
<file path=[Content_Types].xml><?xml version="1.0" encoding="utf-8"?>
<Types xmlns="http://schemas.openxmlformats.org/package/2006/content-types">
  <Default Extension="xlsx" ContentType="application/vnd.openxmlformats-officedocument.spreadsheetml.sheet"/>
  <Default Extension="png" ContentType="image/png"/>
  <Default Extension="tiff" ContentType="image/tif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6" r:id="rId3"/>
    <p:sldId id="257" r:id="rId4"/>
    <p:sldId id="258" r:id="rId5"/>
    <p:sldId id="260" r:id="rId6"/>
    <p:sldId id="261" r:id="rId7"/>
    <p:sldId id="262" r:id="rId8"/>
    <p:sldId id="267" r:id="rId9"/>
    <p:sldId id="266"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318" r:id="rId40"/>
    <p:sldId id="321" r:id="rId41"/>
    <p:sldId id="319" r:id="rId42"/>
    <p:sldId id="320" r:id="rId43"/>
    <p:sldId id="309" r:id="rId44"/>
    <p:sldId id="310" r:id="rId45"/>
    <p:sldId id="311" r:id="rId46"/>
    <p:sldId id="312" r:id="rId47"/>
    <p:sldId id="313" r:id="rId48"/>
    <p:sldId id="314" r:id="rId49"/>
    <p:sldId id="316" r:id="rId50"/>
    <p:sldId id="317" r:id="rId5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defRPr kumimoji="0" sz="4200" b="0" i="0" u="none" strike="noStrike" cap="none" spc="0" normalizeH="0" baseline="0">
        <a:ln>
          <a:noFill/>
        </a:ln>
        <a:solidFill>
          <a:srgbClr val="000000"/>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defRPr kumimoji="0" sz="4200" b="0" i="0" u="none" strike="noStrike" cap="none" spc="0" normalizeH="0" baseline="0">
        <a:ln>
          <a:noFill/>
        </a:ln>
        <a:solidFill>
          <a:srgbClr val="000000"/>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defRPr kumimoji="0" sz="4200" b="0" i="0" u="none" strike="noStrike" cap="none" spc="0" normalizeH="0" baseline="0">
        <a:ln>
          <a:noFill/>
        </a:ln>
        <a:solidFill>
          <a:srgbClr val="000000"/>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defRPr kumimoji="0" sz="4200" b="0" i="0" u="none" strike="noStrike" cap="none" spc="0" normalizeH="0" baseline="0">
        <a:ln>
          <a:noFill/>
        </a:ln>
        <a:solidFill>
          <a:srgbClr val="000000"/>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defRPr kumimoji="0" sz="4200" b="0" i="0" u="none" strike="noStrike" cap="none" spc="0" normalizeH="0" baseline="0">
        <a:ln>
          <a:noFill/>
        </a:ln>
        <a:solidFill>
          <a:srgbClr val="000000"/>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defRPr kumimoji="0" sz="4200" b="0" i="0" u="none" strike="noStrike" cap="none" spc="0" normalizeH="0" baseline="0">
        <a:ln>
          <a:noFill/>
        </a:ln>
        <a:solidFill>
          <a:srgbClr val="000000"/>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defRPr kumimoji="0" sz="4200" b="0" i="0" u="none" strike="noStrike" cap="none" spc="0" normalizeH="0" baseline="0">
        <a:ln>
          <a:noFill/>
        </a:ln>
        <a:solidFill>
          <a:srgbClr val="000000"/>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defRPr kumimoji="0" sz="4200" b="0" i="0" u="none" strike="noStrike" cap="none" spc="0" normalizeH="0" baseline="0">
        <a:ln>
          <a:noFill/>
        </a:ln>
        <a:solidFill>
          <a:srgbClr val="000000"/>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defRPr kumimoji="0" sz="4200" b="0" i="0" u="none" strike="noStrike" cap="none" spc="0" normalizeH="0" baseline="0">
        <a:ln>
          <a:noFill/>
        </a:ln>
        <a:solidFill>
          <a:srgbClr val="000000"/>
        </a:solidFill>
        <a:effectLst/>
        <a:uFillTx/>
        <a:latin typeface="Gill Sans"/>
        <a:ea typeface="Gill Sans"/>
        <a:cs typeface="Gill San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4C3C2611-4C71-4FC5-86AE-919BDF0F9419}" styleName="">
    <a:wholeTbl>
      <a:tcTxStyle>
        <a:srgbClr val="000000"/>
        <a:latin typeface="Helvetica Light"/>
        <a:ea typeface="Helvetica Light"/>
        <a:cs typeface="Helvetica Light"/>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srgbClr val="000000"/>
        <a:latin typeface="Helvetica Light"/>
        <a:ea typeface="Helvetica Light"/>
        <a:cs typeface="Helvetica Light"/>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notesMaster" Target="notesMasters/notesMaster1.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24289"/>
          <c:y val="0.0426756"/>
          <c:w val="0.942571"/>
          <c:h val="0.865109"/>
        </c:manualLayout>
      </c:layout>
      <c:barChart>
        <c:barDir val="col"/>
        <c:grouping val="clustered"/>
        <c:varyColors val="0"/>
        <c:ser>
          <c:idx val="0"/>
          <c:order val="0"/>
          <c:tx>
            <c:strRef>
              <c:f>Sheet1!$A$2</c:f>
              <c:strCache>
                <c:ptCount val="1"/>
                <c:pt idx="0">
                  <c:v>Series 1</c:v>
                </c:pt>
              </c:strCache>
            </c:strRef>
          </c:tx>
          <c:spPr>
            <a:solidFill>
              <a:srgbClr val="EB6949"/>
            </a:solidFill>
            <a:ln w="12700" cap="flat">
              <a:noFill/>
              <a:miter lim="400000"/>
            </a:ln>
            <a:effectLst/>
          </c:spPr>
          <c:invertIfNegative val="0"/>
          <c:dLbls>
            <c:numFmt formatCode="0" sourceLinked="0"/>
            <c:txPr>
              <a:bodyPr rot="0" spcFirstLastPara="0" vertOverflow="ellipsis" horzOverflow="overflow" vert="horz" wrap="square" anchor="ctr" anchorCtr="1"/>
              <a:lstStyle/>
              <a:p>
                <a:pPr>
                  <a:defRPr sz="700" b="0" i="0" u="none" strike="noStrike">
                    <a:solidFill>
                      <a:srgbClr val="808080"/>
                    </a:solidFill>
                    <a:latin typeface="Helvetica Neue"/>
                  </a:defRPr>
                </a:pPr>
              </a:p>
            </c:txPr>
            <c:dLblPos val="outEnd"/>
            <c:showLegendKey val="0"/>
            <c:showVal val="0"/>
            <c:showCatName val="0"/>
            <c:showSerName val="0"/>
            <c:showPercent val="0"/>
            <c:showBubbleSize val="0"/>
            <c:showLeaderLines val="0"/>
            <c:extLst>
              <c:ext xmlns:c15="http://schemas.microsoft.com/office/drawing/2012/chart" uri="{CE6537A1-D6FC-4f65-9D91-7224C49458BB}">
                <c15:layout/>
                <c15:showLeaderLines val="0"/>
                <c15:leaderLines>
                  <c:spPr>
                    <a:noFill/>
                    <a:ln w="9525" cap="flat" cmpd="sng" algn="ctr">
                      <a:solidFill>
                        <a:schemeClr val="tx1"/>
                      </a:solidFill>
                      <a:prstDash val="solid"/>
                    </a:ln>
                    <a:effectLst/>
                  </c:spPr>
                </c15:leaderLines>
              </c:ext>
            </c:extLst>
          </c:dLbls>
          <c:cat>
            <c:strRef>
              <c:f>Sheet1!$B$1:$D$1</c:f>
              <c:strCache>
                <c:ptCount val="3"/>
                <c:pt idx="0">
                  <c:v>单服务器</c:v>
                </c:pt>
                <c:pt idx="1">
                  <c:v>双服务器集群</c:v>
                </c:pt>
                <c:pt idx="2">
                  <c:v>4服务器集群</c:v>
                </c:pt>
              </c:strCache>
            </c:strRef>
          </c:cat>
          <c:val>
            <c:numRef>
              <c:f>Sheet1!$B$2:$D$2</c:f>
              <c:numCache>
                <c:formatCode>General</c:formatCode>
                <c:ptCount val="3"/>
                <c:pt idx="0" c:formatCode="General">
                  <c:v>20</c:v>
                </c:pt>
                <c:pt idx="1" c:formatCode="General">
                  <c:v>10</c:v>
                </c:pt>
                <c:pt idx="2" c:formatCode="General">
                  <c:v>5</c:v>
                </c:pt>
              </c:numCache>
            </c:numRef>
          </c:val>
        </c:ser>
        <c:ser>
          <c:idx val="1"/>
          <c:order val="1"/>
          <c:tx>
            <c:strRef>
              <c:f>Sheet1!$A$3</c:f>
              <c:strCache>
                <c:ptCount val="1"/>
                <c:pt idx="0">
                  <c:v>Series 3</c:v>
                </c:pt>
              </c:strCache>
            </c:strRef>
          </c:tx>
          <c:spPr>
            <a:solidFill>
              <a:srgbClr val="F7C729"/>
            </a:solidFill>
            <a:ln w="12700" cap="flat">
              <a:noFill/>
              <a:miter lim="400000"/>
            </a:ln>
            <a:effectLst/>
          </c:spPr>
          <c:invertIfNegative val="0"/>
          <c:dLbls>
            <c:numFmt formatCode="0" sourceLinked="0"/>
            <c:txPr>
              <a:bodyPr rot="0" spcFirstLastPara="0" vertOverflow="ellipsis" horzOverflow="overflow" vert="horz" wrap="square" anchor="ctr" anchorCtr="1"/>
              <a:lstStyle/>
              <a:p>
                <a:pPr>
                  <a:defRPr sz="700" b="0" i="0" u="none" strike="noStrike">
                    <a:solidFill>
                      <a:srgbClr val="808080"/>
                    </a:solidFill>
                    <a:latin typeface="Helvetica Neue"/>
                  </a:defRPr>
                </a:pPr>
              </a:p>
            </c:txPr>
            <c:dLblPos val="outEnd"/>
            <c:showLegendKey val="0"/>
            <c:showVal val="0"/>
            <c:showCatName val="0"/>
            <c:showSerName val="0"/>
            <c:showPercent val="0"/>
            <c:showBubbleSize val="0"/>
            <c:showLeaderLines val="0"/>
            <c:extLst>
              <c:ext xmlns:c15="http://schemas.microsoft.com/office/drawing/2012/chart" uri="{CE6537A1-D6FC-4f65-9D91-7224C49458BB}">
                <c15:layout/>
                <c15:showLeaderLines val="0"/>
                <c15:leaderLines>
                  <c:spPr>
                    <a:noFill/>
                    <a:ln w="9525" cap="flat" cmpd="sng" algn="ctr">
                      <a:solidFill>
                        <a:schemeClr val="tx1"/>
                      </a:solidFill>
                      <a:prstDash val="solid"/>
                    </a:ln>
                    <a:effectLst/>
                  </c:spPr>
                </c15:leaderLines>
              </c:ext>
            </c:extLst>
          </c:dLbls>
          <c:cat>
            <c:strRef>
              <c:f>Sheet1!$B$1:$D$1</c:f>
              <c:strCache>
                <c:ptCount val="3"/>
                <c:pt idx="0">
                  <c:v>单服务器</c:v>
                </c:pt>
                <c:pt idx="1">
                  <c:v>双服务器集群</c:v>
                </c:pt>
                <c:pt idx="2">
                  <c:v>4服务器集群</c:v>
                </c:pt>
              </c:strCache>
            </c:strRef>
          </c:cat>
          <c:val>
            <c:numRef>
              <c:f>Sheet1!$B$3:$D$3</c:f>
              <c:numCache>
                <c:formatCode>General</c:formatCode>
                <c:ptCount val="3"/>
                <c:pt idx="0" c:formatCode="General">
                  <c:v>100</c:v>
                </c:pt>
                <c:pt idx="1" c:formatCode="General">
                  <c:v>100</c:v>
                </c:pt>
                <c:pt idx="2" c:formatCode="General">
                  <c:v>100</c:v>
                </c:pt>
              </c:numCache>
            </c:numRef>
          </c:val>
        </c:ser>
        <c:ser>
          <c:idx val="2"/>
          <c:order val="2"/>
          <c:tx>
            <c:strRef>
              <c:f>Sheet1!$A$4</c:f>
              <c:strCache>
                <c:ptCount val="1"/>
                <c:pt idx="0">
                  <c:v>Series 2</c:v>
                </c:pt>
              </c:strCache>
            </c:strRef>
          </c:tx>
          <c:spPr>
            <a:solidFill>
              <a:srgbClr val="7FCCAA"/>
            </a:solidFill>
            <a:ln w="12700" cap="flat">
              <a:noFill/>
              <a:miter lim="400000"/>
            </a:ln>
            <a:effectLst/>
          </c:spPr>
          <c:invertIfNegative val="0"/>
          <c:dLbls>
            <c:numFmt formatCode="0" sourceLinked="0"/>
            <c:txPr>
              <a:bodyPr rot="0" spcFirstLastPara="0" vertOverflow="ellipsis" horzOverflow="overflow" vert="horz" wrap="square" anchor="ctr" anchorCtr="1"/>
              <a:lstStyle/>
              <a:p>
                <a:pPr>
                  <a:defRPr sz="700" b="0" i="0" u="none" strike="noStrike">
                    <a:solidFill>
                      <a:srgbClr val="808080"/>
                    </a:solidFill>
                    <a:latin typeface="Helvetica Neue"/>
                  </a:defRPr>
                </a:pPr>
              </a:p>
            </c:txPr>
            <c:dLblPos val="outEnd"/>
            <c:showLegendKey val="0"/>
            <c:showVal val="0"/>
            <c:showCatName val="0"/>
            <c:showSerName val="0"/>
            <c:showPercent val="0"/>
            <c:showBubbleSize val="0"/>
            <c:showLeaderLines val="0"/>
            <c:extLst>
              <c:ext xmlns:c15="http://schemas.microsoft.com/office/drawing/2012/chart" uri="{CE6537A1-D6FC-4f65-9D91-7224C49458BB}">
                <c15:layout/>
                <c15:showLeaderLines val="0"/>
                <c15:leaderLines>
                  <c:spPr>
                    <a:noFill/>
                    <a:ln w="9525" cap="flat" cmpd="sng" algn="ctr">
                      <a:solidFill>
                        <a:schemeClr val="tx1"/>
                      </a:solidFill>
                      <a:prstDash val="solid"/>
                    </a:ln>
                    <a:effectLst/>
                  </c:spPr>
                </c15:leaderLines>
              </c:ext>
            </c:extLst>
          </c:dLbls>
          <c:cat>
            <c:strRef>
              <c:f>Sheet1!$B$1:$D$1</c:f>
              <c:strCache>
                <c:ptCount val="3"/>
                <c:pt idx="0">
                  <c:v>单服务器</c:v>
                </c:pt>
                <c:pt idx="1">
                  <c:v>双服务器集群</c:v>
                </c:pt>
                <c:pt idx="2">
                  <c:v>4服务器集群</c:v>
                </c:pt>
              </c:strCache>
            </c:strRef>
          </c:cat>
          <c:val>
            <c:numRef>
              <c:f>Sheet1!$B$4:$D$4</c:f>
              <c:numCache>
                <c:formatCode>General</c:formatCode>
                <c:ptCount val="3"/>
                <c:pt idx="0" c:formatCode="General">
                  <c:v>30</c:v>
                </c:pt>
                <c:pt idx="1" c:formatCode="General">
                  <c:v>50</c:v>
                </c:pt>
                <c:pt idx="2" c:formatCode="General">
                  <c:v>90</c:v>
                </c:pt>
              </c:numCache>
            </c:numRef>
          </c:val>
        </c:ser>
        <c:ser>
          <c:idx val="3"/>
          <c:order val="3"/>
          <c:tx>
            <c:strRef>
              <c:f>Sheet1!$A$5</c:f>
              <c:strCache>
                <c:ptCount val="1"/>
                <c:pt idx="0">
                  <c:v>Series 4</c:v>
                </c:pt>
              </c:strCache>
            </c:strRef>
          </c:tx>
          <c:spPr>
            <a:solidFill>
              <a:srgbClr val="73ADDB"/>
            </a:solidFill>
            <a:ln w="12700" cap="flat">
              <a:noFill/>
              <a:miter lim="400000"/>
            </a:ln>
            <a:effectLst/>
          </c:spPr>
          <c:invertIfNegative val="0"/>
          <c:dLbls>
            <c:numFmt formatCode="0" sourceLinked="0"/>
            <c:txPr>
              <a:bodyPr rot="0" spcFirstLastPara="0" vertOverflow="ellipsis" horzOverflow="overflow" vert="horz" wrap="square" anchor="ctr" anchorCtr="1"/>
              <a:lstStyle/>
              <a:p>
                <a:pPr>
                  <a:defRPr sz="700" b="0" i="0" u="none" strike="noStrike">
                    <a:solidFill>
                      <a:srgbClr val="808080"/>
                    </a:solidFill>
                    <a:latin typeface="Helvetica Neue"/>
                  </a:defRPr>
                </a:pPr>
              </a:p>
            </c:txPr>
            <c:dLblPos val="outEnd"/>
            <c:showLegendKey val="0"/>
            <c:showVal val="0"/>
            <c:showCatName val="0"/>
            <c:showSerName val="0"/>
            <c:showPercent val="0"/>
            <c:showBubbleSize val="0"/>
            <c:showLeaderLines val="0"/>
            <c:extLst>
              <c:ext xmlns:c15="http://schemas.microsoft.com/office/drawing/2012/chart" uri="{CE6537A1-D6FC-4f65-9D91-7224C49458BB}">
                <c15:layout/>
                <c15:showLeaderLines val="0"/>
                <c15:leaderLines>
                  <c:spPr>
                    <a:noFill/>
                    <a:ln w="9525" cap="flat" cmpd="sng" algn="ctr">
                      <a:solidFill>
                        <a:schemeClr val="tx1"/>
                      </a:solidFill>
                      <a:prstDash val="solid"/>
                    </a:ln>
                    <a:effectLst/>
                  </c:spPr>
                </c15:leaderLines>
              </c:ext>
            </c:extLst>
          </c:dLbls>
          <c:cat>
            <c:strRef>
              <c:f>Sheet1!$B$1:$D$1</c:f>
              <c:strCache>
                <c:ptCount val="3"/>
                <c:pt idx="0">
                  <c:v>单服务器</c:v>
                </c:pt>
                <c:pt idx="1">
                  <c:v>双服务器集群</c:v>
                </c:pt>
                <c:pt idx="2">
                  <c:v>4服务器集群</c:v>
                </c:pt>
              </c:strCache>
            </c:strRef>
          </c:cat>
          <c:val>
            <c:numRef>
              <c:f>Sheet1!$B$5:$D$5</c:f>
              <c:numCache>
                <c:formatCode>General</c:formatCode>
                <c:ptCount val="3"/>
                <c:pt idx="0" c:formatCode="General">
                  <c:v>40</c:v>
                </c:pt>
                <c:pt idx="1" c:formatCode="General">
                  <c:v>60</c:v>
                </c:pt>
                <c:pt idx="2" c:formatCode="General">
                  <c:v>95</c:v>
                </c:pt>
              </c:numCache>
            </c:numRef>
          </c:val>
        </c:ser>
        <c:dLbls>
          <c:dLblPos val="outEnd"/>
          <c:showLegendKey val="0"/>
          <c:showVal val="0"/>
          <c:showCatName val="0"/>
          <c:showSerName val="0"/>
          <c:showPercent val="0"/>
          <c:showBubbleSize val="0"/>
        </c:dLbls>
        <c:gapWidth val="150"/>
        <c:overlap val="0"/>
        <c:axId val="2094734552"/>
        <c:axId val="2094734553"/>
      </c:barChart>
      <c:catAx>
        <c:axId val="2094734552"/>
        <c:scaling>
          <c:orientation val="minMax"/>
        </c:scaling>
        <c:delete val="0"/>
        <c:axPos val="b"/>
        <c:numFmt formatCode="General" sourceLinked="0"/>
        <c:majorTickMark val="out"/>
        <c:minorTickMark val="none"/>
        <c:tickLblPos val="low"/>
        <c:spPr>
          <a:noFill/>
          <a:ln w="12700" cap="flat">
            <a:solidFill>
              <a:srgbClr val="DDDDDD"/>
            </a:solidFill>
            <a:prstDash val="solid"/>
            <a:miter lim="400000"/>
          </a:ln>
          <a:effectLst/>
        </c:spPr>
        <c:txPr>
          <a:bodyPr rot="0" spcFirstLastPara="0" vertOverflow="ellipsis" horzOverflow="overflow" vert="horz" wrap="square" anchor="ctr" anchorCtr="1"/>
          <a:lstStyle/>
          <a:p>
            <a:pPr>
              <a:defRPr sz="1400" b="0" i="0" u="none" strike="noStrike">
                <a:solidFill>
                  <a:srgbClr val="808080"/>
                </a:solidFill>
                <a:latin typeface="Helvetica Neue"/>
              </a:defRPr>
            </a:pPr>
          </a:p>
        </c:txPr>
        <c:crossAx val="2094734553"/>
        <c:crosses val="autoZero"/>
        <c:auto val="1"/>
        <c:lblAlgn val="ctr"/>
        <c:lblOffset val="100"/>
        <c:tickMarkSkip val="1"/>
        <c:noMultiLvlLbl val="1"/>
      </c:catAx>
      <c:valAx>
        <c:axId val="2094734553"/>
        <c:scaling>
          <c:orientation val="minMax"/>
          <c:max val="100"/>
        </c:scaling>
        <c:delete val="0"/>
        <c:axPos val="l"/>
        <c:majorGridlines>
          <c:spPr>
            <a:noFill/>
            <a:ln w="12700" cap="flat">
              <a:solidFill>
                <a:srgbClr val="D9D9D9"/>
              </a:solidFill>
              <a:prstDash val="solid"/>
              <a:round/>
            </a:ln>
            <a:effectLst/>
          </c:spPr>
        </c:majorGridlines>
        <c:numFmt formatCode="0" sourceLinked="0"/>
        <c:majorTickMark val="out"/>
        <c:minorTickMark val="none"/>
        <c:tickLblPos val="nextTo"/>
        <c:spPr>
          <a:noFill/>
          <a:ln w="12700" cap="flat">
            <a:solidFill>
              <a:srgbClr val="DDDDDD"/>
            </a:solidFill>
            <a:prstDash val="solid"/>
            <a:miter lim="400000"/>
          </a:ln>
          <a:effectLst/>
        </c:spPr>
        <c:txPr>
          <a:bodyPr rot="0" spcFirstLastPara="0" vertOverflow="ellipsis" horzOverflow="overflow" vert="horz" wrap="square" anchor="ctr" anchorCtr="1"/>
          <a:lstStyle/>
          <a:p>
            <a:pPr>
              <a:defRPr sz="700" b="0" i="0" u="none" strike="noStrike">
                <a:solidFill>
                  <a:srgbClr val="808080"/>
                </a:solidFill>
                <a:latin typeface="Helvetica Neue"/>
              </a:defRPr>
            </a:pPr>
          </a:p>
        </c:txPr>
        <c:crossAx val="2094734552"/>
        <c:crosses val="autoZero"/>
        <c:crossBetween val="between"/>
        <c:majorUnit val="16.6667"/>
        <c:minorUnit val="8.33333"/>
      </c:valAx>
      <c:spPr>
        <a:noFill/>
        <a:ln w="12700" cap="flat">
          <a:noFill/>
          <a:miter lim="400000"/>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effectLst/>
      </p:bgPr>
    </p:bg>
    <p:spTree>
      <p:nvGrpSpPr>
        <p:cNvPr id="1" name=""/>
        <p:cNvGrpSpPr/>
        <p:nvPr/>
      </p:nvGrpSpPr>
      <p:grpSpPr>
        <a:xfrm>
          <a:off x="0" y="0"/>
          <a:ext cx="0" cy="0"/>
          <a:chOff x="0" y="0"/>
          <a:chExt cx="0" cy="0"/>
        </a:xfrm>
      </p:grpSpPr>
      <p:sp>
        <p:nvSpPr>
          <p:cNvPr id="149" name="Shape 149"/>
          <p:cNvSpPr/>
          <p:nvPr>
            <p:ph type="sldImg"/>
          </p:nvPr>
        </p:nvSpPr>
        <p:spPr>
          <a:xfrm>
            <a:off x="1143000" y="685800"/>
            <a:ext cx="4572000" cy="3429000"/>
          </a:xfrm>
          <a:prstGeom prst="rect">
            <a:avLst/>
          </a:prstGeom>
        </p:spPr>
        <p:txBody>
          <a:bodyPr/>
          <a:lstStyle/>
          <a:p/>
        </p:txBody>
      </p:sp>
      <p:sp>
        <p:nvSpPr>
          <p:cNvPr id="150" name="Shape 150"/>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jpeg"/><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封面">
    <p:spTree>
      <p:nvGrpSpPr>
        <p:cNvPr id="1" name=""/>
        <p:cNvGrpSpPr/>
        <p:nvPr/>
      </p:nvGrpSpPr>
      <p:grpSpPr>
        <a:xfrm>
          <a:off x="0" y="0"/>
          <a:ext cx="0" cy="0"/>
          <a:chOff x="0" y="0"/>
          <a:chExt cx="0" cy="0"/>
        </a:xfrm>
      </p:grpSpPr>
      <p:pic>
        <p:nvPicPr>
          <p:cNvPr id="13" name="首页-背景.png"/>
          <p:cNvPicPr>
            <a:picLocks noChangeAspect="1"/>
          </p:cNvPicPr>
          <p:nvPr/>
        </p:nvPicPr>
        <p:blipFill>
          <a:blip r:embed="rId2"/>
          <a:stretch>
            <a:fillRect/>
          </a:stretch>
        </p:blipFill>
        <p:spPr>
          <a:xfrm>
            <a:off x="0" y="0"/>
            <a:ext cx="13004800" cy="9753600"/>
          </a:xfrm>
          <a:prstGeom prst="rect">
            <a:avLst/>
          </a:prstGeom>
          <a:ln w="12700">
            <a:miter lim="400000"/>
            <a:headEnd/>
            <a:tailEnd/>
          </a:ln>
        </p:spPr>
      </p:pic>
      <p:sp>
        <p:nvSpPr>
          <p:cNvPr id="14" name="Shape 14"/>
          <p:cNvSpPr/>
          <p:nvPr>
            <p:ph type="title" hasCustomPrompt="1"/>
          </p:nvPr>
        </p:nvSpPr>
        <p:spPr>
          <a:xfrm>
            <a:off x="6604000" y="1041400"/>
            <a:ext cx="5041900" cy="508000"/>
          </a:xfrm>
          <a:prstGeom prst="rect">
            <a:avLst/>
          </a:prstGeom>
        </p:spPr>
        <p:txBody>
          <a:bodyPr anchor="b"/>
          <a:lstStyle>
            <a:lvl1pPr algn="l">
              <a:defRPr sz="3600">
                <a:solidFill>
                  <a:srgbClr val="FFFFFF"/>
                </a:solidFill>
                <a:latin typeface="+mj-lt"/>
                <a:ea typeface="+mj-ea"/>
                <a:cs typeface="+mj-cs"/>
                <a:sym typeface="Heiti SC Medium"/>
              </a:defRPr>
            </a:lvl1pPr>
          </a:lstStyle>
          <a:p>
            <a:r>
              <a:t>标题文本</a:t>
            </a:r>
          </a:p>
        </p:txBody>
      </p:sp>
      <p:pic>
        <p:nvPicPr>
          <p:cNvPr id="15" name="bg3-05.jpg"/>
          <p:cNvPicPr>
            <a:picLocks noChangeAspect="1"/>
          </p:cNvPicPr>
          <p:nvPr/>
        </p:nvPicPr>
        <p:blipFill>
          <a:blip r:embed="rId3"/>
          <a:stretch>
            <a:fillRect/>
          </a:stretch>
        </p:blipFill>
        <p:spPr>
          <a:xfrm>
            <a:off x="-4354298" y="0"/>
            <a:ext cx="17348766" cy="9753600"/>
          </a:xfrm>
          <a:prstGeom prst="rect">
            <a:avLst/>
          </a:prstGeom>
          <a:ln w="12700">
            <a:miter lim="400000"/>
            <a:headEnd/>
            <a:tailEnd/>
          </a:ln>
        </p:spPr>
      </p:pic>
      <p:sp>
        <p:nvSpPr>
          <p:cNvPr id="16" name="Shape 16"/>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p:cSld name="内容页">
    <p:spTree>
      <p:nvGrpSpPr>
        <p:cNvPr id="1" name=""/>
        <p:cNvGrpSpPr/>
        <p:nvPr/>
      </p:nvGrpSpPr>
      <p:grpSpPr>
        <a:xfrm>
          <a:off x="0" y="0"/>
          <a:ext cx="0" cy="0"/>
          <a:chOff x="0" y="0"/>
          <a:chExt cx="0" cy="0"/>
        </a:xfrm>
      </p:grpSpPr>
      <p:pic>
        <p:nvPicPr>
          <p:cNvPr id="116" name="boundaries_by_ggrozny-d56df91.jpg"/>
          <p:cNvPicPr>
            <a:picLocks noChangeAspect="1"/>
          </p:cNvPicPr>
          <p:nvPr/>
        </p:nvPicPr>
        <p:blipFill>
          <a:blip r:embed="rId2"/>
          <a:srcRect t="57904" r="581" b="34335"/>
          <a:stretch>
            <a:fillRect/>
          </a:stretch>
        </p:blipFill>
        <p:spPr>
          <a:xfrm>
            <a:off x="-6350" y="-6350"/>
            <a:ext cx="13017500" cy="677333"/>
          </a:xfrm>
          <a:prstGeom prst="rect">
            <a:avLst/>
          </a:prstGeom>
          <a:ln w="12700">
            <a:miter lim="400000"/>
            <a:headEnd/>
            <a:tailEnd/>
          </a:ln>
        </p:spPr>
      </p:pic>
      <p:sp>
        <p:nvSpPr>
          <p:cNvPr id="117" name="Shape 117"/>
          <p:cNvSpPr/>
          <p:nvPr/>
        </p:nvSpPr>
        <p:spPr>
          <a:xfrm>
            <a:off x="0" y="-4168"/>
            <a:ext cx="13004801" cy="668736"/>
          </a:xfrm>
          <a:prstGeom prst="rect">
            <a:avLst/>
          </a:prstGeom>
          <a:solidFill>
            <a:srgbClr val="21B4FA">
              <a:alpha val="56293"/>
            </a:srgbClr>
          </a:solidFill>
          <a:ln w="12700">
            <a:miter lim="400000"/>
          </a:ln>
        </p:spPr>
        <p:txBody>
          <a:bodyPr lIns="50800" tIns="50800" rIns="50800" bIns="50800" anchor="ctr"/>
          <a:lstStyle/>
          <a:p>
            <a:pPr>
              <a:defRPr sz="2400">
                <a:solidFill>
                  <a:srgbClr val="FFFFFF"/>
                </a:solidFill>
                <a:latin typeface="Helvetica Light"/>
                <a:ea typeface="Helvetica Light"/>
                <a:cs typeface="Helvetica Light"/>
                <a:sym typeface="Helvetica Light"/>
              </a:defRPr>
            </a:pPr>
          </a:p>
        </p:txBody>
      </p:sp>
      <p:sp>
        <p:nvSpPr>
          <p:cNvPr id="118" name="Shape 118"/>
          <p:cNvSpPr/>
          <p:nvPr>
            <p:ph type="title" hasCustomPrompt="1"/>
          </p:nvPr>
        </p:nvSpPr>
        <p:spPr>
          <a:xfrm>
            <a:off x="368300" y="78316"/>
            <a:ext cx="11099800" cy="533401"/>
          </a:xfrm>
          <a:prstGeom prst="rect">
            <a:avLst/>
          </a:prstGeom>
        </p:spPr>
        <p:txBody>
          <a:bodyPr anchor="t">
            <a:normAutofit/>
          </a:bodyPr>
          <a:lstStyle>
            <a:lvl1pPr algn="l">
              <a:defRPr sz="3000">
                <a:solidFill>
                  <a:srgbClr val="FFFFFF"/>
                </a:solidFill>
                <a:latin typeface="Helvetica Light"/>
                <a:ea typeface="Helvetica Light"/>
                <a:cs typeface="Helvetica Light"/>
                <a:sym typeface="Helvetica Light"/>
              </a:defRPr>
            </a:lvl1pPr>
          </a:lstStyle>
          <a:p>
            <a:r>
              <a:t>标题文本</a:t>
            </a:r>
          </a:p>
        </p:txBody>
      </p:sp>
      <p:sp>
        <p:nvSpPr>
          <p:cNvPr id="119" name="Shape 119"/>
          <p:cNvSpPr/>
          <p:nvPr>
            <p:ph type="sldNum" sz="quarter" idx="2"/>
          </p:nvPr>
        </p:nvSpPr>
        <p:spPr>
          <a:xfrm>
            <a:off x="6311798" y="9251950"/>
            <a:ext cx="368504" cy="3810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p:cSld name="Title &amp; Content">
    <p:spTree>
      <p:nvGrpSpPr>
        <p:cNvPr id="1" name=""/>
        <p:cNvGrpSpPr/>
        <p:nvPr/>
      </p:nvGrpSpPr>
      <p:grpSpPr>
        <a:xfrm>
          <a:off x="0" y="0"/>
          <a:ext cx="0" cy="0"/>
          <a:chOff x="0" y="0"/>
          <a:chExt cx="0" cy="0"/>
        </a:xfrm>
      </p:grpSpPr>
      <p:sp>
        <p:nvSpPr>
          <p:cNvPr id="126" name="Shape 126"/>
          <p:cNvSpPr/>
          <p:nvPr/>
        </p:nvSpPr>
        <p:spPr>
          <a:xfrm flipV="1">
            <a:off x="746125" y="957635"/>
            <a:ext cx="11551862" cy="75"/>
          </a:xfrm>
          <a:prstGeom prst="line">
            <a:avLst/>
          </a:prstGeom>
          <a:ln w="38100">
            <a:solidFill>
              <a:srgbClr val="4B6DA5"/>
            </a:solidFill>
            <a:miter lim="400000"/>
          </a:ln>
        </p:spPr>
        <p:txBody>
          <a:bodyPr lIns="0" tIns="0" rIns="0" bIns="0"/>
          <a:lstStyle/>
          <a:p>
            <a:pPr algn="l" defTabSz="457200">
              <a:defRPr sz="1200">
                <a:latin typeface="+mn-lt"/>
                <a:ea typeface="+mn-ea"/>
                <a:cs typeface="+mn-cs"/>
                <a:sym typeface="Helvetica"/>
              </a:defRPr>
            </a:pPr>
          </a:p>
        </p:txBody>
      </p:sp>
      <p:sp>
        <p:nvSpPr>
          <p:cNvPr id="127" name="Shape 127"/>
          <p:cNvSpPr/>
          <p:nvPr/>
        </p:nvSpPr>
        <p:spPr>
          <a:xfrm flipV="1">
            <a:off x="749300" y="9017000"/>
            <a:ext cx="11551862" cy="74"/>
          </a:xfrm>
          <a:prstGeom prst="line">
            <a:avLst/>
          </a:prstGeom>
          <a:ln w="25400">
            <a:solidFill>
              <a:srgbClr val="4B6DA5"/>
            </a:solidFill>
            <a:miter lim="400000"/>
          </a:ln>
        </p:spPr>
        <p:txBody>
          <a:bodyPr lIns="0" tIns="0" rIns="0" bIns="0"/>
          <a:lstStyle/>
          <a:p>
            <a:pPr algn="l" defTabSz="457200">
              <a:defRPr sz="1200">
                <a:latin typeface="+mn-lt"/>
                <a:ea typeface="+mn-ea"/>
                <a:cs typeface="+mn-cs"/>
                <a:sym typeface="Helvetica"/>
              </a:defRPr>
            </a:pPr>
          </a:p>
        </p:txBody>
      </p:sp>
      <p:sp>
        <p:nvSpPr>
          <p:cNvPr id="128" name="Shape 128"/>
          <p:cNvSpPr/>
          <p:nvPr/>
        </p:nvSpPr>
        <p:spPr>
          <a:xfrm>
            <a:off x="717799" y="9032900"/>
            <a:ext cx="1091338" cy="374600"/>
          </a:xfrm>
          <a:prstGeom prst="rect">
            <a:avLst/>
          </a:prstGeom>
          <a:ln w="12700">
            <a:miter lim="400000"/>
          </a:ln>
        </p:spPr>
        <p:txBody>
          <a:bodyPr wrap="none" lIns="50800" tIns="50800" rIns="50800" bIns="50800" anchor="ctr">
            <a:spAutoFit/>
          </a:bodyPr>
          <a:lstStyle>
            <a:lvl1pPr algn="l">
              <a:defRPr sz="1800">
                <a:solidFill>
                  <a:srgbClr val="7A7A7A"/>
                </a:solidFill>
                <a:latin typeface="Helvetica Neue Bold Condensed"/>
                <a:ea typeface="Helvetica Neue Bold Condensed"/>
                <a:cs typeface="Helvetica Neue Bold Condensed"/>
                <a:sym typeface="Helvetica Neue Bold Condensed"/>
              </a:defRPr>
            </a:lvl1pPr>
          </a:lstStyle>
          <a:p>
            <a:r>
              <a:t>Nation Sky</a:t>
            </a:r>
          </a:p>
        </p:txBody>
      </p:sp>
      <p:sp>
        <p:nvSpPr>
          <p:cNvPr id="129" name="Shape 129"/>
          <p:cNvSpPr/>
          <p:nvPr>
            <p:ph type="title" hasCustomPrompt="1"/>
          </p:nvPr>
        </p:nvSpPr>
        <p:spPr>
          <a:xfrm>
            <a:off x="736600" y="165100"/>
            <a:ext cx="11557000" cy="812800"/>
          </a:xfrm>
          <a:prstGeom prst="rect">
            <a:avLst/>
          </a:prstGeom>
        </p:spPr>
        <p:txBody>
          <a:bodyPr anchor="t">
            <a:normAutofit/>
          </a:bodyPr>
          <a:lstStyle>
            <a:lvl1pPr algn="l">
              <a:defRPr sz="4800">
                <a:solidFill>
                  <a:srgbClr val="4B6DA5"/>
                </a:solidFill>
                <a:latin typeface="Helvetica Neue Bold Condensed"/>
                <a:ea typeface="Helvetica Neue Bold Condensed"/>
                <a:cs typeface="Helvetica Neue Bold Condensed"/>
                <a:sym typeface="Helvetica Neue Bold Condensed"/>
              </a:defRPr>
            </a:lvl1pPr>
          </a:lstStyle>
          <a:p>
            <a:r>
              <a:t>标题文本</a:t>
            </a:r>
          </a:p>
        </p:txBody>
      </p:sp>
      <p:sp>
        <p:nvSpPr>
          <p:cNvPr id="130" name="Shape 130"/>
          <p:cNvSpPr/>
          <p:nvPr>
            <p:ph type="body" idx="1" hasCustomPrompt="1"/>
          </p:nvPr>
        </p:nvSpPr>
        <p:spPr>
          <a:xfrm>
            <a:off x="1435100" y="558800"/>
            <a:ext cx="11557000" cy="7416800"/>
          </a:xfrm>
          <a:prstGeom prst="rect">
            <a:avLst/>
          </a:prstGeom>
        </p:spPr>
        <p:txBody>
          <a:bodyPr>
            <a:normAutofit/>
          </a:bodyPr>
          <a:lstStyle>
            <a:lvl1pPr marL="0" indent="0">
              <a:lnSpc>
                <a:spcPct val="150000"/>
              </a:lnSpc>
              <a:spcBef>
                <a:spcPts val="0"/>
              </a:spcBef>
              <a:buSzTx/>
              <a:buNone/>
              <a:defRPr sz="2400">
                <a:solidFill>
                  <a:srgbClr val="4B6DA5"/>
                </a:solidFill>
                <a:latin typeface="Helvetica Neue Bold Condensed"/>
                <a:ea typeface="Helvetica Neue Bold Condensed"/>
                <a:cs typeface="Helvetica Neue Bold Condensed"/>
                <a:sym typeface="Helvetica Neue Bold Condensed"/>
              </a:defRPr>
            </a:lvl1pPr>
            <a:lvl2pPr marL="0" indent="0">
              <a:lnSpc>
                <a:spcPct val="150000"/>
              </a:lnSpc>
              <a:spcBef>
                <a:spcPts val="0"/>
              </a:spcBef>
              <a:buSzTx/>
              <a:buNone/>
              <a:defRPr sz="2400">
                <a:solidFill>
                  <a:srgbClr val="4B6DA5"/>
                </a:solidFill>
                <a:latin typeface="Helvetica Neue Bold Condensed"/>
                <a:ea typeface="Helvetica Neue Bold Condensed"/>
                <a:cs typeface="Helvetica Neue Bold Condensed"/>
                <a:sym typeface="Helvetica Neue Bold Condensed"/>
              </a:defRPr>
            </a:lvl2pPr>
            <a:lvl3pPr marL="0" indent="0">
              <a:lnSpc>
                <a:spcPct val="150000"/>
              </a:lnSpc>
              <a:spcBef>
                <a:spcPts val="0"/>
              </a:spcBef>
              <a:buSzTx/>
              <a:buNone/>
              <a:defRPr sz="2400">
                <a:solidFill>
                  <a:srgbClr val="4B6DA5"/>
                </a:solidFill>
                <a:latin typeface="Helvetica Neue Bold Condensed"/>
                <a:ea typeface="Helvetica Neue Bold Condensed"/>
                <a:cs typeface="Helvetica Neue Bold Condensed"/>
                <a:sym typeface="Helvetica Neue Bold Condensed"/>
              </a:defRPr>
            </a:lvl3pPr>
            <a:lvl4pPr marL="0" indent="0">
              <a:lnSpc>
                <a:spcPct val="150000"/>
              </a:lnSpc>
              <a:spcBef>
                <a:spcPts val="0"/>
              </a:spcBef>
              <a:buSzTx/>
              <a:buNone/>
              <a:defRPr sz="2400">
                <a:solidFill>
                  <a:srgbClr val="4B6DA5"/>
                </a:solidFill>
                <a:latin typeface="Helvetica Neue Bold Condensed"/>
                <a:ea typeface="Helvetica Neue Bold Condensed"/>
                <a:cs typeface="Helvetica Neue Bold Condensed"/>
                <a:sym typeface="Helvetica Neue Bold Condensed"/>
              </a:defRPr>
            </a:lvl4pPr>
            <a:lvl5pPr marL="0" indent="0">
              <a:lnSpc>
                <a:spcPct val="150000"/>
              </a:lnSpc>
              <a:spcBef>
                <a:spcPts val="0"/>
              </a:spcBef>
              <a:buSzTx/>
              <a:buNone/>
              <a:defRPr sz="2400">
                <a:solidFill>
                  <a:srgbClr val="4B6DA5"/>
                </a:solidFill>
                <a:latin typeface="Helvetica Neue Bold Condensed"/>
                <a:ea typeface="Helvetica Neue Bold Condensed"/>
                <a:cs typeface="Helvetica Neue Bold Condensed"/>
                <a:sym typeface="Helvetica Neue Bold Condensed"/>
              </a:defRPr>
            </a:lvl5pPr>
          </a:lstStyle>
          <a:p>
            <a:r>
              <a:t>正文级别 1</a:t>
            </a:r>
          </a:p>
          <a:p>
            <a:pPr lvl="1"/>
            <a:r>
              <a:t>正文级别 2</a:t>
            </a:r>
          </a:p>
          <a:p>
            <a:pPr lvl="2"/>
            <a:r>
              <a:t>正文级别 3</a:t>
            </a:r>
          </a:p>
          <a:p>
            <a:pPr lvl="3"/>
            <a:r>
              <a:t>正文级别 4</a:t>
            </a:r>
          </a:p>
          <a:p>
            <a:pPr lvl="4"/>
            <a:r>
              <a:t>正文级别 5</a:t>
            </a:r>
          </a:p>
        </p:txBody>
      </p:sp>
      <p:sp>
        <p:nvSpPr>
          <p:cNvPr id="131" name="Shape 131"/>
          <p:cNvSpPr/>
          <p:nvPr>
            <p:ph type="sldNum" sz="quarter" idx="2"/>
          </p:nvPr>
        </p:nvSpPr>
        <p:spPr>
          <a:xfrm>
            <a:off x="11966560" y="9042400"/>
            <a:ext cx="309373" cy="337211"/>
          </a:xfrm>
          <a:prstGeom prst="rect">
            <a:avLst/>
          </a:prstGeom>
        </p:spPr>
        <p:txBody>
          <a:bodyPr>
            <a:normAutofit/>
          </a:bodyPr>
          <a:lstStyle>
            <a:lvl1pPr algn="r">
              <a:defRPr sz="1600">
                <a:solidFill>
                  <a:srgbClr val="7A7A7A"/>
                </a:solidFill>
                <a:latin typeface="Helvetica Neue Bold Condensed"/>
                <a:ea typeface="Helvetica Neue Bold Condensed"/>
                <a:cs typeface="Helvetica Neue Bold Condensed"/>
                <a:sym typeface="Helvetica Neue Bold Condensed"/>
              </a:defRPr>
            </a:lvl1p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p:cSld name="正文">
    <p:spTree>
      <p:nvGrpSpPr>
        <p:cNvPr id="1" name=""/>
        <p:cNvGrpSpPr/>
        <p:nvPr/>
      </p:nvGrpSpPr>
      <p:grpSpPr>
        <a:xfrm>
          <a:off x="0" y="0"/>
          <a:ext cx="0" cy="0"/>
          <a:chOff x="0" y="0"/>
          <a:chExt cx="0" cy="0"/>
        </a:xfrm>
      </p:grpSpPr>
      <p:pic>
        <p:nvPicPr>
          <p:cNvPr id="138" name="首页-背景.png"/>
          <p:cNvPicPr>
            <a:picLocks noChangeAspect="1"/>
          </p:cNvPicPr>
          <p:nvPr/>
        </p:nvPicPr>
        <p:blipFill>
          <a:blip r:embed="rId2"/>
          <a:srcRect b="93880"/>
          <a:stretch>
            <a:fillRect/>
          </a:stretch>
        </p:blipFill>
        <p:spPr>
          <a:xfrm>
            <a:off x="0" y="0"/>
            <a:ext cx="13004800" cy="596900"/>
          </a:xfrm>
          <a:prstGeom prst="rect">
            <a:avLst/>
          </a:prstGeom>
          <a:ln w="12700">
            <a:miter lim="400000"/>
            <a:headEnd/>
            <a:tailEnd/>
          </a:ln>
        </p:spPr>
      </p:pic>
      <p:pic>
        <p:nvPicPr>
          <p:cNvPr id="139" name="Reversed Logo.tiff"/>
          <p:cNvPicPr>
            <a:picLocks noChangeAspect="1"/>
          </p:cNvPicPr>
          <p:nvPr/>
        </p:nvPicPr>
        <p:blipFill>
          <a:blip r:embed="rId3"/>
          <a:stretch>
            <a:fillRect/>
          </a:stretch>
        </p:blipFill>
        <p:spPr>
          <a:xfrm>
            <a:off x="12095377" y="88900"/>
            <a:ext cx="698501" cy="386116"/>
          </a:xfrm>
          <a:prstGeom prst="rect">
            <a:avLst/>
          </a:prstGeom>
          <a:ln w="12700">
            <a:miter lim="400000"/>
            <a:headEnd/>
            <a:tailEnd/>
          </a:ln>
        </p:spPr>
      </p:pic>
      <p:sp>
        <p:nvSpPr>
          <p:cNvPr id="140" name="Shape 140"/>
          <p:cNvSpPr/>
          <p:nvPr/>
        </p:nvSpPr>
        <p:spPr>
          <a:xfrm>
            <a:off x="342900" y="9131300"/>
            <a:ext cx="12255477" cy="1"/>
          </a:xfrm>
          <a:prstGeom prst="line">
            <a:avLst/>
          </a:prstGeom>
          <a:ln w="6350">
            <a:solidFill>
              <a:srgbClr val="5289C7"/>
            </a:solidFill>
            <a:miter lim="400000"/>
          </a:ln>
        </p:spPr>
        <p:txBody>
          <a:bodyPr lIns="50800" tIns="50800" rIns="50800" bIns="50800" anchor="ctr"/>
          <a:lstStyle/>
          <a:p>
            <a:pPr algn="l" defTabSz="457200">
              <a:defRPr sz="1200">
                <a:latin typeface="+mn-lt"/>
                <a:ea typeface="+mn-ea"/>
                <a:cs typeface="+mn-cs"/>
                <a:sym typeface="Helvetica"/>
              </a:defRPr>
            </a:pPr>
          </a:p>
        </p:txBody>
      </p:sp>
      <p:sp>
        <p:nvSpPr>
          <p:cNvPr id="141" name="Shape 141"/>
          <p:cNvSpPr/>
          <p:nvPr/>
        </p:nvSpPr>
        <p:spPr>
          <a:xfrm>
            <a:off x="304800" y="9239250"/>
            <a:ext cx="2603500" cy="279400"/>
          </a:xfrm>
          <a:prstGeom prst="rect">
            <a:avLst/>
          </a:prstGeom>
          <a:ln w="12700">
            <a:miter lim="400000"/>
          </a:ln>
        </p:spPr>
        <p:txBody>
          <a:bodyPr wrap="none" lIns="50800" tIns="50800" rIns="50800" bIns="50800" anchor="ctr">
            <a:spAutoFit/>
          </a:bodyPr>
          <a:lstStyle>
            <a:lvl1pPr>
              <a:defRPr sz="1400">
                <a:solidFill>
                  <a:srgbClr val="5289C7"/>
                </a:solidFill>
                <a:latin typeface="Heiti SC Light"/>
                <a:ea typeface="Heiti SC Light"/>
                <a:cs typeface="Heiti SC Light"/>
                <a:sym typeface="Heiti SC Light"/>
              </a:defRPr>
            </a:lvl1pPr>
          </a:lstStyle>
          <a:p>
            <a:r>
              <a:t>北京国信灵通网络科技有限公司</a:t>
            </a:r>
          </a:p>
        </p:txBody>
      </p:sp>
      <p:sp>
        <p:nvSpPr>
          <p:cNvPr id="142" name="Shape 142"/>
          <p:cNvSpPr/>
          <p:nvPr>
            <p:ph type="title" hasCustomPrompt="1"/>
          </p:nvPr>
        </p:nvSpPr>
        <p:spPr>
          <a:xfrm>
            <a:off x="381000" y="88900"/>
            <a:ext cx="10464800" cy="393700"/>
          </a:xfrm>
          <a:prstGeom prst="rect">
            <a:avLst/>
          </a:prstGeom>
        </p:spPr>
        <p:txBody>
          <a:bodyPr/>
          <a:lstStyle>
            <a:lvl1pPr algn="l">
              <a:defRPr sz="2400">
                <a:solidFill>
                  <a:srgbClr val="FFFFFF"/>
                </a:solidFill>
                <a:latin typeface="Heiti SC Light"/>
                <a:ea typeface="Heiti SC Light"/>
                <a:cs typeface="Heiti SC Light"/>
                <a:sym typeface="Heiti SC Light"/>
              </a:defRPr>
            </a:lvl1pPr>
          </a:lstStyle>
          <a:p>
            <a:r>
              <a:t>标题文本</a:t>
            </a:r>
          </a:p>
        </p:txBody>
      </p:sp>
      <p:sp>
        <p:nvSpPr>
          <p:cNvPr id="143" name="Shape 143"/>
          <p:cNvSpPr/>
          <p:nvPr>
            <p:ph type="sldNum" sz="quarter" idx="2"/>
          </p:nvPr>
        </p:nvSpPr>
        <p:spPr>
          <a:xfrm>
            <a:off x="12347279" y="9220200"/>
            <a:ext cx="312015" cy="317500"/>
          </a:xfrm>
          <a:prstGeom prst="rect">
            <a:avLst/>
          </a:prstGeom>
        </p:spPr>
        <p:txBody>
          <a:bodyPr/>
          <a:lstStyle>
            <a:lvl1pPr>
              <a:defRPr sz="1400" i="1">
                <a:solidFill>
                  <a:srgbClr val="5289C7"/>
                </a:solidFill>
                <a:latin typeface="Helvetica Light"/>
                <a:ea typeface="Helvetica Light"/>
                <a:cs typeface="Helvetica Light"/>
                <a:sym typeface="Helvetica Light"/>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目录">
    <p:spTree>
      <p:nvGrpSpPr>
        <p:cNvPr id="1" name=""/>
        <p:cNvGrpSpPr/>
        <p:nvPr/>
      </p:nvGrpSpPr>
      <p:grpSpPr>
        <a:xfrm>
          <a:off x="0" y="0"/>
          <a:ext cx="0" cy="0"/>
          <a:chOff x="0" y="0"/>
          <a:chExt cx="0" cy="0"/>
        </a:xfrm>
      </p:grpSpPr>
      <p:pic>
        <p:nvPicPr>
          <p:cNvPr id="23" name="首页-背景.png"/>
          <p:cNvPicPr>
            <a:picLocks noChangeAspect="1"/>
          </p:cNvPicPr>
          <p:nvPr/>
        </p:nvPicPr>
        <p:blipFill>
          <a:blip r:embed="rId2"/>
          <a:srcRect b="88411"/>
          <a:stretch>
            <a:fillRect/>
          </a:stretch>
        </p:blipFill>
        <p:spPr>
          <a:xfrm>
            <a:off x="0" y="0"/>
            <a:ext cx="13004800" cy="1130300"/>
          </a:xfrm>
          <a:prstGeom prst="rect">
            <a:avLst/>
          </a:prstGeom>
          <a:ln w="12700">
            <a:miter lim="400000"/>
            <a:headEnd/>
            <a:tailEnd/>
          </a:ln>
        </p:spPr>
      </p:pic>
      <p:sp>
        <p:nvSpPr>
          <p:cNvPr id="24" name="Shape 24"/>
          <p:cNvSpPr/>
          <p:nvPr/>
        </p:nvSpPr>
        <p:spPr>
          <a:xfrm>
            <a:off x="1206500" y="1854200"/>
            <a:ext cx="152400" cy="152400"/>
          </a:xfrm>
          <a:prstGeom prst="ellipse">
            <a:avLst/>
          </a:prstGeom>
          <a:ln w="6350">
            <a:solidFill>
              <a:srgbClr val="FFAB3D"/>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p>
        </p:txBody>
      </p:sp>
      <p:sp>
        <p:nvSpPr>
          <p:cNvPr id="25" name="Shape 25"/>
          <p:cNvSpPr/>
          <p:nvPr/>
        </p:nvSpPr>
        <p:spPr>
          <a:xfrm>
            <a:off x="1244600" y="1892300"/>
            <a:ext cx="76200" cy="76200"/>
          </a:xfrm>
          <a:prstGeom prst="ellipse">
            <a:avLst/>
          </a:prstGeom>
          <a:solidFill>
            <a:srgbClr val="FFAB3D"/>
          </a:solidFill>
          <a:ln w="25400">
            <a:solidFill>
              <a:srgbClr val="000000">
                <a:alpha val="0"/>
              </a:srgbClr>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p>
        </p:txBody>
      </p:sp>
      <p:sp>
        <p:nvSpPr>
          <p:cNvPr id="26" name="Shape 26"/>
          <p:cNvSpPr/>
          <p:nvPr/>
        </p:nvSpPr>
        <p:spPr>
          <a:xfrm>
            <a:off x="1358900" y="1930400"/>
            <a:ext cx="511170" cy="1"/>
          </a:xfrm>
          <a:prstGeom prst="line">
            <a:avLst/>
          </a:prstGeom>
          <a:ln w="6350">
            <a:solidFill>
              <a:srgbClr val="FFAB3D"/>
            </a:solidFill>
            <a:miter lim="400000"/>
          </a:ln>
        </p:spPr>
        <p:txBody>
          <a:bodyPr lIns="50800" tIns="50800" rIns="50800" bIns="50800" anchor="ctr"/>
          <a:lstStyle/>
          <a:p>
            <a:pPr algn="l" defTabSz="457200">
              <a:defRPr sz="1200">
                <a:latin typeface="+mn-lt"/>
                <a:ea typeface="+mn-ea"/>
                <a:cs typeface="+mn-cs"/>
                <a:sym typeface="Helvetica"/>
              </a:defRPr>
            </a:pPr>
          </a:p>
        </p:txBody>
      </p:sp>
      <p:sp>
        <p:nvSpPr>
          <p:cNvPr id="27" name="Shape 27"/>
          <p:cNvSpPr/>
          <p:nvPr/>
        </p:nvSpPr>
        <p:spPr>
          <a:xfrm>
            <a:off x="1257300" y="2565400"/>
            <a:ext cx="101600" cy="101600"/>
          </a:xfrm>
          <a:prstGeom prst="ellipse">
            <a:avLst/>
          </a:prstGeom>
          <a:solidFill>
            <a:srgbClr val="5289C7"/>
          </a:solidFill>
          <a:ln w="25400">
            <a:solidFill>
              <a:srgbClr val="000000">
                <a:alpha val="0"/>
              </a:srgbClr>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p>
        </p:txBody>
      </p:sp>
      <p:sp>
        <p:nvSpPr>
          <p:cNvPr id="28" name="Shape 28"/>
          <p:cNvSpPr/>
          <p:nvPr/>
        </p:nvSpPr>
        <p:spPr>
          <a:xfrm>
            <a:off x="1358900" y="2616200"/>
            <a:ext cx="510540" cy="1"/>
          </a:xfrm>
          <a:prstGeom prst="line">
            <a:avLst/>
          </a:prstGeom>
          <a:ln w="6350">
            <a:solidFill>
              <a:srgbClr val="5289C7"/>
            </a:solidFill>
            <a:miter lim="400000"/>
          </a:ln>
        </p:spPr>
        <p:txBody>
          <a:bodyPr lIns="50800" tIns="50800" rIns="50800" bIns="50800" anchor="ctr"/>
          <a:lstStyle/>
          <a:p>
            <a:pPr algn="l" defTabSz="457200">
              <a:defRPr sz="1200">
                <a:latin typeface="+mn-lt"/>
                <a:ea typeface="+mn-ea"/>
                <a:cs typeface="+mn-cs"/>
                <a:sym typeface="Helvetica"/>
              </a:defRPr>
            </a:pPr>
          </a:p>
        </p:txBody>
      </p:sp>
      <p:sp>
        <p:nvSpPr>
          <p:cNvPr id="29" name="Shape 29"/>
          <p:cNvSpPr/>
          <p:nvPr/>
        </p:nvSpPr>
        <p:spPr>
          <a:xfrm>
            <a:off x="1257300" y="3251200"/>
            <a:ext cx="101600" cy="101600"/>
          </a:xfrm>
          <a:prstGeom prst="ellipse">
            <a:avLst/>
          </a:prstGeom>
          <a:solidFill>
            <a:srgbClr val="5289C7"/>
          </a:solidFill>
          <a:ln w="25400">
            <a:solidFill>
              <a:srgbClr val="000000">
                <a:alpha val="0"/>
              </a:srgbClr>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p>
        </p:txBody>
      </p:sp>
      <p:sp>
        <p:nvSpPr>
          <p:cNvPr id="30" name="Shape 30"/>
          <p:cNvSpPr/>
          <p:nvPr/>
        </p:nvSpPr>
        <p:spPr>
          <a:xfrm>
            <a:off x="1358900" y="3302000"/>
            <a:ext cx="510769" cy="1"/>
          </a:xfrm>
          <a:prstGeom prst="line">
            <a:avLst/>
          </a:prstGeom>
          <a:ln w="6350">
            <a:solidFill>
              <a:srgbClr val="5289C7"/>
            </a:solidFill>
            <a:miter lim="400000"/>
          </a:ln>
        </p:spPr>
        <p:txBody>
          <a:bodyPr lIns="50800" tIns="50800" rIns="50800" bIns="50800" anchor="ctr"/>
          <a:lstStyle/>
          <a:p>
            <a:pPr algn="l" defTabSz="457200">
              <a:defRPr sz="1200">
                <a:latin typeface="+mn-lt"/>
                <a:ea typeface="+mn-ea"/>
                <a:cs typeface="+mn-cs"/>
                <a:sym typeface="Helvetica"/>
              </a:defRPr>
            </a:pPr>
          </a:p>
        </p:txBody>
      </p:sp>
      <p:sp>
        <p:nvSpPr>
          <p:cNvPr id="31" name="Shape 31"/>
          <p:cNvSpPr/>
          <p:nvPr/>
        </p:nvSpPr>
        <p:spPr>
          <a:xfrm>
            <a:off x="1257300" y="3924300"/>
            <a:ext cx="101600" cy="101600"/>
          </a:xfrm>
          <a:prstGeom prst="ellipse">
            <a:avLst/>
          </a:prstGeom>
          <a:solidFill>
            <a:srgbClr val="5289C7"/>
          </a:solidFill>
          <a:ln w="25400">
            <a:solidFill>
              <a:srgbClr val="000000">
                <a:alpha val="0"/>
              </a:srgbClr>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p>
        </p:txBody>
      </p:sp>
      <p:sp>
        <p:nvSpPr>
          <p:cNvPr id="32" name="Shape 32"/>
          <p:cNvSpPr/>
          <p:nvPr/>
        </p:nvSpPr>
        <p:spPr>
          <a:xfrm flipV="1">
            <a:off x="1358900" y="3975094"/>
            <a:ext cx="502237" cy="6"/>
          </a:xfrm>
          <a:prstGeom prst="line">
            <a:avLst/>
          </a:prstGeom>
          <a:ln w="6350">
            <a:solidFill>
              <a:srgbClr val="5289C7"/>
            </a:solidFill>
            <a:miter lim="400000"/>
          </a:ln>
        </p:spPr>
        <p:txBody>
          <a:bodyPr lIns="50800" tIns="50800" rIns="50800" bIns="50800" anchor="ctr"/>
          <a:lstStyle/>
          <a:p>
            <a:pPr algn="l" defTabSz="457200">
              <a:defRPr sz="1200">
                <a:latin typeface="+mn-lt"/>
                <a:ea typeface="+mn-ea"/>
                <a:cs typeface="+mn-cs"/>
                <a:sym typeface="Helvetica"/>
              </a:defRPr>
            </a:pPr>
          </a:p>
        </p:txBody>
      </p:sp>
      <p:sp>
        <p:nvSpPr>
          <p:cNvPr id="33" name="Shape 33"/>
          <p:cNvSpPr/>
          <p:nvPr/>
        </p:nvSpPr>
        <p:spPr>
          <a:xfrm>
            <a:off x="1257300" y="4597400"/>
            <a:ext cx="101600" cy="101600"/>
          </a:xfrm>
          <a:prstGeom prst="ellipse">
            <a:avLst/>
          </a:prstGeom>
          <a:solidFill>
            <a:srgbClr val="5289C7"/>
          </a:solidFill>
          <a:ln w="25400">
            <a:solidFill>
              <a:srgbClr val="000000">
                <a:alpha val="0"/>
              </a:srgbClr>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p>
        </p:txBody>
      </p:sp>
      <p:sp>
        <p:nvSpPr>
          <p:cNvPr id="34" name="Shape 34"/>
          <p:cNvSpPr/>
          <p:nvPr/>
        </p:nvSpPr>
        <p:spPr>
          <a:xfrm flipV="1">
            <a:off x="1358900" y="4648191"/>
            <a:ext cx="510943" cy="9"/>
          </a:xfrm>
          <a:prstGeom prst="line">
            <a:avLst/>
          </a:prstGeom>
          <a:ln w="6350">
            <a:solidFill>
              <a:srgbClr val="5289C7"/>
            </a:solidFill>
            <a:miter lim="400000"/>
          </a:ln>
        </p:spPr>
        <p:txBody>
          <a:bodyPr lIns="50800" tIns="50800" rIns="50800" bIns="50800" anchor="ctr"/>
          <a:lstStyle/>
          <a:p>
            <a:pPr algn="l" defTabSz="457200">
              <a:defRPr sz="1200">
                <a:latin typeface="+mn-lt"/>
                <a:ea typeface="+mn-ea"/>
                <a:cs typeface="+mn-cs"/>
                <a:sym typeface="Helvetica"/>
              </a:defRPr>
            </a:pPr>
          </a:p>
        </p:txBody>
      </p:sp>
      <p:sp>
        <p:nvSpPr>
          <p:cNvPr id="35" name="Shape 35"/>
          <p:cNvSpPr/>
          <p:nvPr/>
        </p:nvSpPr>
        <p:spPr>
          <a:xfrm>
            <a:off x="317500" y="207771"/>
            <a:ext cx="749300" cy="409958"/>
          </a:xfrm>
          <a:prstGeom prst="rect">
            <a:avLst/>
          </a:prstGeom>
          <a:ln w="12700">
            <a:miter lim="400000"/>
          </a:ln>
        </p:spPr>
        <p:txBody>
          <a:bodyPr lIns="50800" tIns="50800" rIns="50800" bIns="50800" anchor="ctr">
            <a:spAutoFit/>
          </a:bodyPr>
          <a:lstStyle>
            <a:lvl1pPr algn="l">
              <a:defRPr sz="2400">
                <a:solidFill>
                  <a:srgbClr val="FFFFFF"/>
                </a:solidFill>
                <a:latin typeface="Heiti SC Light"/>
                <a:ea typeface="Heiti SC Light"/>
                <a:cs typeface="Heiti SC Light"/>
                <a:sym typeface="Heiti SC Light"/>
              </a:defRPr>
            </a:lvl1pPr>
          </a:lstStyle>
          <a:p>
            <a:r>
              <a:t>目录</a:t>
            </a:r>
          </a:p>
        </p:txBody>
      </p:sp>
      <p:sp>
        <p:nvSpPr>
          <p:cNvPr id="36" name="Shape 36"/>
          <p:cNvSpPr/>
          <p:nvPr/>
        </p:nvSpPr>
        <p:spPr>
          <a:xfrm>
            <a:off x="342620" y="565150"/>
            <a:ext cx="1029260" cy="381000"/>
          </a:xfrm>
          <a:prstGeom prst="rect">
            <a:avLst/>
          </a:prstGeom>
          <a:ln w="12700">
            <a:miter lim="400000"/>
          </a:ln>
        </p:spPr>
        <p:txBody>
          <a:bodyPr wrap="none" lIns="50800" tIns="50800" rIns="50800" bIns="50800" anchor="ctr">
            <a:spAutoFit/>
          </a:bodyPr>
          <a:lstStyle>
            <a:lvl1pPr>
              <a:defRPr sz="1800">
                <a:solidFill>
                  <a:srgbClr val="FFFFFF"/>
                </a:solidFill>
                <a:latin typeface="+mn-lt"/>
                <a:ea typeface="+mn-ea"/>
                <a:cs typeface="+mn-cs"/>
                <a:sym typeface="Helvetica"/>
              </a:defRPr>
            </a:lvl1pPr>
          </a:lstStyle>
          <a:p>
            <a:r>
              <a:t>Contents</a:t>
            </a:r>
          </a:p>
        </p:txBody>
      </p:sp>
      <p:sp>
        <p:nvSpPr>
          <p:cNvPr id="37" name="Shape 37"/>
          <p:cNvSpPr/>
          <p:nvPr>
            <p:ph type="body" sz="half" idx="1" hasCustomPrompt="1"/>
          </p:nvPr>
        </p:nvSpPr>
        <p:spPr>
          <a:xfrm>
            <a:off x="1587500" y="444500"/>
            <a:ext cx="5588000" cy="5715000"/>
          </a:xfrm>
          <a:prstGeom prst="rect">
            <a:avLst/>
          </a:prstGeom>
        </p:spPr>
        <p:txBody>
          <a:bodyPr/>
          <a:lstStyle>
            <a:lvl1pPr marL="0" indent="0">
              <a:spcBef>
                <a:spcPts val="2400"/>
              </a:spcBef>
              <a:buSzTx/>
              <a:buFont typeface="Thonburi"/>
              <a:buNone/>
              <a:defRPr sz="2400">
                <a:solidFill>
                  <a:srgbClr val="FFAB3D"/>
                </a:solidFill>
                <a:latin typeface="+mn-lt"/>
                <a:ea typeface="+mn-ea"/>
                <a:cs typeface="+mn-cs"/>
                <a:sym typeface="Helvetica"/>
              </a:defRPr>
            </a:lvl1pPr>
            <a:lvl2pPr marL="0" indent="0">
              <a:spcBef>
                <a:spcPts val="2400"/>
              </a:spcBef>
              <a:buSzTx/>
              <a:buFont typeface="Thonburi"/>
              <a:buNone/>
              <a:defRPr sz="2400">
                <a:solidFill>
                  <a:srgbClr val="5289C7"/>
                </a:solidFill>
                <a:latin typeface="+mn-lt"/>
                <a:ea typeface="+mn-ea"/>
                <a:cs typeface="+mn-cs"/>
                <a:sym typeface="Helvetica"/>
              </a:defRPr>
            </a:lvl2pPr>
            <a:lvl3pPr marL="0" indent="0">
              <a:spcBef>
                <a:spcPts val="2400"/>
              </a:spcBef>
              <a:buSzTx/>
              <a:buFont typeface="Thonburi"/>
              <a:buNone/>
              <a:defRPr sz="2400">
                <a:solidFill>
                  <a:srgbClr val="5289C7"/>
                </a:solidFill>
                <a:latin typeface="+mn-lt"/>
                <a:ea typeface="+mn-ea"/>
                <a:cs typeface="+mn-cs"/>
                <a:sym typeface="Helvetica"/>
              </a:defRPr>
            </a:lvl3pPr>
            <a:lvl4pPr marL="0" indent="0">
              <a:spcBef>
                <a:spcPts val="2400"/>
              </a:spcBef>
              <a:buSzTx/>
              <a:buFont typeface="Thonburi"/>
              <a:buNone/>
              <a:defRPr sz="2400">
                <a:solidFill>
                  <a:srgbClr val="5289C7"/>
                </a:solidFill>
                <a:latin typeface="+mn-lt"/>
                <a:ea typeface="+mn-ea"/>
                <a:cs typeface="+mn-cs"/>
                <a:sym typeface="Helvetica"/>
              </a:defRPr>
            </a:lvl4pPr>
            <a:lvl5pPr marL="0" indent="0">
              <a:spcBef>
                <a:spcPts val="2400"/>
              </a:spcBef>
              <a:buSzTx/>
              <a:buFont typeface="Thonburi"/>
              <a:buNone/>
              <a:defRPr sz="2400">
                <a:solidFill>
                  <a:srgbClr val="5289C7"/>
                </a:solidFill>
                <a:latin typeface="+mn-lt"/>
                <a:ea typeface="+mn-ea"/>
                <a:cs typeface="+mn-cs"/>
                <a:sym typeface="Helvetica"/>
              </a:defRPr>
            </a:lvl5pPr>
          </a:lstStyle>
          <a:p>
            <a:r>
              <a:t>正文级别 1</a:t>
            </a:r>
          </a:p>
          <a:p>
            <a:pPr lvl="1"/>
            <a:r>
              <a:t>正文级别 2</a:t>
            </a:r>
          </a:p>
          <a:p>
            <a:pPr lvl="2"/>
            <a:r>
              <a:t>正文级别 3</a:t>
            </a:r>
          </a:p>
          <a:p>
            <a:pPr lvl="3"/>
            <a:r>
              <a:t>正文级别 4</a:t>
            </a:r>
          </a:p>
          <a:p>
            <a:pPr lvl="4"/>
            <a:r>
              <a:t>正文级别 5</a:t>
            </a:r>
          </a:p>
        </p:txBody>
      </p:sp>
      <p:sp>
        <p:nvSpPr>
          <p:cNvPr id="38" name="Shape 38"/>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目录 拷贝">
    <p:spTree>
      <p:nvGrpSpPr>
        <p:cNvPr id="1" name=""/>
        <p:cNvGrpSpPr/>
        <p:nvPr/>
      </p:nvGrpSpPr>
      <p:grpSpPr>
        <a:xfrm>
          <a:off x="0" y="0"/>
          <a:ext cx="0" cy="0"/>
          <a:chOff x="0" y="0"/>
          <a:chExt cx="0" cy="0"/>
        </a:xfrm>
      </p:grpSpPr>
      <p:pic>
        <p:nvPicPr>
          <p:cNvPr id="45" name="首页-背景.png"/>
          <p:cNvPicPr>
            <a:picLocks noChangeAspect="1"/>
          </p:cNvPicPr>
          <p:nvPr/>
        </p:nvPicPr>
        <p:blipFill>
          <a:blip r:embed="rId2"/>
          <a:srcRect b="88411"/>
          <a:stretch>
            <a:fillRect/>
          </a:stretch>
        </p:blipFill>
        <p:spPr>
          <a:xfrm>
            <a:off x="0" y="0"/>
            <a:ext cx="13004800" cy="1130300"/>
          </a:xfrm>
          <a:prstGeom prst="rect">
            <a:avLst/>
          </a:prstGeom>
          <a:ln w="12700">
            <a:miter lim="400000"/>
            <a:headEnd/>
            <a:tailEnd/>
          </a:ln>
        </p:spPr>
      </p:pic>
      <p:sp>
        <p:nvSpPr>
          <p:cNvPr id="46" name="Shape 46"/>
          <p:cNvSpPr/>
          <p:nvPr/>
        </p:nvSpPr>
        <p:spPr>
          <a:xfrm>
            <a:off x="317500" y="207771"/>
            <a:ext cx="749300" cy="409958"/>
          </a:xfrm>
          <a:prstGeom prst="rect">
            <a:avLst/>
          </a:prstGeom>
          <a:ln w="12700">
            <a:miter lim="400000"/>
          </a:ln>
        </p:spPr>
        <p:txBody>
          <a:bodyPr lIns="50800" tIns="50800" rIns="50800" bIns="50800" anchor="ctr">
            <a:spAutoFit/>
          </a:bodyPr>
          <a:lstStyle>
            <a:lvl1pPr algn="l">
              <a:defRPr sz="2400">
                <a:solidFill>
                  <a:srgbClr val="FFFFFF"/>
                </a:solidFill>
                <a:latin typeface="Heiti SC Light"/>
                <a:ea typeface="Heiti SC Light"/>
                <a:cs typeface="Heiti SC Light"/>
                <a:sym typeface="Heiti SC Light"/>
              </a:defRPr>
            </a:lvl1pPr>
          </a:lstStyle>
          <a:p>
            <a:r>
              <a:t>目录</a:t>
            </a:r>
          </a:p>
        </p:txBody>
      </p:sp>
      <p:sp>
        <p:nvSpPr>
          <p:cNvPr id="47" name="Shape 47"/>
          <p:cNvSpPr/>
          <p:nvPr/>
        </p:nvSpPr>
        <p:spPr>
          <a:xfrm>
            <a:off x="342620" y="565150"/>
            <a:ext cx="1029260" cy="381000"/>
          </a:xfrm>
          <a:prstGeom prst="rect">
            <a:avLst/>
          </a:prstGeom>
          <a:ln w="12700">
            <a:miter lim="400000"/>
          </a:ln>
        </p:spPr>
        <p:txBody>
          <a:bodyPr wrap="none" lIns="50800" tIns="50800" rIns="50800" bIns="50800" anchor="ctr">
            <a:spAutoFit/>
          </a:bodyPr>
          <a:lstStyle>
            <a:lvl1pPr>
              <a:defRPr sz="1800">
                <a:solidFill>
                  <a:srgbClr val="FFFFFF"/>
                </a:solidFill>
                <a:latin typeface="+mn-lt"/>
                <a:ea typeface="+mn-ea"/>
                <a:cs typeface="+mn-cs"/>
                <a:sym typeface="Helvetica"/>
              </a:defRPr>
            </a:lvl1pPr>
          </a:lstStyle>
          <a:p>
            <a:r>
              <a:t>Contents</a:t>
            </a:r>
          </a:p>
        </p:txBody>
      </p:sp>
      <p:sp>
        <p:nvSpPr>
          <p:cNvPr id="48" name="Shape 48"/>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正文">
    <p:spTree>
      <p:nvGrpSpPr>
        <p:cNvPr id="1" name=""/>
        <p:cNvGrpSpPr/>
        <p:nvPr/>
      </p:nvGrpSpPr>
      <p:grpSpPr>
        <a:xfrm>
          <a:off x="0" y="0"/>
          <a:ext cx="0" cy="0"/>
          <a:chOff x="0" y="0"/>
          <a:chExt cx="0" cy="0"/>
        </a:xfrm>
      </p:grpSpPr>
      <p:pic>
        <p:nvPicPr>
          <p:cNvPr id="55" name="首页-背景.png"/>
          <p:cNvPicPr>
            <a:picLocks noChangeAspect="1"/>
          </p:cNvPicPr>
          <p:nvPr/>
        </p:nvPicPr>
        <p:blipFill>
          <a:blip r:embed="rId2"/>
          <a:srcRect b="93880"/>
          <a:stretch>
            <a:fillRect/>
          </a:stretch>
        </p:blipFill>
        <p:spPr>
          <a:xfrm>
            <a:off x="0" y="0"/>
            <a:ext cx="13004800" cy="596900"/>
          </a:xfrm>
          <a:prstGeom prst="rect">
            <a:avLst/>
          </a:prstGeom>
          <a:ln w="12700">
            <a:miter lim="400000"/>
            <a:headEnd/>
            <a:tailEnd/>
          </a:ln>
        </p:spPr>
      </p:pic>
      <p:pic>
        <p:nvPicPr>
          <p:cNvPr id="56" name="Reversed Logo.tiff"/>
          <p:cNvPicPr>
            <a:picLocks noChangeAspect="1"/>
          </p:cNvPicPr>
          <p:nvPr/>
        </p:nvPicPr>
        <p:blipFill>
          <a:blip r:embed="rId3"/>
          <a:stretch>
            <a:fillRect/>
          </a:stretch>
        </p:blipFill>
        <p:spPr>
          <a:xfrm>
            <a:off x="12095377" y="88900"/>
            <a:ext cx="698501" cy="386116"/>
          </a:xfrm>
          <a:prstGeom prst="rect">
            <a:avLst/>
          </a:prstGeom>
          <a:ln w="12700">
            <a:miter lim="400000"/>
            <a:headEnd/>
            <a:tailEnd/>
          </a:ln>
        </p:spPr>
      </p:pic>
      <p:sp>
        <p:nvSpPr>
          <p:cNvPr id="57" name="Shape 57"/>
          <p:cNvSpPr/>
          <p:nvPr/>
        </p:nvSpPr>
        <p:spPr>
          <a:xfrm>
            <a:off x="342900" y="9131300"/>
            <a:ext cx="12255477" cy="1"/>
          </a:xfrm>
          <a:prstGeom prst="line">
            <a:avLst/>
          </a:prstGeom>
          <a:ln w="6350">
            <a:solidFill>
              <a:srgbClr val="5289C7"/>
            </a:solidFill>
            <a:miter lim="400000"/>
          </a:ln>
        </p:spPr>
        <p:txBody>
          <a:bodyPr lIns="50800" tIns="50800" rIns="50800" bIns="50800" anchor="ctr"/>
          <a:lstStyle/>
          <a:p>
            <a:pPr algn="l" defTabSz="457200">
              <a:defRPr sz="1200">
                <a:latin typeface="+mn-lt"/>
                <a:ea typeface="+mn-ea"/>
                <a:cs typeface="+mn-cs"/>
                <a:sym typeface="Helvetica"/>
              </a:defRPr>
            </a:pPr>
          </a:p>
        </p:txBody>
      </p:sp>
      <p:sp>
        <p:nvSpPr>
          <p:cNvPr id="58" name="Shape 58"/>
          <p:cNvSpPr/>
          <p:nvPr/>
        </p:nvSpPr>
        <p:spPr>
          <a:xfrm>
            <a:off x="304800" y="9239250"/>
            <a:ext cx="2603500" cy="279400"/>
          </a:xfrm>
          <a:prstGeom prst="rect">
            <a:avLst/>
          </a:prstGeom>
          <a:ln w="12700">
            <a:miter lim="400000"/>
          </a:ln>
        </p:spPr>
        <p:txBody>
          <a:bodyPr wrap="none" lIns="50800" tIns="50800" rIns="50800" bIns="50800" anchor="ctr">
            <a:spAutoFit/>
          </a:bodyPr>
          <a:lstStyle>
            <a:lvl1pPr>
              <a:defRPr sz="1400">
                <a:solidFill>
                  <a:srgbClr val="5289C7"/>
                </a:solidFill>
                <a:latin typeface="Heiti SC Light"/>
                <a:ea typeface="Heiti SC Light"/>
                <a:cs typeface="Heiti SC Light"/>
                <a:sym typeface="Heiti SC Light"/>
              </a:defRPr>
            </a:lvl1pPr>
          </a:lstStyle>
          <a:p>
            <a:r>
              <a:t>北京国信灵通网络科技有限公司</a:t>
            </a:r>
          </a:p>
        </p:txBody>
      </p:sp>
      <p:sp>
        <p:nvSpPr>
          <p:cNvPr id="59" name="Shape 59"/>
          <p:cNvSpPr/>
          <p:nvPr>
            <p:ph type="title" hasCustomPrompt="1"/>
          </p:nvPr>
        </p:nvSpPr>
        <p:spPr>
          <a:xfrm>
            <a:off x="381000" y="88900"/>
            <a:ext cx="6985961" cy="393700"/>
          </a:xfrm>
          <a:prstGeom prst="rect">
            <a:avLst/>
          </a:prstGeom>
        </p:spPr>
        <p:txBody>
          <a:bodyPr/>
          <a:lstStyle>
            <a:lvl1pPr algn="l">
              <a:defRPr sz="2400">
                <a:solidFill>
                  <a:srgbClr val="FFFFFF"/>
                </a:solidFill>
                <a:latin typeface="Heiti SC Light"/>
                <a:ea typeface="Heiti SC Light"/>
                <a:cs typeface="Heiti SC Light"/>
                <a:sym typeface="Heiti SC Light"/>
              </a:defRPr>
            </a:lvl1pPr>
          </a:lstStyle>
          <a:p>
            <a:r>
              <a:t>标题文本</a:t>
            </a:r>
          </a:p>
        </p:txBody>
      </p:sp>
      <p:sp>
        <p:nvSpPr>
          <p:cNvPr id="60" name="Shape 60"/>
          <p:cNvSpPr/>
          <p:nvPr>
            <p:ph type="sldNum" sz="quarter" idx="2"/>
          </p:nvPr>
        </p:nvSpPr>
        <p:spPr>
          <a:xfrm>
            <a:off x="12347279" y="9220200"/>
            <a:ext cx="312015" cy="317500"/>
          </a:xfrm>
          <a:prstGeom prst="rect">
            <a:avLst/>
          </a:prstGeom>
        </p:spPr>
        <p:txBody>
          <a:bodyPr/>
          <a:lstStyle>
            <a:lvl1pPr>
              <a:defRPr sz="1400" i="1">
                <a:solidFill>
                  <a:srgbClr val="5289C7"/>
                </a:solidFill>
                <a:latin typeface="Helvetica Light"/>
                <a:ea typeface="Helvetica Light"/>
                <a:cs typeface="Helvetica Light"/>
                <a:sym typeface="Helvetica Light"/>
              </a:defRPr>
            </a:lvl1pPr>
          </a:lstStyle>
          <a:p>
            <a:fld id="{86CB4B4D-7CA3-9044-876B-883B54F8677D}" type="slidenum">
              <a:rPr/>
            </a:fld>
            <a:endParaRPr/>
          </a:p>
        </p:txBody>
      </p:sp>
      <p:pic>
        <p:nvPicPr>
          <p:cNvPr id="61" name="bg3-05.jpg"/>
          <p:cNvPicPr>
            <a:picLocks noChangeAspect="1"/>
          </p:cNvPicPr>
          <p:nvPr/>
        </p:nvPicPr>
        <p:blipFill>
          <a:blip r:embed="rId4"/>
          <a:srcRect b="88572"/>
          <a:stretch>
            <a:fillRect/>
          </a:stretch>
        </p:blipFill>
        <p:spPr>
          <a:xfrm>
            <a:off x="0" y="0"/>
            <a:ext cx="13004679" cy="835487"/>
          </a:xfrm>
          <a:prstGeom prst="rect">
            <a:avLst/>
          </a:prstGeom>
          <a:ln w="12700">
            <a:miter lim="400000"/>
            <a:headEnd/>
            <a:tailEnd/>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Logo">
    <p:spTree>
      <p:nvGrpSpPr>
        <p:cNvPr id="1" name=""/>
        <p:cNvGrpSpPr/>
        <p:nvPr/>
      </p:nvGrpSpPr>
      <p:grpSpPr>
        <a:xfrm>
          <a:off x="0" y="0"/>
          <a:ext cx="0" cy="0"/>
          <a:chOff x="0" y="0"/>
          <a:chExt cx="0" cy="0"/>
        </a:xfrm>
      </p:grpSpPr>
      <p:pic>
        <p:nvPicPr>
          <p:cNvPr id="68" name="首页-背景.png"/>
          <p:cNvPicPr>
            <a:picLocks noChangeAspect="1"/>
          </p:cNvPicPr>
          <p:nvPr/>
        </p:nvPicPr>
        <p:blipFill>
          <a:blip r:embed="rId2"/>
          <a:stretch>
            <a:fillRect/>
          </a:stretch>
        </p:blipFill>
        <p:spPr>
          <a:xfrm>
            <a:off x="0" y="0"/>
            <a:ext cx="13004800" cy="9753600"/>
          </a:xfrm>
          <a:prstGeom prst="rect">
            <a:avLst/>
          </a:prstGeom>
          <a:ln w="12700">
            <a:miter lim="400000"/>
            <a:headEnd/>
            <a:tailEnd/>
          </a:ln>
        </p:spPr>
      </p:pic>
      <p:pic>
        <p:nvPicPr>
          <p:cNvPr id="69" name="Reversed Logo.tiff"/>
          <p:cNvPicPr>
            <a:picLocks noChangeAspect="1"/>
          </p:cNvPicPr>
          <p:nvPr/>
        </p:nvPicPr>
        <p:blipFill>
          <a:blip r:embed="rId3"/>
          <a:stretch>
            <a:fillRect/>
          </a:stretch>
        </p:blipFill>
        <p:spPr>
          <a:xfrm>
            <a:off x="5045123" y="3725245"/>
            <a:ext cx="2184401" cy="1207489"/>
          </a:xfrm>
          <a:prstGeom prst="rect">
            <a:avLst/>
          </a:prstGeom>
          <a:ln w="12700">
            <a:miter lim="400000"/>
            <a:headEnd/>
            <a:tailEnd/>
          </a:ln>
        </p:spPr>
      </p:pic>
      <p:sp>
        <p:nvSpPr>
          <p:cNvPr id="70" name="Shape 70"/>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封底">
    <p:spTree>
      <p:nvGrpSpPr>
        <p:cNvPr id="1" name=""/>
        <p:cNvGrpSpPr/>
        <p:nvPr/>
      </p:nvGrpSpPr>
      <p:grpSpPr>
        <a:xfrm>
          <a:off x="0" y="0"/>
          <a:ext cx="0" cy="0"/>
          <a:chOff x="0" y="0"/>
          <a:chExt cx="0" cy="0"/>
        </a:xfrm>
      </p:grpSpPr>
      <p:sp>
        <p:nvSpPr>
          <p:cNvPr id="77" name="Shape 77"/>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Blank">
    <p:spTree>
      <p:nvGrpSpPr>
        <p:cNvPr id="1" name=""/>
        <p:cNvGrpSpPr/>
        <p:nvPr/>
      </p:nvGrpSpPr>
      <p:grpSpPr>
        <a:xfrm>
          <a:off x="0" y="0"/>
          <a:ext cx="0" cy="0"/>
          <a:chOff x="0" y="0"/>
          <a:chExt cx="0" cy="0"/>
        </a:xfrm>
      </p:grpSpPr>
      <p:sp>
        <p:nvSpPr>
          <p:cNvPr id="84" name="Shape 84"/>
          <p:cNvSpPr/>
          <p:nvPr>
            <p:ph type="sldNum" sz="quarter" idx="2"/>
          </p:nvPr>
        </p:nvSpPr>
        <p:spPr>
          <a:xfrm>
            <a:off x="6358922" y="6725454"/>
            <a:ext cx="281589" cy="284231"/>
          </a:xfrm>
          <a:prstGeom prst="rect">
            <a:avLst/>
          </a:prstGeom>
        </p:spPr>
        <p:txBody>
          <a:bodyPr lIns="21464" tIns="21464" rIns="21464" bIns="21464">
            <a:normAutofit/>
          </a:bodyPr>
          <a:lstStyle>
            <a:lvl1pPr>
              <a:defRPr sz="1600">
                <a:latin typeface="Helvetica Light"/>
                <a:ea typeface="Helvetica Light"/>
                <a:cs typeface="Helvetica Light"/>
                <a:sym typeface="Helvetica Light"/>
              </a:defRPr>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正文">
    <p:spTree>
      <p:nvGrpSpPr>
        <p:cNvPr id="1" name=""/>
        <p:cNvGrpSpPr/>
        <p:nvPr/>
      </p:nvGrpSpPr>
      <p:grpSpPr>
        <a:xfrm>
          <a:off x="0" y="0"/>
          <a:ext cx="0" cy="0"/>
          <a:chOff x="0" y="0"/>
          <a:chExt cx="0" cy="0"/>
        </a:xfrm>
      </p:grpSpPr>
      <p:pic>
        <p:nvPicPr>
          <p:cNvPr id="91" name="首页-背景.png"/>
          <p:cNvPicPr>
            <a:picLocks noChangeAspect="1"/>
          </p:cNvPicPr>
          <p:nvPr/>
        </p:nvPicPr>
        <p:blipFill>
          <a:blip r:embed="rId2"/>
          <a:srcRect b="93880"/>
          <a:stretch>
            <a:fillRect/>
          </a:stretch>
        </p:blipFill>
        <p:spPr>
          <a:xfrm>
            <a:off x="0" y="0"/>
            <a:ext cx="13004800" cy="596900"/>
          </a:xfrm>
          <a:prstGeom prst="rect">
            <a:avLst/>
          </a:prstGeom>
          <a:ln w="12700">
            <a:miter lim="400000"/>
            <a:headEnd/>
            <a:tailEnd/>
          </a:ln>
        </p:spPr>
      </p:pic>
      <p:pic>
        <p:nvPicPr>
          <p:cNvPr id="92" name="Reversed Logo.tiff"/>
          <p:cNvPicPr>
            <a:picLocks noChangeAspect="1"/>
          </p:cNvPicPr>
          <p:nvPr/>
        </p:nvPicPr>
        <p:blipFill>
          <a:blip r:embed="rId3"/>
          <a:stretch>
            <a:fillRect/>
          </a:stretch>
        </p:blipFill>
        <p:spPr>
          <a:xfrm>
            <a:off x="12095377" y="88900"/>
            <a:ext cx="698501" cy="386116"/>
          </a:xfrm>
          <a:prstGeom prst="rect">
            <a:avLst/>
          </a:prstGeom>
          <a:ln w="12700">
            <a:miter lim="400000"/>
            <a:headEnd/>
            <a:tailEnd/>
          </a:ln>
        </p:spPr>
      </p:pic>
      <p:grpSp>
        <p:nvGrpSpPr>
          <p:cNvPr id="96" name="Group 96"/>
          <p:cNvGrpSpPr/>
          <p:nvPr/>
        </p:nvGrpSpPr>
        <p:grpSpPr>
          <a:xfrm>
            <a:off x="-6351" y="-19050"/>
            <a:ext cx="13017501" cy="677333"/>
            <a:chOff x="0" y="0"/>
            <a:chExt cx="13017500" cy="677332"/>
          </a:xfrm>
        </p:grpSpPr>
        <p:pic>
          <p:nvPicPr>
            <p:cNvPr id="93" name="boundaries_by_ggrozny-d56df91.jpg"/>
            <p:cNvPicPr>
              <a:picLocks noChangeAspect="1"/>
            </p:cNvPicPr>
            <p:nvPr/>
          </p:nvPicPr>
          <p:blipFill>
            <a:blip r:embed="rId4"/>
            <a:srcRect t="57904" r="581" b="34335"/>
            <a:stretch>
              <a:fillRect/>
            </a:stretch>
          </p:blipFill>
          <p:spPr>
            <a:xfrm>
              <a:off x="0" y="0"/>
              <a:ext cx="13017500" cy="677333"/>
            </a:xfrm>
            <a:prstGeom prst="rect">
              <a:avLst/>
            </a:prstGeom>
            <a:ln w="12700" cap="flat">
              <a:noFill/>
              <a:miter lim="400000"/>
              <a:headEnd/>
              <a:tailEnd/>
            </a:ln>
            <a:effectLst/>
          </p:spPr>
        </p:pic>
        <p:sp>
          <p:nvSpPr>
            <p:cNvPr id="94" name="Shape 94"/>
            <p:cNvSpPr/>
            <p:nvPr/>
          </p:nvSpPr>
          <p:spPr>
            <a:xfrm>
              <a:off x="6350" y="2182"/>
              <a:ext cx="13004801" cy="668736"/>
            </a:xfrm>
            <a:prstGeom prst="rect">
              <a:avLst/>
            </a:prstGeom>
            <a:solidFill>
              <a:srgbClr val="21B4FA">
                <a:alpha val="56293"/>
              </a:srgbClr>
            </a:solidFill>
            <a:ln w="12700" cap="flat">
              <a:noFill/>
              <a:miter lim="400000"/>
            </a:ln>
            <a:effectLst/>
          </p:spPr>
          <p:txBody>
            <a:bodyPr wrap="square" lIns="50800" tIns="50800" rIns="50800" bIns="50800" numCol="1" anchor="ctr">
              <a:noAutofit/>
            </a:bodyPr>
            <a:lstStyle/>
            <a:p>
              <a:pPr>
                <a:defRPr sz="2400">
                  <a:solidFill>
                    <a:srgbClr val="FFFFFF"/>
                  </a:solidFill>
                  <a:latin typeface="Helvetica Light"/>
                  <a:ea typeface="Helvetica Light"/>
                  <a:cs typeface="Helvetica Light"/>
                  <a:sym typeface="Helvetica Light"/>
                </a:defRPr>
              </a:pPr>
            </a:p>
          </p:txBody>
        </p:sp>
        <p:pic>
          <p:nvPicPr>
            <p:cNvPr id="95" name="Reversed Logo.tiff"/>
            <p:cNvPicPr>
              <a:picLocks noChangeAspect="1"/>
            </p:cNvPicPr>
            <p:nvPr/>
          </p:nvPicPr>
          <p:blipFill>
            <a:blip r:embed="rId3"/>
            <a:stretch>
              <a:fillRect/>
            </a:stretch>
          </p:blipFill>
          <p:spPr>
            <a:xfrm>
              <a:off x="12101727" y="95250"/>
              <a:ext cx="698501" cy="386116"/>
            </a:xfrm>
            <a:prstGeom prst="rect">
              <a:avLst/>
            </a:prstGeom>
            <a:ln w="12700" cap="flat">
              <a:noFill/>
              <a:miter lim="400000"/>
              <a:headEnd/>
              <a:tailEnd/>
            </a:ln>
            <a:effectLst/>
          </p:spPr>
        </p:pic>
      </p:grpSp>
      <p:sp>
        <p:nvSpPr>
          <p:cNvPr id="97" name="Shape 97"/>
          <p:cNvSpPr/>
          <p:nvPr>
            <p:ph type="title" hasCustomPrompt="1"/>
          </p:nvPr>
        </p:nvSpPr>
        <p:spPr>
          <a:xfrm>
            <a:off x="381000" y="88900"/>
            <a:ext cx="10464800" cy="393700"/>
          </a:xfrm>
          <a:prstGeom prst="rect">
            <a:avLst/>
          </a:prstGeom>
        </p:spPr>
        <p:txBody>
          <a:bodyPr/>
          <a:lstStyle>
            <a:lvl1pPr algn="l">
              <a:defRPr sz="2400">
                <a:solidFill>
                  <a:srgbClr val="FFFFFF"/>
                </a:solidFill>
                <a:latin typeface="Heiti SC Light"/>
                <a:ea typeface="Heiti SC Light"/>
                <a:cs typeface="Heiti SC Light"/>
                <a:sym typeface="Heiti SC Light"/>
              </a:defRPr>
            </a:lvl1pPr>
          </a:lstStyle>
          <a:p>
            <a:r>
              <a:t>标题文本</a:t>
            </a:r>
          </a:p>
        </p:txBody>
      </p:sp>
      <p:sp>
        <p:nvSpPr>
          <p:cNvPr id="98" name="Shape 98"/>
          <p:cNvSpPr/>
          <p:nvPr>
            <p:ph type="sldNum" sz="quarter" idx="2"/>
          </p:nvPr>
        </p:nvSpPr>
        <p:spPr>
          <a:xfrm>
            <a:off x="12347279" y="9220200"/>
            <a:ext cx="312015" cy="317500"/>
          </a:xfrm>
          <a:prstGeom prst="rect">
            <a:avLst/>
          </a:prstGeom>
        </p:spPr>
        <p:txBody>
          <a:bodyPr/>
          <a:lstStyle>
            <a:lvl1pPr>
              <a:defRPr sz="1400" i="1">
                <a:solidFill>
                  <a:srgbClr val="5289C7"/>
                </a:solidFill>
                <a:latin typeface="Helvetica Light"/>
                <a:ea typeface="Helvetica Light"/>
                <a:cs typeface="Helvetica Light"/>
                <a:sym typeface="Helvetica Light"/>
              </a:defRPr>
            </a:lvl1p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内容页">
    <p:spTree>
      <p:nvGrpSpPr>
        <p:cNvPr id="1" name=""/>
        <p:cNvGrpSpPr/>
        <p:nvPr/>
      </p:nvGrpSpPr>
      <p:grpSpPr>
        <a:xfrm>
          <a:off x="0" y="0"/>
          <a:ext cx="0" cy="0"/>
          <a:chOff x="0" y="0"/>
          <a:chExt cx="0" cy="0"/>
        </a:xfrm>
      </p:grpSpPr>
      <p:grpSp>
        <p:nvGrpSpPr>
          <p:cNvPr id="107" name="Group 107"/>
          <p:cNvGrpSpPr/>
          <p:nvPr/>
        </p:nvGrpSpPr>
        <p:grpSpPr>
          <a:xfrm>
            <a:off x="-6351" y="-6350"/>
            <a:ext cx="13017501" cy="677333"/>
            <a:chOff x="0" y="0"/>
            <a:chExt cx="13017500" cy="677332"/>
          </a:xfrm>
        </p:grpSpPr>
        <p:pic>
          <p:nvPicPr>
            <p:cNvPr id="105" name="boundaries_by_ggrozny-d56df91.jpg"/>
            <p:cNvPicPr>
              <a:picLocks noChangeAspect="1"/>
            </p:cNvPicPr>
            <p:nvPr/>
          </p:nvPicPr>
          <p:blipFill>
            <a:blip r:embed="rId2"/>
            <a:srcRect t="57904" r="581" b="34335"/>
            <a:stretch>
              <a:fillRect/>
            </a:stretch>
          </p:blipFill>
          <p:spPr>
            <a:xfrm>
              <a:off x="0" y="0"/>
              <a:ext cx="13017500" cy="677333"/>
            </a:xfrm>
            <a:prstGeom prst="rect">
              <a:avLst/>
            </a:prstGeom>
            <a:ln w="12700" cap="flat">
              <a:noFill/>
              <a:miter lim="400000"/>
              <a:headEnd/>
              <a:tailEnd/>
            </a:ln>
            <a:effectLst/>
          </p:spPr>
        </p:pic>
        <p:sp>
          <p:nvSpPr>
            <p:cNvPr id="106" name="Shape 106"/>
            <p:cNvSpPr/>
            <p:nvPr/>
          </p:nvSpPr>
          <p:spPr>
            <a:xfrm>
              <a:off x="6350" y="2182"/>
              <a:ext cx="13004801" cy="668736"/>
            </a:xfrm>
            <a:prstGeom prst="rect">
              <a:avLst/>
            </a:prstGeom>
            <a:solidFill>
              <a:srgbClr val="21B4FA">
                <a:alpha val="56293"/>
              </a:srgbClr>
            </a:solidFill>
            <a:ln w="12700" cap="flat">
              <a:noFill/>
              <a:miter lim="400000"/>
            </a:ln>
            <a:effectLst/>
          </p:spPr>
          <p:txBody>
            <a:bodyPr wrap="square" lIns="50800" tIns="50800" rIns="50800" bIns="50800" numCol="1" anchor="ctr">
              <a:noAutofit/>
            </a:bodyPr>
            <a:lstStyle/>
            <a:p>
              <a:pPr>
                <a:defRPr sz="2400">
                  <a:solidFill>
                    <a:srgbClr val="FFFFFF"/>
                  </a:solidFill>
                  <a:latin typeface="Helvetica Light"/>
                  <a:ea typeface="Helvetica Light"/>
                  <a:cs typeface="Helvetica Light"/>
                  <a:sym typeface="Helvetica Light"/>
                </a:defRPr>
              </a:pPr>
            </a:p>
          </p:txBody>
        </p:sp>
      </p:grpSp>
      <p:sp>
        <p:nvSpPr>
          <p:cNvPr id="108" name="Shape 108"/>
          <p:cNvSpPr/>
          <p:nvPr>
            <p:ph type="title" hasCustomPrompt="1"/>
          </p:nvPr>
        </p:nvSpPr>
        <p:spPr>
          <a:xfrm>
            <a:off x="368300" y="78316"/>
            <a:ext cx="11099800" cy="533401"/>
          </a:xfrm>
          <a:prstGeom prst="rect">
            <a:avLst/>
          </a:prstGeom>
        </p:spPr>
        <p:txBody>
          <a:bodyPr anchor="t">
            <a:normAutofit/>
          </a:bodyPr>
          <a:lstStyle>
            <a:lvl1pPr algn="l">
              <a:defRPr sz="3000">
                <a:solidFill>
                  <a:srgbClr val="FFFFFF"/>
                </a:solidFill>
                <a:latin typeface="Helvetica Light"/>
                <a:ea typeface="Helvetica Light"/>
                <a:cs typeface="Helvetica Light"/>
                <a:sym typeface="Helvetica Light"/>
              </a:defRPr>
            </a:lvl1pPr>
          </a:lstStyle>
          <a:p>
            <a:r>
              <a:t>标题文本</a:t>
            </a:r>
          </a:p>
        </p:txBody>
      </p:sp>
      <p:sp>
        <p:nvSpPr>
          <p:cNvPr id="109" name="Shape 109"/>
          <p:cNvSpPr/>
          <p:nvPr>
            <p:ph type="sldNum" sz="quarter" idx="2"/>
          </p:nvPr>
        </p:nvSpPr>
        <p:spPr>
          <a:xfrm>
            <a:off x="6311798" y="9251950"/>
            <a:ext cx="368504" cy="3810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bg3-05.jpg"/>
          <p:cNvPicPr>
            <a:picLocks noChangeAspect="1"/>
          </p:cNvPicPr>
          <p:nvPr/>
        </p:nvPicPr>
        <p:blipFill>
          <a:blip r:embed="rId13"/>
          <a:stretch>
            <a:fillRect/>
          </a:stretch>
        </p:blipFill>
        <p:spPr>
          <a:xfrm>
            <a:off x="-4314040" y="0"/>
            <a:ext cx="17348766" cy="9753600"/>
          </a:xfrm>
          <a:prstGeom prst="rect">
            <a:avLst/>
          </a:prstGeom>
          <a:ln w="12700">
            <a:miter lim="400000"/>
            <a:headEnd/>
            <a:tailEnd/>
          </a:ln>
        </p:spPr>
      </p:pic>
      <p:sp>
        <p:nvSpPr>
          <p:cNvPr id="3" name="Shape 3"/>
          <p:cNvSpPr/>
          <p:nvPr/>
        </p:nvSpPr>
        <p:spPr>
          <a:xfrm>
            <a:off x="4317999" y="3536950"/>
            <a:ext cx="5422901" cy="838200"/>
          </a:xfrm>
          <a:prstGeom prst="rect">
            <a:avLst/>
          </a:prstGeom>
          <a:ln w="12700">
            <a:miter lim="400000"/>
          </a:ln>
        </p:spPr>
        <p:txBody>
          <a:bodyPr lIns="50800" tIns="50800" rIns="50800" bIns="50800" anchor="ctr">
            <a:spAutoFit/>
          </a:bodyPr>
          <a:lstStyle>
            <a:lvl1pPr algn="l">
              <a:defRPr sz="3800" b="1" i="1">
                <a:solidFill>
                  <a:srgbClr val="FFFFFF"/>
                </a:solidFill>
                <a:latin typeface="+mn-lt"/>
                <a:ea typeface="+mn-ea"/>
                <a:cs typeface="+mn-cs"/>
                <a:sym typeface="Helvetica"/>
              </a:defRPr>
            </a:lvl1pPr>
          </a:lstStyle>
          <a:p>
            <a:r>
              <a:t>The End ,Thanks!</a:t>
            </a:r>
          </a:p>
        </p:txBody>
      </p:sp>
      <p:sp>
        <p:nvSpPr>
          <p:cNvPr id="4" name="Shape 4"/>
          <p:cNvSpPr/>
          <p:nvPr>
            <p:ph type="title"/>
          </p:nvPr>
        </p:nvSpPr>
        <p:spPr>
          <a:xfrm>
            <a:off x="1270000" y="254000"/>
            <a:ext cx="10464800" cy="2438400"/>
          </a:xfrm>
          <a:prstGeom prst="rect">
            <a:avLst/>
          </a:prstGeom>
          <a:ln w="12700">
            <a:miter lim="400000"/>
          </a:ln>
        </p:spPr>
        <p:txBody>
          <a:bodyPr lIns="50800" tIns="50800" rIns="50800" bIns="50800" anchor="ctr"/>
          <a:lstStyle/>
          <a:p>
            <a:r>
              <a:t>标题文本</a:t>
            </a:r>
          </a:p>
        </p:txBody>
      </p:sp>
      <p:sp>
        <p:nvSpPr>
          <p:cNvPr id="5" name="Shape 5"/>
          <p:cNvSpPr/>
          <p:nvPr>
            <p:ph type="body" idx="1"/>
          </p:nvPr>
        </p:nvSpPr>
        <p:spPr>
          <a:xfrm>
            <a:off x="1270000" y="1270000"/>
            <a:ext cx="10464800" cy="7213600"/>
          </a:xfrm>
          <a:prstGeom prst="rect">
            <a:avLst/>
          </a:prstGeom>
          <a:ln w="12700">
            <a:miter lim="400000"/>
          </a:ln>
        </p:spPr>
        <p:txBody>
          <a:bodyPr lIns="50800" tIns="50800" rIns="50800" bIns="50800" anchor="ctr"/>
          <a:lstStyle/>
          <a:p>
            <a:r>
              <a:t>正文级别 1</a:t>
            </a:r>
          </a:p>
          <a:p>
            <a:pPr lvl="1"/>
            <a:r>
              <a:t>正文级别 2</a:t>
            </a:r>
          </a:p>
          <a:p>
            <a:pPr lvl="2"/>
            <a:r>
              <a:t>正文级别 3</a:t>
            </a:r>
          </a:p>
          <a:p>
            <a:pPr lvl="3"/>
            <a:r>
              <a:t>正文级别 4</a:t>
            </a:r>
          </a:p>
          <a:p>
            <a:pPr lvl="4"/>
            <a:r>
              <a:t>正文级别 5</a:t>
            </a:r>
          </a:p>
        </p:txBody>
      </p:sp>
      <p:sp>
        <p:nvSpPr>
          <p:cNvPr id="6" name="Shape 6"/>
          <p:cNvSpPr/>
          <p:nvPr>
            <p:ph type="sldNum" sz="quarter" idx="2"/>
          </p:nvPr>
        </p:nvSpPr>
        <p:spPr>
          <a:xfrm>
            <a:off x="6324600" y="9258300"/>
            <a:ext cx="342900" cy="368300"/>
          </a:xfrm>
          <a:prstGeom prst="rect">
            <a:avLst/>
          </a:prstGeom>
          <a:ln w="12700">
            <a:miter lim="400000"/>
          </a:ln>
        </p:spPr>
        <p:txBody>
          <a:bodyPr wrap="none" lIns="50800" tIns="50800" rIns="50800" bIns="50800">
            <a:spAutoFit/>
          </a:bodyPr>
          <a:lstStyle>
            <a:lvl1pPr>
              <a:defRPr sz="18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latinLnBrk="0">
        <a:lnSpc>
          <a:spcPct val="100000"/>
        </a:lnSpc>
        <a:spcBef>
          <a:spcPts val="0"/>
        </a:spcBef>
        <a:spcAft>
          <a:spcPts val="0"/>
        </a:spcAft>
        <a:buClrTx/>
        <a:buSzTx/>
        <a:buFontTx/>
        <a:buNone/>
        <a:defRPr sz="8400" b="0" i="0" u="none" strike="noStrike" cap="none" spc="0" baseline="0">
          <a:ln>
            <a:noFill/>
          </a:ln>
          <a:solidFill>
            <a:srgbClr val="000000"/>
          </a:solidFill>
          <a:uFillTx/>
          <a:latin typeface="Gill Sans"/>
          <a:ea typeface="Gill Sans"/>
          <a:cs typeface="Gill Sans"/>
          <a:sym typeface="Gill Sans"/>
        </a:defRPr>
      </a:lvl1pPr>
      <a:lvl2pPr marL="0" marR="0" indent="228600" algn="ctr" defTabSz="584200" latinLnBrk="0">
        <a:lnSpc>
          <a:spcPct val="100000"/>
        </a:lnSpc>
        <a:spcBef>
          <a:spcPts val="0"/>
        </a:spcBef>
        <a:spcAft>
          <a:spcPts val="0"/>
        </a:spcAft>
        <a:buClrTx/>
        <a:buSzTx/>
        <a:buFontTx/>
        <a:buNone/>
        <a:defRPr sz="8400" b="0" i="0" u="none" strike="noStrike" cap="none" spc="0" baseline="0">
          <a:ln>
            <a:noFill/>
          </a:ln>
          <a:solidFill>
            <a:srgbClr val="000000"/>
          </a:solidFill>
          <a:uFillTx/>
          <a:latin typeface="Gill Sans"/>
          <a:ea typeface="Gill Sans"/>
          <a:cs typeface="Gill Sans"/>
          <a:sym typeface="Gill Sans"/>
        </a:defRPr>
      </a:lvl2pPr>
      <a:lvl3pPr marL="0" marR="0" indent="457200" algn="ctr" defTabSz="584200" latinLnBrk="0">
        <a:lnSpc>
          <a:spcPct val="100000"/>
        </a:lnSpc>
        <a:spcBef>
          <a:spcPts val="0"/>
        </a:spcBef>
        <a:spcAft>
          <a:spcPts val="0"/>
        </a:spcAft>
        <a:buClrTx/>
        <a:buSzTx/>
        <a:buFontTx/>
        <a:buNone/>
        <a:defRPr sz="8400" b="0" i="0" u="none" strike="noStrike" cap="none" spc="0" baseline="0">
          <a:ln>
            <a:noFill/>
          </a:ln>
          <a:solidFill>
            <a:srgbClr val="000000"/>
          </a:solidFill>
          <a:uFillTx/>
          <a:latin typeface="Gill Sans"/>
          <a:ea typeface="Gill Sans"/>
          <a:cs typeface="Gill Sans"/>
          <a:sym typeface="Gill Sans"/>
        </a:defRPr>
      </a:lvl3pPr>
      <a:lvl4pPr marL="0" marR="0" indent="685800" algn="ctr" defTabSz="584200" latinLnBrk="0">
        <a:lnSpc>
          <a:spcPct val="100000"/>
        </a:lnSpc>
        <a:spcBef>
          <a:spcPts val="0"/>
        </a:spcBef>
        <a:spcAft>
          <a:spcPts val="0"/>
        </a:spcAft>
        <a:buClrTx/>
        <a:buSzTx/>
        <a:buFontTx/>
        <a:buNone/>
        <a:defRPr sz="8400" b="0" i="0" u="none" strike="noStrike" cap="none" spc="0" baseline="0">
          <a:ln>
            <a:noFill/>
          </a:ln>
          <a:solidFill>
            <a:srgbClr val="000000"/>
          </a:solidFill>
          <a:uFillTx/>
          <a:latin typeface="Gill Sans"/>
          <a:ea typeface="Gill Sans"/>
          <a:cs typeface="Gill Sans"/>
          <a:sym typeface="Gill Sans"/>
        </a:defRPr>
      </a:lvl4pPr>
      <a:lvl5pPr marL="0" marR="0" indent="914400" algn="ctr" defTabSz="584200" latinLnBrk="0">
        <a:lnSpc>
          <a:spcPct val="100000"/>
        </a:lnSpc>
        <a:spcBef>
          <a:spcPts val="0"/>
        </a:spcBef>
        <a:spcAft>
          <a:spcPts val="0"/>
        </a:spcAft>
        <a:buClrTx/>
        <a:buSzTx/>
        <a:buFontTx/>
        <a:buNone/>
        <a:defRPr sz="8400" b="0" i="0" u="none" strike="noStrike" cap="none" spc="0" baseline="0">
          <a:ln>
            <a:noFill/>
          </a:ln>
          <a:solidFill>
            <a:srgbClr val="000000"/>
          </a:solidFill>
          <a:uFillTx/>
          <a:latin typeface="Gill Sans"/>
          <a:ea typeface="Gill Sans"/>
          <a:cs typeface="Gill Sans"/>
          <a:sym typeface="Gill Sans"/>
        </a:defRPr>
      </a:lvl5pPr>
      <a:lvl6pPr marL="0" marR="0" indent="1143000" algn="ctr" defTabSz="584200" latinLnBrk="0">
        <a:lnSpc>
          <a:spcPct val="100000"/>
        </a:lnSpc>
        <a:spcBef>
          <a:spcPts val="0"/>
        </a:spcBef>
        <a:spcAft>
          <a:spcPts val="0"/>
        </a:spcAft>
        <a:buClrTx/>
        <a:buSzTx/>
        <a:buFontTx/>
        <a:buNone/>
        <a:defRPr sz="8400" b="0" i="0" u="none" strike="noStrike" cap="none" spc="0" baseline="0">
          <a:ln>
            <a:noFill/>
          </a:ln>
          <a:solidFill>
            <a:srgbClr val="000000"/>
          </a:solidFill>
          <a:uFillTx/>
          <a:latin typeface="Gill Sans"/>
          <a:ea typeface="Gill Sans"/>
          <a:cs typeface="Gill Sans"/>
          <a:sym typeface="Gill Sans"/>
        </a:defRPr>
      </a:lvl6pPr>
      <a:lvl7pPr marL="0" marR="0" indent="1371600" algn="ctr" defTabSz="584200" latinLnBrk="0">
        <a:lnSpc>
          <a:spcPct val="100000"/>
        </a:lnSpc>
        <a:spcBef>
          <a:spcPts val="0"/>
        </a:spcBef>
        <a:spcAft>
          <a:spcPts val="0"/>
        </a:spcAft>
        <a:buClrTx/>
        <a:buSzTx/>
        <a:buFontTx/>
        <a:buNone/>
        <a:defRPr sz="8400" b="0" i="0" u="none" strike="noStrike" cap="none" spc="0" baseline="0">
          <a:ln>
            <a:noFill/>
          </a:ln>
          <a:solidFill>
            <a:srgbClr val="000000"/>
          </a:solidFill>
          <a:uFillTx/>
          <a:latin typeface="Gill Sans"/>
          <a:ea typeface="Gill Sans"/>
          <a:cs typeface="Gill Sans"/>
          <a:sym typeface="Gill Sans"/>
        </a:defRPr>
      </a:lvl7pPr>
      <a:lvl8pPr marL="0" marR="0" indent="1600200" algn="ctr" defTabSz="584200" latinLnBrk="0">
        <a:lnSpc>
          <a:spcPct val="100000"/>
        </a:lnSpc>
        <a:spcBef>
          <a:spcPts val="0"/>
        </a:spcBef>
        <a:spcAft>
          <a:spcPts val="0"/>
        </a:spcAft>
        <a:buClrTx/>
        <a:buSzTx/>
        <a:buFontTx/>
        <a:buNone/>
        <a:defRPr sz="8400" b="0" i="0" u="none" strike="noStrike" cap="none" spc="0" baseline="0">
          <a:ln>
            <a:noFill/>
          </a:ln>
          <a:solidFill>
            <a:srgbClr val="000000"/>
          </a:solidFill>
          <a:uFillTx/>
          <a:latin typeface="Gill Sans"/>
          <a:ea typeface="Gill Sans"/>
          <a:cs typeface="Gill Sans"/>
          <a:sym typeface="Gill Sans"/>
        </a:defRPr>
      </a:lvl8pPr>
      <a:lvl9pPr marL="0" marR="0" indent="1828800" algn="ctr" defTabSz="584200" latinLnBrk="0">
        <a:lnSpc>
          <a:spcPct val="100000"/>
        </a:lnSpc>
        <a:spcBef>
          <a:spcPts val="0"/>
        </a:spcBef>
        <a:spcAft>
          <a:spcPts val="0"/>
        </a:spcAft>
        <a:buClrTx/>
        <a:buSzTx/>
        <a:buFontTx/>
        <a:buNone/>
        <a:defRPr sz="8400" b="0" i="0" u="none" strike="noStrike" cap="none" spc="0" baseline="0">
          <a:ln>
            <a:noFill/>
          </a:ln>
          <a:solidFill>
            <a:srgbClr val="000000"/>
          </a:solidFill>
          <a:uFillTx/>
          <a:latin typeface="Gill Sans"/>
          <a:ea typeface="Gill Sans"/>
          <a:cs typeface="Gill Sans"/>
          <a:sym typeface="Gill Sans"/>
        </a:defRPr>
      </a:lvl9pPr>
    </p:titleStyle>
    <p:bodyStyle>
      <a:lvl1pPr marL="889000" marR="0" indent="-571500" algn="l" defTabSz="584200" latinLnBrk="0">
        <a:lnSpc>
          <a:spcPct val="100000"/>
        </a:lnSpc>
        <a:spcBef>
          <a:spcPts val="4800"/>
        </a:spcBef>
        <a:spcAft>
          <a:spcPts val="0"/>
        </a:spcAft>
        <a:buClrTx/>
        <a:buSzPct val="171000"/>
        <a:buFontTx/>
        <a:buChar char="•"/>
        <a:defRPr sz="4200" b="0" i="0" u="none" strike="noStrike" cap="none" spc="0" baseline="0">
          <a:ln>
            <a:noFill/>
          </a:ln>
          <a:solidFill>
            <a:srgbClr val="000000"/>
          </a:solidFill>
          <a:uFillTx/>
          <a:latin typeface="Gill Sans"/>
          <a:ea typeface="Gill Sans"/>
          <a:cs typeface="Gill Sans"/>
          <a:sym typeface="Gill Sans"/>
        </a:defRPr>
      </a:lvl1pPr>
      <a:lvl2pPr marL="1333500" marR="0" indent="-571500" algn="l" defTabSz="584200" latinLnBrk="0">
        <a:lnSpc>
          <a:spcPct val="100000"/>
        </a:lnSpc>
        <a:spcBef>
          <a:spcPts val="4800"/>
        </a:spcBef>
        <a:spcAft>
          <a:spcPts val="0"/>
        </a:spcAft>
        <a:buClrTx/>
        <a:buSzPct val="171000"/>
        <a:buFontTx/>
        <a:buChar char="•"/>
        <a:defRPr sz="4200" b="0" i="0" u="none" strike="noStrike" cap="none" spc="0" baseline="0">
          <a:ln>
            <a:noFill/>
          </a:ln>
          <a:solidFill>
            <a:srgbClr val="000000"/>
          </a:solidFill>
          <a:uFillTx/>
          <a:latin typeface="Gill Sans"/>
          <a:ea typeface="Gill Sans"/>
          <a:cs typeface="Gill Sans"/>
          <a:sym typeface="Gill Sans"/>
        </a:defRPr>
      </a:lvl2pPr>
      <a:lvl3pPr marL="1778000" marR="0" indent="-571500" algn="l" defTabSz="584200" latinLnBrk="0">
        <a:lnSpc>
          <a:spcPct val="100000"/>
        </a:lnSpc>
        <a:spcBef>
          <a:spcPts val="4800"/>
        </a:spcBef>
        <a:spcAft>
          <a:spcPts val="0"/>
        </a:spcAft>
        <a:buClrTx/>
        <a:buSzPct val="171000"/>
        <a:buFontTx/>
        <a:buChar char="•"/>
        <a:defRPr sz="4200" b="0" i="0" u="none" strike="noStrike" cap="none" spc="0" baseline="0">
          <a:ln>
            <a:noFill/>
          </a:ln>
          <a:solidFill>
            <a:srgbClr val="000000"/>
          </a:solidFill>
          <a:uFillTx/>
          <a:latin typeface="Gill Sans"/>
          <a:ea typeface="Gill Sans"/>
          <a:cs typeface="Gill Sans"/>
          <a:sym typeface="Gill Sans"/>
        </a:defRPr>
      </a:lvl3pPr>
      <a:lvl4pPr marL="2222500" marR="0" indent="-571500" algn="l" defTabSz="584200" latinLnBrk="0">
        <a:lnSpc>
          <a:spcPct val="100000"/>
        </a:lnSpc>
        <a:spcBef>
          <a:spcPts val="4800"/>
        </a:spcBef>
        <a:spcAft>
          <a:spcPts val="0"/>
        </a:spcAft>
        <a:buClrTx/>
        <a:buSzPct val="171000"/>
        <a:buFontTx/>
        <a:buChar char="•"/>
        <a:defRPr sz="4200" b="0" i="0" u="none" strike="noStrike" cap="none" spc="0" baseline="0">
          <a:ln>
            <a:noFill/>
          </a:ln>
          <a:solidFill>
            <a:srgbClr val="000000"/>
          </a:solidFill>
          <a:uFillTx/>
          <a:latin typeface="Gill Sans"/>
          <a:ea typeface="Gill Sans"/>
          <a:cs typeface="Gill Sans"/>
          <a:sym typeface="Gill Sans"/>
        </a:defRPr>
      </a:lvl4pPr>
      <a:lvl5pPr marL="2667000" marR="0" indent="-571500" algn="l" defTabSz="584200" latinLnBrk="0">
        <a:lnSpc>
          <a:spcPct val="100000"/>
        </a:lnSpc>
        <a:spcBef>
          <a:spcPts val="4800"/>
        </a:spcBef>
        <a:spcAft>
          <a:spcPts val="0"/>
        </a:spcAft>
        <a:buClrTx/>
        <a:buSzPct val="171000"/>
        <a:buFontTx/>
        <a:buChar char="•"/>
        <a:defRPr sz="4200" b="0" i="0" u="none" strike="noStrike" cap="none" spc="0" baseline="0">
          <a:ln>
            <a:noFill/>
          </a:ln>
          <a:solidFill>
            <a:srgbClr val="000000"/>
          </a:solidFill>
          <a:uFillTx/>
          <a:latin typeface="Gill Sans"/>
          <a:ea typeface="Gill Sans"/>
          <a:cs typeface="Gill Sans"/>
          <a:sym typeface="Gill Sans"/>
        </a:defRPr>
      </a:lvl5pPr>
      <a:lvl6pPr marL="3022600" marR="0" indent="-571500" algn="l" defTabSz="584200" latinLnBrk="0">
        <a:lnSpc>
          <a:spcPct val="100000"/>
        </a:lnSpc>
        <a:spcBef>
          <a:spcPts val="4800"/>
        </a:spcBef>
        <a:spcAft>
          <a:spcPts val="0"/>
        </a:spcAft>
        <a:buClrTx/>
        <a:buSzPct val="171000"/>
        <a:buFontTx/>
        <a:buChar char="•"/>
        <a:defRPr sz="4200" b="0" i="0" u="none" strike="noStrike" cap="none" spc="0" baseline="0">
          <a:ln>
            <a:noFill/>
          </a:ln>
          <a:solidFill>
            <a:srgbClr val="000000"/>
          </a:solidFill>
          <a:uFillTx/>
          <a:latin typeface="Gill Sans"/>
          <a:ea typeface="Gill Sans"/>
          <a:cs typeface="Gill Sans"/>
          <a:sym typeface="Gill Sans"/>
        </a:defRPr>
      </a:lvl6pPr>
      <a:lvl7pPr marL="3378200" marR="0" indent="-571500" algn="l" defTabSz="584200" latinLnBrk="0">
        <a:lnSpc>
          <a:spcPct val="100000"/>
        </a:lnSpc>
        <a:spcBef>
          <a:spcPts val="4800"/>
        </a:spcBef>
        <a:spcAft>
          <a:spcPts val="0"/>
        </a:spcAft>
        <a:buClrTx/>
        <a:buSzPct val="171000"/>
        <a:buFontTx/>
        <a:buChar char="•"/>
        <a:defRPr sz="4200" b="0" i="0" u="none" strike="noStrike" cap="none" spc="0" baseline="0">
          <a:ln>
            <a:noFill/>
          </a:ln>
          <a:solidFill>
            <a:srgbClr val="000000"/>
          </a:solidFill>
          <a:uFillTx/>
          <a:latin typeface="Gill Sans"/>
          <a:ea typeface="Gill Sans"/>
          <a:cs typeface="Gill Sans"/>
          <a:sym typeface="Gill Sans"/>
        </a:defRPr>
      </a:lvl7pPr>
      <a:lvl8pPr marL="3733800" marR="0" indent="-571500" algn="l" defTabSz="584200" latinLnBrk="0">
        <a:lnSpc>
          <a:spcPct val="100000"/>
        </a:lnSpc>
        <a:spcBef>
          <a:spcPts val="4800"/>
        </a:spcBef>
        <a:spcAft>
          <a:spcPts val="0"/>
        </a:spcAft>
        <a:buClrTx/>
        <a:buSzPct val="171000"/>
        <a:buFontTx/>
        <a:buChar char="•"/>
        <a:defRPr sz="4200" b="0" i="0" u="none" strike="noStrike" cap="none" spc="0" baseline="0">
          <a:ln>
            <a:noFill/>
          </a:ln>
          <a:solidFill>
            <a:srgbClr val="000000"/>
          </a:solidFill>
          <a:uFillTx/>
          <a:latin typeface="Gill Sans"/>
          <a:ea typeface="Gill Sans"/>
          <a:cs typeface="Gill Sans"/>
          <a:sym typeface="Gill Sans"/>
        </a:defRPr>
      </a:lvl8pPr>
      <a:lvl9pPr marL="4089400" marR="0" indent="-571500" algn="l" defTabSz="584200" latinLnBrk="0">
        <a:lnSpc>
          <a:spcPct val="100000"/>
        </a:lnSpc>
        <a:spcBef>
          <a:spcPts val="4800"/>
        </a:spcBef>
        <a:spcAft>
          <a:spcPts val="0"/>
        </a:spcAft>
        <a:buClrTx/>
        <a:buSzPct val="171000"/>
        <a:buFontTx/>
        <a:buChar char="•"/>
        <a:defRPr sz="42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ctr" defTabSz="5842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Gill Sans"/>
        </a:defRPr>
      </a:lvl1pPr>
      <a:lvl2pPr marL="0" marR="0" indent="228600" algn="ctr" defTabSz="5842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Gill Sans"/>
        </a:defRPr>
      </a:lvl2pPr>
      <a:lvl3pPr marL="0" marR="0" indent="457200" algn="ctr" defTabSz="5842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Gill Sans"/>
        </a:defRPr>
      </a:lvl3pPr>
      <a:lvl4pPr marL="0" marR="0" indent="685800" algn="ctr" defTabSz="5842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Gill Sans"/>
        </a:defRPr>
      </a:lvl4pPr>
      <a:lvl5pPr marL="0" marR="0" indent="914400" algn="ctr" defTabSz="5842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Gill Sans"/>
        </a:defRPr>
      </a:lvl5pPr>
      <a:lvl6pPr marL="0" marR="0" indent="1143000" algn="ctr" defTabSz="5842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Gill Sans"/>
        </a:defRPr>
      </a:lvl6pPr>
      <a:lvl7pPr marL="0" marR="0" indent="1371600" algn="ctr" defTabSz="5842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Gill Sans"/>
        </a:defRPr>
      </a:lvl7pPr>
      <a:lvl8pPr marL="0" marR="0" indent="1600200" algn="ctr" defTabSz="5842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Gill Sans"/>
        </a:defRPr>
      </a:lvl8pPr>
      <a:lvl9pPr marL="0" marR="0" indent="1828800" algn="ctr" defTabSz="5842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27.jpeg"/><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38.jpeg"/><Relationship Id="rId7" Type="http://schemas.openxmlformats.org/officeDocument/2006/relationships/image" Target="../media/image37.jpeg"/><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42.jpeg"/><Relationship Id="rId5" Type="http://schemas.openxmlformats.org/officeDocument/2006/relationships/image" Target="../media/image38.jpeg"/><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48.jpeg"/><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54.jpeg"/><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jpeg"/><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9" Type="http://schemas.openxmlformats.org/officeDocument/2006/relationships/image" Target="../media/image62.jpeg"/><Relationship Id="rId8" Type="http://schemas.openxmlformats.org/officeDocument/2006/relationships/image" Target="../media/image61.jpeg"/><Relationship Id="rId7" Type="http://schemas.openxmlformats.org/officeDocument/2006/relationships/image" Target="../media/image60.jpeg"/><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3" Type="http://schemas.openxmlformats.org/officeDocument/2006/relationships/image" Target="../media/image56.jpeg"/><Relationship Id="rId2" Type="http://schemas.openxmlformats.org/officeDocument/2006/relationships/image" Target="../media/image55.jpeg"/><Relationship Id="rId13" Type="http://schemas.openxmlformats.org/officeDocument/2006/relationships/slideLayout" Target="../slideLayouts/slideLayout4.xml"/><Relationship Id="rId12" Type="http://schemas.openxmlformats.org/officeDocument/2006/relationships/image" Target="../media/image65.jpeg"/><Relationship Id="rId11" Type="http://schemas.openxmlformats.org/officeDocument/2006/relationships/image" Target="../media/image64.jpeg"/><Relationship Id="rId10" Type="http://schemas.openxmlformats.org/officeDocument/2006/relationships/image" Target="../media/image63.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4.png"/><Relationship Id="rId2" Type="http://schemas.openxmlformats.org/officeDocument/2006/relationships/image" Target="../media/image78.png"/><Relationship Id="rId1" Type="http://schemas.openxmlformats.org/officeDocument/2006/relationships/image" Target="../media/image77.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77.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77.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77.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77.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77.png"/><Relationship Id="rId1" Type="http://schemas.openxmlformats.org/officeDocument/2006/relationships/image" Target="../media/image9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7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2.png"/></Relationships>
</file>

<file path=ppt/slides/_rels/slide3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110.png"/><Relationship Id="rId7" Type="http://schemas.openxmlformats.org/officeDocument/2006/relationships/image" Target="../media/image109.png"/><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4" Type="http://schemas.openxmlformats.org/officeDocument/2006/relationships/slideLayout" Target="../slideLayouts/slideLayout4.xml"/><Relationship Id="rId13" Type="http://schemas.openxmlformats.org/officeDocument/2006/relationships/image" Target="../media/image112.png"/><Relationship Id="rId12" Type="http://schemas.openxmlformats.org/officeDocument/2006/relationships/image" Target="../media/image111.png"/><Relationship Id="rId11" Type="http://schemas.openxmlformats.org/officeDocument/2006/relationships/image" Target="../media/image9.png"/><Relationship Id="rId10" Type="http://schemas.openxmlformats.org/officeDocument/2006/relationships/image" Target="../media/image7.png"/><Relationship Id="rId1" Type="http://schemas.openxmlformats.org/officeDocument/2006/relationships/image" Target="../media/image10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119.png"/><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chart" Target="../charts/char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1.png"/><Relationship Id="rId1" Type="http://schemas.openxmlformats.org/officeDocument/2006/relationships/image" Target="../media/image1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2.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6.png"/><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image" Target="../media/image123.png"/></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2.png"/><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image" Target="../media/image127.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35.png"/><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image" Target="../media/image1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6.png"/></Relationships>
</file>

<file path=ppt/slides/_rels/slide5.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3" Type="http://schemas.openxmlformats.org/officeDocument/2006/relationships/slideLayout" Target="../slideLayouts/slideLayout4.xml"/><Relationship Id="rId12" Type="http://schemas.openxmlformats.org/officeDocument/2006/relationships/image" Target="../media/image18.png"/><Relationship Id="rId11" Type="http://schemas.openxmlformats.org/officeDocument/2006/relationships/image" Target="../media/image17.png"/><Relationship Id="rId10" Type="http://schemas.openxmlformats.org/officeDocument/2006/relationships/image" Target="../media/image16.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17.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p:nvPr>
            <p:ph type="ctrTitle"/>
          </p:nvPr>
        </p:nvSpPr>
        <p:spPr>
          <a:xfrm>
            <a:off x="640164" y="1263335"/>
            <a:ext cx="11201401" cy="1092201"/>
          </a:xfrm>
          <a:prstGeom prst="rect">
            <a:avLst/>
          </a:prstGeom>
        </p:spPr>
        <p:txBody>
          <a:bodyPr/>
          <a:lstStyle>
            <a:lvl1pPr>
              <a:defRPr sz="5000" b="1">
                <a:latin typeface="+mn-lt"/>
                <a:ea typeface="+mn-ea"/>
                <a:cs typeface="+mn-cs"/>
                <a:sym typeface="Helvetica"/>
              </a:defRPr>
            </a:lvl1pPr>
          </a:lstStyle>
          <a:p>
            <a:r>
              <a:t>NQSky APP NEST 2.0</a:t>
            </a:r>
          </a:p>
        </p:txBody>
      </p:sp>
      <p:sp>
        <p:nvSpPr>
          <p:cNvPr id="153" name="Shape 153"/>
          <p:cNvSpPr/>
          <p:nvPr/>
        </p:nvSpPr>
        <p:spPr>
          <a:xfrm>
            <a:off x="9378570" y="9030763"/>
            <a:ext cx="3335744" cy="336043"/>
          </a:xfrm>
          <a:prstGeom prst="rect">
            <a:avLst/>
          </a:prstGeom>
          <a:ln w="12700">
            <a:miter lim="400000"/>
          </a:ln>
        </p:spPr>
        <p:txBody>
          <a:bodyPr lIns="50800" tIns="50800" rIns="50800" bIns="50800" anchor="ctr">
            <a:spAutoFit/>
          </a:bodyPr>
          <a:lstStyle>
            <a:lvl1pPr algn="l">
              <a:defRPr sz="1800">
                <a:solidFill>
                  <a:srgbClr val="FFFFFF"/>
                </a:solidFill>
                <a:latin typeface="Heiti SC Light"/>
                <a:ea typeface="Heiti SC Light"/>
                <a:cs typeface="Heiti SC Light"/>
                <a:sym typeface="Heiti SC Light"/>
              </a:defRPr>
            </a:lvl1pPr>
          </a:lstStyle>
          <a:p>
            <a:pPr>
              <a:defRPr>
                <a:latin typeface="Gill Sans"/>
                <a:ea typeface="Gill Sans"/>
                <a:cs typeface="Gill Sans"/>
                <a:sym typeface="Gill Sans"/>
              </a:defRPr>
            </a:pPr>
            <a:r>
              <a:rPr>
                <a:latin typeface="Heiti SC Light"/>
                <a:ea typeface="Heiti SC Light"/>
                <a:cs typeface="Heiti SC Light"/>
                <a:sym typeface="Heiti SC Light"/>
              </a:rPr>
              <a:t>北京国信灵通网络科技有限公司</a:t>
            </a:r>
            <a:endParaRPr>
              <a:latin typeface="Heiti SC Light"/>
              <a:ea typeface="Heiti SC Light"/>
              <a:cs typeface="Heiti SC Light"/>
              <a:sym typeface="Heiti SC Light"/>
            </a:endParaRPr>
          </a:p>
        </p:txBody>
      </p:sp>
      <p:sp>
        <p:nvSpPr>
          <p:cNvPr id="154" name="Shape 154"/>
          <p:cNvSpPr/>
          <p:nvPr/>
        </p:nvSpPr>
        <p:spPr>
          <a:xfrm>
            <a:off x="1136483" y="3006725"/>
            <a:ext cx="8331201" cy="565150"/>
          </a:xfrm>
          <a:prstGeom prst="rect">
            <a:avLst/>
          </a:prstGeom>
          <a:ln w="12700">
            <a:miter lim="400000"/>
          </a:ln>
        </p:spPr>
        <p:txBody>
          <a:bodyPr lIns="50800" tIns="50800" rIns="50800" bIns="50800">
            <a:normAutofit/>
          </a:bodyPr>
          <a:lstStyle>
            <a:lvl1pPr algn="l">
              <a:defRPr sz="2600">
                <a:solidFill>
                  <a:srgbClr val="FFFFFF"/>
                </a:solidFill>
                <a:latin typeface="Helvetica Light"/>
                <a:ea typeface="Helvetica Light"/>
                <a:cs typeface="Helvetica Light"/>
                <a:sym typeface="Helvetica Light"/>
              </a:defRPr>
            </a:lvl1pPr>
          </a:lstStyle>
          <a:p>
            <a:r>
              <a:t>Anything  is possible</a:t>
            </a:r>
          </a:p>
        </p:txBody>
      </p:sp>
      <p:sp>
        <p:nvSpPr>
          <p:cNvPr id="155" name="Shape 155"/>
          <p:cNvSpPr/>
          <p:nvPr/>
        </p:nvSpPr>
        <p:spPr>
          <a:xfrm>
            <a:off x="730204" y="3209925"/>
            <a:ext cx="158751" cy="158750"/>
          </a:xfrm>
          <a:prstGeom prst="rect">
            <a:avLst/>
          </a:prstGeom>
          <a:solidFill>
            <a:srgbClr val="FFA25D"/>
          </a:solidFill>
          <a:ln w="25400">
            <a:solidFill>
              <a:srgbClr val="000000">
                <a:alpha val="0"/>
              </a:srgbClr>
            </a:solidFill>
            <a:miter lim="400000"/>
          </a:ln>
        </p:spPr>
        <p:txBody>
          <a:bodyPr lIns="50800" tIns="50800" rIns="50800" bIns="50800" anchor="ctr"/>
          <a:lstStyle/>
          <a:p>
            <a:pPr>
              <a:defRPr sz="4000">
                <a:solidFill>
                  <a:srgbClr val="FFA25D"/>
                </a:solidFill>
                <a:effectLst>
                  <a:outerShdw blurRad="38100" dist="12700" dir="5400000" rotWithShape="0">
                    <a:srgbClr val="000000">
                      <a:alpha val="50000"/>
                    </a:srgbClr>
                  </a:outerShdw>
                </a:effectLst>
              </a:defRPr>
            </a:pPr>
          </a:p>
        </p:txBody>
      </p:sp>
      <p:sp>
        <p:nvSpPr>
          <p:cNvPr id="156" name="Shape 156"/>
          <p:cNvSpPr/>
          <p:nvPr/>
        </p:nvSpPr>
        <p:spPr>
          <a:xfrm>
            <a:off x="11248559" y="8643489"/>
            <a:ext cx="1447950" cy="419101"/>
          </a:xfrm>
          <a:prstGeom prst="rect">
            <a:avLst/>
          </a:prstGeom>
          <a:ln w="12700">
            <a:miter lim="400000"/>
          </a:ln>
        </p:spPr>
        <p:txBody>
          <a:bodyPr wrap="none" lIns="50800" tIns="50800" rIns="50800" bIns="50800" anchor="ctr">
            <a:spAutoFit/>
          </a:bodyPr>
          <a:lstStyle/>
          <a:p>
            <a:pPr>
              <a:defRPr sz="1800">
                <a:solidFill>
                  <a:srgbClr val="FFFFFF"/>
                </a:solidFill>
              </a:defRPr>
            </a:pPr>
            <a:r>
              <a:rPr>
                <a:latin typeface="+mn-lt"/>
                <a:ea typeface="+mn-ea"/>
                <a:cs typeface="+mn-cs"/>
                <a:sym typeface="Helvetica"/>
              </a:rPr>
              <a:t>MEAP</a:t>
            </a:r>
            <a:r>
              <a:t>事业部</a:t>
            </a:r>
          </a:p>
        </p:txBody>
      </p:sp>
      <p:sp>
        <p:nvSpPr>
          <p:cNvPr id="157" name="Shape 157"/>
          <p:cNvSpPr/>
          <p:nvPr/>
        </p:nvSpPr>
        <p:spPr>
          <a:xfrm>
            <a:off x="11015026" y="8205881"/>
            <a:ext cx="1653555" cy="406401"/>
          </a:xfrm>
          <a:prstGeom prst="rect">
            <a:avLst/>
          </a:prstGeom>
          <a:ln w="12700">
            <a:miter lim="400000"/>
          </a:ln>
        </p:spPr>
        <p:txBody>
          <a:bodyPr wrap="none" lIns="50800" tIns="50800" rIns="50800" bIns="50800" anchor="ctr">
            <a:spAutoFit/>
          </a:bodyPr>
          <a:lstStyle>
            <a:lvl1pPr>
              <a:defRPr sz="2000">
                <a:solidFill>
                  <a:srgbClr val="FFFFFF"/>
                </a:solidFill>
                <a:latin typeface="+mn-lt"/>
                <a:ea typeface="+mn-ea"/>
                <a:cs typeface="+mn-cs"/>
                <a:sym typeface="Helvetica"/>
              </a:defRPr>
            </a:lvl1pPr>
          </a:lstStyle>
          <a:p>
            <a:r>
              <a:t>January 2016</a:t>
            </a:r>
          </a:p>
        </p:txBody>
      </p:sp>
      <p:pic>
        <p:nvPicPr>
          <p:cNvPr id="158" name="logo 黑色反选.pdf"/>
          <p:cNvPicPr>
            <a:picLocks noChangeAspect="1"/>
          </p:cNvPicPr>
          <p:nvPr/>
        </p:nvPicPr>
        <p:blipFill>
          <a:blip r:embed="rId1"/>
          <a:srcRect r="6"/>
          <a:stretch>
            <a:fillRect/>
          </a:stretch>
        </p:blipFill>
        <p:spPr>
          <a:xfrm>
            <a:off x="877206" y="8510139"/>
            <a:ext cx="1237457" cy="6857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0" y="21600"/>
                </a:lnTo>
                <a:lnTo>
                  <a:pt x="10800" y="21600"/>
                </a:lnTo>
                <a:lnTo>
                  <a:pt x="21600" y="21600"/>
                </a:lnTo>
                <a:lnTo>
                  <a:pt x="21600" y="10800"/>
                </a:lnTo>
                <a:lnTo>
                  <a:pt x="21600" y="0"/>
                </a:lnTo>
                <a:lnTo>
                  <a:pt x="10800" y="0"/>
                </a:lnTo>
                <a:lnTo>
                  <a:pt x="0" y="0"/>
                </a:lnTo>
                <a:close/>
                <a:moveTo>
                  <a:pt x="3734" y="2062"/>
                </a:moveTo>
                <a:cubicBezTo>
                  <a:pt x="5872" y="2062"/>
                  <a:pt x="6621" y="2098"/>
                  <a:pt x="6685" y="2212"/>
                </a:cubicBezTo>
                <a:cubicBezTo>
                  <a:pt x="6732" y="2297"/>
                  <a:pt x="6775" y="2639"/>
                  <a:pt x="6775" y="2975"/>
                </a:cubicBezTo>
                <a:lnTo>
                  <a:pt x="6775" y="3588"/>
                </a:lnTo>
                <a:lnTo>
                  <a:pt x="6041" y="4650"/>
                </a:lnTo>
                <a:cubicBezTo>
                  <a:pt x="5639" y="5233"/>
                  <a:pt x="4815" y="6593"/>
                  <a:pt x="4205" y="7675"/>
                </a:cubicBezTo>
                <a:cubicBezTo>
                  <a:pt x="3595" y="8757"/>
                  <a:pt x="3079" y="9641"/>
                  <a:pt x="3062" y="9638"/>
                </a:cubicBezTo>
                <a:cubicBezTo>
                  <a:pt x="3045" y="9634"/>
                  <a:pt x="2706" y="9166"/>
                  <a:pt x="2314" y="8600"/>
                </a:cubicBezTo>
                <a:cubicBezTo>
                  <a:pt x="1229" y="7033"/>
                  <a:pt x="1022" y="6793"/>
                  <a:pt x="921" y="7012"/>
                </a:cubicBezTo>
                <a:cubicBezTo>
                  <a:pt x="875" y="7112"/>
                  <a:pt x="811" y="7164"/>
                  <a:pt x="776" y="7125"/>
                </a:cubicBezTo>
                <a:cubicBezTo>
                  <a:pt x="686" y="7025"/>
                  <a:pt x="699" y="2605"/>
                  <a:pt x="790" y="2300"/>
                </a:cubicBezTo>
                <a:cubicBezTo>
                  <a:pt x="861" y="2060"/>
                  <a:pt x="969" y="2063"/>
                  <a:pt x="3734" y="2062"/>
                </a:cubicBezTo>
                <a:close/>
                <a:moveTo>
                  <a:pt x="6713" y="6762"/>
                </a:moveTo>
                <a:cubicBezTo>
                  <a:pt x="6746" y="6800"/>
                  <a:pt x="6775" y="8966"/>
                  <a:pt x="6775" y="11575"/>
                </a:cubicBezTo>
                <a:cubicBezTo>
                  <a:pt x="6775" y="16134"/>
                  <a:pt x="6769" y="16322"/>
                  <a:pt x="6637" y="16450"/>
                </a:cubicBezTo>
                <a:cubicBezTo>
                  <a:pt x="6548" y="16535"/>
                  <a:pt x="5494" y="16588"/>
                  <a:pt x="3713" y="16588"/>
                </a:cubicBezTo>
                <a:lnTo>
                  <a:pt x="935" y="16588"/>
                </a:lnTo>
                <a:lnTo>
                  <a:pt x="824" y="16300"/>
                </a:lnTo>
                <a:cubicBezTo>
                  <a:pt x="732" y="16061"/>
                  <a:pt x="714" y="15514"/>
                  <a:pt x="714" y="12962"/>
                </a:cubicBezTo>
                <a:cubicBezTo>
                  <a:pt x="714" y="11285"/>
                  <a:pt x="742" y="9887"/>
                  <a:pt x="776" y="9850"/>
                </a:cubicBezTo>
                <a:cubicBezTo>
                  <a:pt x="809" y="9813"/>
                  <a:pt x="1496" y="10929"/>
                  <a:pt x="2300" y="12338"/>
                </a:cubicBezTo>
                <a:lnTo>
                  <a:pt x="3762" y="14900"/>
                </a:lnTo>
                <a:lnTo>
                  <a:pt x="3893" y="14362"/>
                </a:lnTo>
                <a:cubicBezTo>
                  <a:pt x="4423" y="12201"/>
                  <a:pt x="6520" y="6548"/>
                  <a:pt x="6713" y="6762"/>
                </a:cubicBezTo>
                <a:close/>
                <a:moveTo>
                  <a:pt x="3769" y="18250"/>
                </a:moveTo>
                <a:cubicBezTo>
                  <a:pt x="3945" y="18250"/>
                  <a:pt x="4281" y="18780"/>
                  <a:pt x="4281" y="19062"/>
                </a:cubicBezTo>
                <a:cubicBezTo>
                  <a:pt x="4281" y="19162"/>
                  <a:pt x="4210" y="19401"/>
                  <a:pt x="4129" y="19588"/>
                </a:cubicBezTo>
                <a:cubicBezTo>
                  <a:pt x="3850" y="20227"/>
                  <a:pt x="3277" y="19925"/>
                  <a:pt x="3277" y="19138"/>
                </a:cubicBezTo>
                <a:cubicBezTo>
                  <a:pt x="3277" y="18747"/>
                  <a:pt x="3551" y="18250"/>
                  <a:pt x="3769" y="18250"/>
                </a:cubicBezTo>
                <a:close/>
              </a:path>
            </a:pathLst>
          </a:custGeom>
          <a:ln w="12700">
            <a:miter lim="400000"/>
            <a:headEnd/>
            <a:tailEnd/>
          </a:ln>
        </p:spPr>
      </p:pic>
      <p:pic>
        <p:nvPicPr>
          <p:cNvPr id="159" name="180_180_white_logo.png"/>
          <p:cNvPicPr>
            <a:picLocks noChangeAspect="1"/>
          </p:cNvPicPr>
          <p:nvPr/>
        </p:nvPicPr>
        <p:blipFill>
          <a:blip r:embed="rId2"/>
          <a:stretch>
            <a:fillRect/>
          </a:stretch>
        </p:blipFill>
        <p:spPr>
          <a:xfrm>
            <a:off x="2158117" y="8306939"/>
            <a:ext cx="1092201" cy="1092201"/>
          </a:xfrm>
          <a:prstGeom prst="rect">
            <a:avLst/>
          </a:prstGeom>
          <a:ln w="12700">
            <a:miter lim="400000"/>
            <a:headEnd/>
            <a:tailEnd/>
          </a:ln>
        </p:spPr>
      </p:pic>
      <p:sp>
        <p:nvSpPr>
          <p:cNvPr id="160" name="Shape 160"/>
          <p:cNvSpPr/>
          <p:nvPr/>
        </p:nvSpPr>
        <p:spPr>
          <a:xfrm>
            <a:off x="3082628" y="8790129"/>
            <a:ext cx="1050219" cy="393701"/>
          </a:xfrm>
          <a:prstGeom prst="rect">
            <a:avLst/>
          </a:prstGeom>
          <a:ln w="12700">
            <a:miter lim="400000"/>
          </a:ln>
        </p:spPr>
        <p:txBody>
          <a:bodyPr wrap="none" lIns="50800" tIns="50800" rIns="50800" bIns="50800" anchor="ctr">
            <a:spAutoFit/>
          </a:bodyPr>
          <a:lstStyle>
            <a:lvl1pPr>
              <a:defRPr sz="1700">
                <a:solidFill>
                  <a:srgbClr val="FFFFFF"/>
                </a:solidFill>
                <a:latin typeface="Arial Unicode MS"/>
                <a:ea typeface="Arial Unicode MS"/>
                <a:cs typeface="Arial Unicode MS"/>
                <a:sym typeface="Arial Unicode MS"/>
              </a:defRPr>
            </a:lvl1pPr>
          </a:lstStyle>
          <a:p>
            <a:r>
              <a:t>APP Nest</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1" nodeType="afterEffect">
                                  <p:stCondLst>
                                    <p:cond delay="0"/>
                                  </p:stCondLst>
                                  <p:childTnLst>
                                    <p:animEffect transition="out" filter="fade">
                                      <p:cBhvr>
                                        <p:cTn id="6" dur="600" tmFilter="0, 0; .2, .5; .8, .5; 1, 0" fill="hold"/>
                                        <p:tgtEl>
                                          <p:spTgt spid="158"/>
                                        </p:tgtEl>
                                      </p:cBhvr>
                                    </p:animEffect>
                                    <p:animScale>
                                      <p:cBhvr>
                                        <p:cTn id="7" dur="300" autoRev="1" fill="hold"/>
                                        <p:tgtEl>
                                          <p:spTgt spid="158"/>
                                        </p:tgtEl>
                                      </p:cBhvr>
                                      <p:by x="105000" y="105000"/>
                                    </p:animScale>
                                  </p:childTnLst>
                                </p:cTn>
                              </p:par>
                            </p:childTnLst>
                          </p:cTn>
                        </p:par>
                        <p:par>
                          <p:cTn id="8" fill="hold">
                            <p:stCondLst>
                              <p:cond delay="1000"/>
                            </p:stCondLst>
                            <p:childTnLst>
                              <p:par>
                                <p:cTn id="9" presetID="35" presetClass="emph" presetSubtype="0" repeatCount="4000" fill="hold" grpId="2" nodeType="afterEffect">
                                  <p:stCondLst>
                                    <p:cond delay="0"/>
                                  </p:stCondLst>
                                  <p:childTnLst>
                                    <p:anim calcmode="discrete" valueType="str">
                                      <p:cBhvr>
                                        <p:cTn id="10" dur="6000" fill="hold"/>
                                        <p:tgtEl>
                                          <p:spTgt spid="15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spid="158" grpId="2" animBg="1" advAuto="0"/>
      <p:bldP spid="158" grpId="1"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p:nvPr>
            <p:ph type="title"/>
          </p:nvPr>
        </p:nvSpPr>
        <p:spPr>
          <a:xfrm>
            <a:off x="381000" y="38100"/>
            <a:ext cx="6748986" cy="759222"/>
          </a:xfrm>
          <a:prstGeom prst="rect">
            <a:avLst/>
          </a:prstGeom>
        </p:spPr>
        <p:txBody>
          <a:bodyPr/>
          <a:lstStyle>
            <a:lvl1pPr>
              <a:defRPr b="1">
                <a:latin typeface="+mn-lt"/>
                <a:ea typeface="+mn-ea"/>
                <a:cs typeface="+mn-cs"/>
                <a:sym typeface="Helvetica"/>
              </a:defRPr>
            </a:lvl1pPr>
          </a:lstStyle>
          <a:p>
            <a:r>
              <a:t>NQSky App Nest 2.0 首页入口</a:t>
            </a:r>
          </a:p>
        </p:txBody>
      </p:sp>
      <p:sp>
        <p:nvSpPr>
          <p:cNvPr id="645" name="Shape 645"/>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pic>
        <p:nvPicPr>
          <p:cNvPr id="646" name="线框.png"/>
          <p:cNvPicPr>
            <a:picLocks noChangeAspect="1"/>
          </p:cNvPicPr>
          <p:nvPr/>
        </p:nvPicPr>
        <p:blipFill>
          <a:blip r:embed="rId1"/>
          <a:srcRect l="30358" t="8608" r="30358" b="8608"/>
          <a:stretch>
            <a:fillRect/>
          </a:stretch>
        </p:blipFill>
        <p:spPr>
          <a:xfrm>
            <a:off x="1519066" y="1258093"/>
            <a:ext cx="3515871" cy="7409191"/>
          </a:xfrm>
          <a:prstGeom prst="rect">
            <a:avLst/>
          </a:prstGeom>
          <a:ln w="12700">
            <a:miter lim="400000"/>
            <a:headEnd/>
            <a:tailEnd/>
          </a:ln>
        </p:spPr>
      </p:pic>
      <p:grpSp>
        <p:nvGrpSpPr>
          <p:cNvPr id="653" name="Group 653"/>
          <p:cNvGrpSpPr/>
          <p:nvPr/>
        </p:nvGrpSpPr>
        <p:grpSpPr>
          <a:xfrm>
            <a:off x="6381882" y="6559408"/>
            <a:ext cx="4683122" cy="596901"/>
            <a:chOff x="0" y="0"/>
            <a:chExt cx="4683120" cy="596900"/>
          </a:xfrm>
        </p:grpSpPr>
        <p:grpSp>
          <p:nvGrpSpPr>
            <p:cNvPr id="649" name="Group 649"/>
            <p:cNvGrpSpPr/>
            <p:nvPr/>
          </p:nvGrpSpPr>
          <p:grpSpPr>
            <a:xfrm>
              <a:off x="1561267" y="0"/>
              <a:ext cx="3121854" cy="596900"/>
              <a:chOff x="0" y="0"/>
              <a:chExt cx="3121853" cy="596900"/>
            </a:xfrm>
          </p:grpSpPr>
          <p:sp>
            <p:nvSpPr>
              <p:cNvPr id="647" name="Shape 647"/>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648" name="Shape 648"/>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统一信息搜索</a:t>
                </a:r>
              </a:p>
            </p:txBody>
          </p:sp>
        </p:grpSp>
        <p:grpSp>
          <p:nvGrpSpPr>
            <p:cNvPr id="652" name="Group 652"/>
            <p:cNvGrpSpPr/>
            <p:nvPr/>
          </p:nvGrpSpPr>
          <p:grpSpPr>
            <a:xfrm>
              <a:off x="0" y="50369"/>
              <a:ext cx="526993" cy="526993"/>
              <a:chOff x="0" y="0"/>
              <a:chExt cx="526992" cy="526992"/>
            </a:xfrm>
          </p:grpSpPr>
          <p:sp>
            <p:nvSpPr>
              <p:cNvPr id="650" name="Shape 650"/>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sp>
            <p:nvSpPr>
              <p:cNvPr id="651" name="Shape 651"/>
              <p:cNvSpPr/>
              <p:nvPr/>
            </p:nvSpPr>
            <p:spPr>
              <a:xfrm>
                <a:off x="117827" y="114973"/>
                <a:ext cx="291338" cy="289179"/>
              </a:xfrm>
              <a:custGeom>
                <a:avLst/>
                <a:gdLst/>
                <a:ahLst/>
                <a:cxnLst>
                  <a:cxn ang="0">
                    <a:pos x="wd2" y="hd2"/>
                  </a:cxn>
                  <a:cxn ang="5400000">
                    <a:pos x="wd2" y="hd2"/>
                  </a:cxn>
                  <a:cxn ang="10800000">
                    <a:pos x="wd2" y="hd2"/>
                  </a:cxn>
                  <a:cxn ang="16200000">
                    <a:pos x="wd2" y="hd2"/>
                  </a:cxn>
                </a:cxnLst>
                <a:rect l="0" t="0" r="r" b="b"/>
                <a:pathLst>
                  <a:path w="21600" h="21600" extrusionOk="0">
                    <a:moveTo>
                      <a:pt x="21600" y="18242"/>
                    </a:moveTo>
                    <a:lnTo>
                      <a:pt x="15235" y="11888"/>
                    </a:lnTo>
                    <a:cubicBezTo>
                      <a:pt x="15843" y="10753"/>
                      <a:pt x="16188" y="9458"/>
                      <a:pt x="16188" y="8081"/>
                    </a:cubicBezTo>
                    <a:cubicBezTo>
                      <a:pt x="16188" y="3618"/>
                      <a:pt x="12564" y="0"/>
                      <a:pt x="8094" y="0"/>
                    </a:cubicBezTo>
                    <a:cubicBezTo>
                      <a:pt x="3624" y="0"/>
                      <a:pt x="0" y="3618"/>
                      <a:pt x="0" y="8081"/>
                    </a:cubicBezTo>
                    <a:cubicBezTo>
                      <a:pt x="0" y="12544"/>
                      <a:pt x="3624" y="16162"/>
                      <a:pt x="8094" y="16162"/>
                    </a:cubicBezTo>
                    <a:cubicBezTo>
                      <a:pt x="9454" y="16162"/>
                      <a:pt x="10735" y="15826"/>
                      <a:pt x="11860" y="15234"/>
                    </a:cubicBezTo>
                    <a:lnTo>
                      <a:pt x="18237" y="21600"/>
                    </a:lnTo>
                    <a:lnTo>
                      <a:pt x="21600" y="18242"/>
                    </a:lnTo>
                    <a:close/>
                    <a:moveTo>
                      <a:pt x="2699" y="8081"/>
                    </a:moveTo>
                    <a:cubicBezTo>
                      <a:pt x="2699" y="5111"/>
                      <a:pt x="5119" y="2695"/>
                      <a:pt x="8094" y="2695"/>
                    </a:cubicBezTo>
                    <a:cubicBezTo>
                      <a:pt x="11069" y="2695"/>
                      <a:pt x="13489" y="5111"/>
                      <a:pt x="13489" y="8081"/>
                    </a:cubicBezTo>
                    <a:cubicBezTo>
                      <a:pt x="13489" y="11051"/>
                      <a:pt x="11069" y="13467"/>
                      <a:pt x="8094" y="13467"/>
                    </a:cubicBezTo>
                    <a:cubicBezTo>
                      <a:pt x="5119" y="13467"/>
                      <a:pt x="2699" y="11051"/>
                      <a:pt x="2699" y="8081"/>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nvGrpSpPr>
          <p:cNvPr id="663" name="Group 663"/>
          <p:cNvGrpSpPr/>
          <p:nvPr/>
        </p:nvGrpSpPr>
        <p:grpSpPr>
          <a:xfrm>
            <a:off x="6381882" y="5291751"/>
            <a:ext cx="4683122" cy="596901"/>
            <a:chOff x="0" y="0"/>
            <a:chExt cx="4683120" cy="596900"/>
          </a:xfrm>
        </p:grpSpPr>
        <p:grpSp>
          <p:nvGrpSpPr>
            <p:cNvPr id="656" name="Group 656"/>
            <p:cNvGrpSpPr/>
            <p:nvPr/>
          </p:nvGrpSpPr>
          <p:grpSpPr>
            <a:xfrm>
              <a:off x="1561267" y="0"/>
              <a:ext cx="3121854" cy="596900"/>
              <a:chOff x="0" y="0"/>
              <a:chExt cx="3121853" cy="596900"/>
            </a:xfrm>
          </p:grpSpPr>
          <p:sp>
            <p:nvSpPr>
              <p:cNvPr id="654" name="Shape 654"/>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655" name="Shape 655"/>
              <p:cNvSpPr/>
              <p:nvPr/>
            </p:nvSpPr>
            <p:spPr>
              <a:xfrm>
                <a:off x="525876" y="57150"/>
                <a:ext cx="20701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企业首页定制化</a:t>
                </a:r>
              </a:p>
            </p:txBody>
          </p:sp>
        </p:grpSp>
        <p:grpSp>
          <p:nvGrpSpPr>
            <p:cNvPr id="662" name="Group 662"/>
            <p:cNvGrpSpPr/>
            <p:nvPr/>
          </p:nvGrpSpPr>
          <p:grpSpPr>
            <a:xfrm>
              <a:off x="0" y="40092"/>
              <a:ext cx="526993" cy="526993"/>
              <a:chOff x="0" y="0"/>
              <a:chExt cx="526992" cy="526992"/>
            </a:xfrm>
          </p:grpSpPr>
          <p:sp>
            <p:nvSpPr>
              <p:cNvPr id="657" name="Shape 657"/>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661" name="Group 661"/>
              <p:cNvGrpSpPr/>
              <p:nvPr/>
            </p:nvGrpSpPr>
            <p:grpSpPr>
              <a:xfrm>
                <a:off x="118905" y="119647"/>
                <a:ext cx="289182" cy="289183"/>
                <a:chOff x="0" y="-3"/>
                <a:chExt cx="289181" cy="289181"/>
              </a:xfrm>
            </p:grpSpPr>
            <p:sp>
              <p:nvSpPr>
                <p:cNvPr id="658" name="Shape 658"/>
                <p:cNvSpPr/>
                <p:nvPr/>
              </p:nvSpPr>
              <p:spPr>
                <a:xfrm>
                  <a:off x="164670" y="168103"/>
                  <a:ext cx="124006" cy="121076"/>
                </a:xfrm>
                <a:custGeom>
                  <a:avLst/>
                  <a:gdLst/>
                  <a:ahLst/>
                  <a:cxnLst>
                    <a:cxn ang="0">
                      <a:pos x="wd2" y="hd2"/>
                    </a:cxn>
                    <a:cxn ang="5400000">
                      <a:pos x="wd2" y="hd2"/>
                    </a:cxn>
                    <a:cxn ang="10800000">
                      <a:pos x="wd2" y="hd2"/>
                    </a:cxn>
                    <a:cxn ang="16200000">
                      <a:pos x="wd2" y="hd2"/>
                    </a:cxn>
                  </a:cxnLst>
                  <a:rect l="0" t="0" r="r" b="b"/>
                  <a:pathLst>
                    <a:path w="21600" h="21600" extrusionOk="0">
                      <a:moveTo>
                        <a:pt x="4775" y="185"/>
                      </a:moveTo>
                      <a:lnTo>
                        <a:pt x="5435" y="1550"/>
                      </a:lnTo>
                      <a:lnTo>
                        <a:pt x="4020" y="2995"/>
                      </a:lnTo>
                      <a:lnTo>
                        <a:pt x="2707" y="4336"/>
                      </a:lnTo>
                      <a:cubicBezTo>
                        <a:pt x="1928" y="5132"/>
                        <a:pt x="1004" y="5724"/>
                        <a:pt x="0" y="6104"/>
                      </a:cubicBezTo>
                      <a:lnTo>
                        <a:pt x="8918" y="15210"/>
                      </a:lnTo>
                      <a:lnTo>
                        <a:pt x="13137" y="20982"/>
                      </a:lnTo>
                      <a:lnTo>
                        <a:pt x="15377" y="21600"/>
                      </a:lnTo>
                      <a:lnTo>
                        <a:pt x="21600" y="15210"/>
                      </a:lnTo>
                      <a:lnTo>
                        <a:pt x="20997" y="12872"/>
                      </a:lnTo>
                      <a:lnTo>
                        <a:pt x="15384" y="8606"/>
                      </a:lnTo>
                      <a:lnTo>
                        <a:pt x="6955" y="0"/>
                      </a:lnTo>
                      <a:lnTo>
                        <a:pt x="6116" y="857"/>
                      </a:lnTo>
                      <a:lnTo>
                        <a:pt x="4775" y="185"/>
                      </a:lnTo>
                      <a:close/>
                      <a:moveTo>
                        <a:pt x="14779" y="11857"/>
                      </a:moveTo>
                      <a:cubicBezTo>
                        <a:pt x="16234" y="11857"/>
                        <a:pt x="17413" y="13061"/>
                        <a:pt x="17413" y="14547"/>
                      </a:cubicBezTo>
                      <a:cubicBezTo>
                        <a:pt x="17413" y="16032"/>
                        <a:pt x="16234" y="17236"/>
                        <a:pt x="14779" y="17236"/>
                      </a:cubicBezTo>
                      <a:cubicBezTo>
                        <a:pt x="13324" y="17236"/>
                        <a:pt x="12144" y="16032"/>
                        <a:pt x="12144" y="14547"/>
                      </a:cubicBezTo>
                      <a:cubicBezTo>
                        <a:pt x="12144" y="13061"/>
                        <a:pt x="13324" y="11857"/>
                        <a:pt x="14779" y="11857"/>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659" name="Shape 659"/>
                <p:cNvSpPr/>
                <p:nvPr/>
              </p:nvSpPr>
              <p:spPr>
                <a:xfrm>
                  <a:off x="-1" y="-4"/>
                  <a:ext cx="129027" cy="128584"/>
                </a:xfrm>
                <a:custGeom>
                  <a:avLst/>
                  <a:gdLst/>
                  <a:ahLst/>
                  <a:cxnLst>
                    <a:cxn ang="0">
                      <a:pos x="wd2" y="hd2"/>
                    </a:cxn>
                    <a:cxn ang="5400000">
                      <a:pos x="wd2" y="hd2"/>
                    </a:cxn>
                    <a:cxn ang="10800000">
                      <a:pos x="wd2" y="hd2"/>
                    </a:cxn>
                    <a:cxn ang="16200000">
                      <a:pos x="wd2" y="hd2"/>
                    </a:cxn>
                  </a:cxnLst>
                  <a:rect l="0" t="0" r="r" b="b"/>
                  <a:pathLst>
                    <a:path w="21599" h="21533" extrusionOk="0">
                      <a:moveTo>
                        <a:pt x="17588" y="17017"/>
                      </a:moveTo>
                      <a:lnTo>
                        <a:pt x="18978" y="15631"/>
                      </a:lnTo>
                      <a:lnTo>
                        <a:pt x="20237" y="16285"/>
                      </a:lnTo>
                      <a:lnTo>
                        <a:pt x="19583" y="15028"/>
                      </a:lnTo>
                      <a:lnTo>
                        <a:pt x="20972" y="13642"/>
                      </a:lnTo>
                      <a:lnTo>
                        <a:pt x="21110" y="13505"/>
                      </a:lnTo>
                      <a:cubicBezTo>
                        <a:pt x="21419" y="12708"/>
                        <a:pt x="21600" y="11921"/>
                        <a:pt x="21599" y="11182"/>
                      </a:cubicBezTo>
                      <a:cubicBezTo>
                        <a:pt x="21599" y="5465"/>
                        <a:pt x="16115" y="-67"/>
                        <a:pt x="10383" y="1"/>
                      </a:cubicBezTo>
                      <a:cubicBezTo>
                        <a:pt x="10361" y="1"/>
                        <a:pt x="9713" y="656"/>
                        <a:pt x="9360" y="1008"/>
                      </a:cubicBezTo>
                      <a:cubicBezTo>
                        <a:pt x="13955" y="5588"/>
                        <a:pt x="13575" y="4844"/>
                        <a:pt x="13575" y="7654"/>
                      </a:cubicBezTo>
                      <a:cubicBezTo>
                        <a:pt x="13575" y="9933"/>
                        <a:pt x="9913" y="13533"/>
                        <a:pt x="7678" y="13533"/>
                      </a:cubicBezTo>
                      <a:cubicBezTo>
                        <a:pt x="4785" y="13533"/>
                        <a:pt x="5705" y="14011"/>
                        <a:pt x="1012" y="9330"/>
                      </a:cubicBezTo>
                      <a:cubicBezTo>
                        <a:pt x="647" y="9694"/>
                        <a:pt x="1" y="10329"/>
                        <a:pt x="0" y="10351"/>
                      </a:cubicBezTo>
                      <a:cubicBezTo>
                        <a:pt x="70" y="16067"/>
                        <a:pt x="5485" y="21533"/>
                        <a:pt x="11218" y="21533"/>
                      </a:cubicBezTo>
                      <a:cubicBezTo>
                        <a:pt x="12256" y="21533"/>
                        <a:pt x="13365" y="21203"/>
                        <a:pt x="14461" y="20654"/>
                      </a:cubicBezTo>
                      <a:lnTo>
                        <a:pt x="14670" y="20862"/>
                      </a:lnTo>
                      <a:cubicBezTo>
                        <a:pt x="15020" y="19916"/>
                        <a:pt x="15571" y="19027"/>
                        <a:pt x="16333" y="18268"/>
                      </a:cubicBezTo>
                      <a:lnTo>
                        <a:pt x="17588" y="17017"/>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660" name="Shape 660"/>
                <p:cNvSpPr/>
                <p:nvPr/>
              </p:nvSpPr>
              <p:spPr>
                <a:xfrm>
                  <a:off x="0" y="-1"/>
                  <a:ext cx="289182" cy="287679"/>
                </a:xfrm>
                <a:custGeom>
                  <a:avLst/>
                  <a:gdLst/>
                  <a:ahLst/>
                  <a:cxnLst>
                    <a:cxn ang="0">
                      <a:pos x="wd2" y="hd2"/>
                    </a:cxn>
                    <a:cxn ang="5400000">
                      <a:pos x="wd2" y="hd2"/>
                    </a:cxn>
                    <a:cxn ang="10800000">
                      <a:pos x="wd2" y="hd2"/>
                    </a:cxn>
                    <a:cxn ang="16200000">
                      <a:pos x="wd2" y="hd2"/>
                    </a:cxn>
                  </a:cxnLst>
                  <a:rect l="0" t="0" r="r" b="b"/>
                  <a:pathLst>
                    <a:path w="21403" h="21600" extrusionOk="0">
                      <a:moveTo>
                        <a:pt x="20813" y="2095"/>
                      </a:moveTo>
                      <a:lnTo>
                        <a:pt x="19332" y="597"/>
                      </a:lnTo>
                      <a:cubicBezTo>
                        <a:pt x="18938" y="199"/>
                        <a:pt x="18422" y="0"/>
                        <a:pt x="17906" y="0"/>
                      </a:cubicBezTo>
                      <a:cubicBezTo>
                        <a:pt x="17390" y="0"/>
                        <a:pt x="16873" y="199"/>
                        <a:pt x="16480" y="598"/>
                      </a:cubicBezTo>
                      <a:lnTo>
                        <a:pt x="10142" y="7005"/>
                      </a:lnTo>
                      <a:cubicBezTo>
                        <a:pt x="10337" y="7385"/>
                        <a:pt x="10193" y="7960"/>
                        <a:pt x="9891" y="8267"/>
                      </a:cubicBezTo>
                      <a:cubicBezTo>
                        <a:pt x="9682" y="8478"/>
                        <a:pt x="9349" y="8612"/>
                        <a:pt x="9039" y="8612"/>
                      </a:cubicBezTo>
                      <a:cubicBezTo>
                        <a:pt x="8897" y="8612"/>
                        <a:pt x="8760" y="8584"/>
                        <a:pt x="8643" y="8522"/>
                      </a:cubicBezTo>
                      <a:lnTo>
                        <a:pt x="8087" y="9083"/>
                      </a:lnTo>
                      <a:cubicBezTo>
                        <a:pt x="7300" y="9879"/>
                        <a:pt x="7300" y="11170"/>
                        <a:pt x="8087" y="11966"/>
                      </a:cubicBezTo>
                      <a:lnTo>
                        <a:pt x="8190" y="12071"/>
                      </a:lnTo>
                      <a:lnTo>
                        <a:pt x="3245" y="17071"/>
                      </a:lnTo>
                      <a:lnTo>
                        <a:pt x="1925" y="17576"/>
                      </a:lnTo>
                      <a:lnTo>
                        <a:pt x="0" y="20354"/>
                      </a:lnTo>
                      <a:lnTo>
                        <a:pt x="1236" y="21600"/>
                      </a:lnTo>
                      <a:lnTo>
                        <a:pt x="3980" y="19661"/>
                      </a:lnTo>
                      <a:lnTo>
                        <a:pt x="4480" y="18315"/>
                      </a:lnTo>
                      <a:lnTo>
                        <a:pt x="9422" y="13317"/>
                      </a:lnTo>
                      <a:lnTo>
                        <a:pt x="9569" y="13465"/>
                      </a:lnTo>
                      <a:cubicBezTo>
                        <a:pt x="9962" y="13863"/>
                        <a:pt x="10478" y="14062"/>
                        <a:pt x="10994" y="14062"/>
                      </a:cubicBezTo>
                      <a:cubicBezTo>
                        <a:pt x="11510" y="14062"/>
                        <a:pt x="12027" y="13863"/>
                        <a:pt x="12421" y="13464"/>
                      </a:cubicBezTo>
                      <a:lnTo>
                        <a:pt x="12979" y="12899"/>
                      </a:lnTo>
                      <a:cubicBezTo>
                        <a:pt x="12795" y="12521"/>
                        <a:pt x="12937" y="11955"/>
                        <a:pt x="13238" y="11651"/>
                      </a:cubicBezTo>
                      <a:cubicBezTo>
                        <a:pt x="13445" y="11441"/>
                        <a:pt x="13778" y="11307"/>
                        <a:pt x="14088" y="11307"/>
                      </a:cubicBezTo>
                      <a:cubicBezTo>
                        <a:pt x="14224" y="11307"/>
                        <a:pt x="14357" y="11333"/>
                        <a:pt x="14472" y="11390"/>
                      </a:cubicBezTo>
                      <a:lnTo>
                        <a:pt x="20813" y="4978"/>
                      </a:lnTo>
                      <a:cubicBezTo>
                        <a:pt x="21600" y="4182"/>
                        <a:pt x="21600" y="2891"/>
                        <a:pt x="20813" y="2095"/>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674" name="Group 674"/>
          <p:cNvGrpSpPr/>
          <p:nvPr/>
        </p:nvGrpSpPr>
        <p:grpSpPr>
          <a:xfrm>
            <a:off x="6381882" y="4024095"/>
            <a:ext cx="4683122" cy="596901"/>
            <a:chOff x="0" y="0"/>
            <a:chExt cx="4683120" cy="596900"/>
          </a:xfrm>
        </p:grpSpPr>
        <p:grpSp>
          <p:nvGrpSpPr>
            <p:cNvPr id="666" name="Group 666"/>
            <p:cNvGrpSpPr/>
            <p:nvPr/>
          </p:nvGrpSpPr>
          <p:grpSpPr>
            <a:xfrm>
              <a:off x="1561267" y="0"/>
              <a:ext cx="3121854" cy="596900"/>
              <a:chOff x="0" y="0"/>
              <a:chExt cx="3121853" cy="596900"/>
            </a:xfrm>
          </p:grpSpPr>
          <p:sp>
            <p:nvSpPr>
              <p:cNvPr id="664" name="Shape 664"/>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665" name="Shape 665"/>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应用快速入口</a:t>
                </a:r>
              </a:p>
            </p:txBody>
          </p:sp>
        </p:grpSp>
        <p:grpSp>
          <p:nvGrpSpPr>
            <p:cNvPr id="673" name="Group 673"/>
            <p:cNvGrpSpPr/>
            <p:nvPr/>
          </p:nvGrpSpPr>
          <p:grpSpPr>
            <a:xfrm>
              <a:off x="0" y="29815"/>
              <a:ext cx="526993" cy="526993"/>
              <a:chOff x="0" y="0"/>
              <a:chExt cx="526992" cy="526992"/>
            </a:xfrm>
          </p:grpSpPr>
          <p:sp>
            <p:nvSpPr>
              <p:cNvPr id="667" name="Shape 667"/>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672" name="Group 672"/>
              <p:cNvGrpSpPr/>
              <p:nvPr/>
            </p:nvGrpSpPr>
            <p:grpSpPr>
              <a:xfrm>
                <a:off x="132051" y="119352"/>
                <a:ext cx="288290" cy="288289"/>
                <a:chOff x="0" y="0"/>
                <a:chExt cx="288288" cy="288288"/>
              </a:xfrm>
            </p:grpSpPr>
            <p:sp>
              <p:nvSpPr>
                <p:cNvPr id="668" name="Shape 668"/>
                <p:cNvSpPr/>
                <p:nvPr/>
              </p:nvSpPr>
              <p:spPr>
                <a:xfrm>
                  <a:off x="-1" y="-1"/>
                  <a:ext cx="118945" cy="118945"/>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669" name="Shape 669"/>
                <p:cNvSpPr/>
                <p:nvPr/>
              </p:nvSpPr>
              <p:spPr>
                <a:xfrm>
                  <a:off x="169344" y="-1"/>
                  <a:ext cx="118945" cy="118945"/>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670" name="Shape 670"/>
                <p:cNvSpPr/>
                <p:nvPr/>
              </p:nvSpPr>
              <p:spPr>
                <a:xfrm>
                  <a:off x="-1" y="169344"/>
                  <a:ext cx="118945" cy="118945"/>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671" name="Shape 671"/>
                <p:cNvSpPr/>
                <p:nvPr/>
              </p:nvSpPr>
              <p:spPr>
                <a:xfrm>
                  <a:off x="169344" y="169344"/>
                  <a:ext cx="118945" cy="118945"/>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681" name="Group 681"/>
          <p:cNvGrpSpPr/>
          <p:nvPr/>
        </p:nvGrpSpPr>
        <p:grpSpPr>
          <a:xfrm>
            <a:off x="6381882" y="2756437"/>
            <a:ext cx="4683122" cy="596901"/>
            <a:chOff x="0" y="0"/>
            <a:chExt cx="4683120" cy="596900"/>
          </a:xfrm>
        </p:grpSpPr>
        <p:grpSp>
          <p:nvGrpSpPr>
            <p:cNvPr id="677" name="Group 677"/>
            <p:cNvGrpSpPr/>
            <p:nvPr/>
          </p:nvGrpSpPr>
          <p:grpSpPr>
            <a:xfrm>
              <a:off x="1561267" y="0"/>
              <a:ext cx="3121854" cy="596900"/>
              <a:chOff x="0" y="0"/>
              <a:chExt cx="3121853" cy="596900"/>
            </a:xfrm>
          </p:grpSpPr>
          <p:sp>
            <p:nvSpPr>
              <p:cNvPr id="675" name="Shape 675"/>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676" name="Shape 676"/>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统一身份认证</a:t>
                </a:r>
              </a:p>
            </p:txBody>
          </p:sp>
        </p:grpSp>
        <p:grpSp>
          <p:nvGrpSpPr>
            <p:cNvPr id="680" name="Group 680"/>
            <p:cNvGrpSpPr/>
            <p:nvPr/>
          </p:nvGrpSpPr>
          <p:grpSpPr>
            <a:xfrm>
              <a:off x="0" y="19538"/>
              <a:ext cx="526993" cy="526994"/>
              <a:chOff x="0" y="0"/>
              <a:chExt cx="526992" cy="526992"/>
            </a:xfrm>
          </p:grpSpPr>
          <p:sp>
            <p:nvSpPr>
              <p:cNvPr id="678" name="Shape 678"/>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sp>
            <p:nvSpPr>
              <p:cNvPr id="679" name="Shape 679"/>
              <p:cNvSpPr/>
              <p:nvPr/>
            </p:nvSpPr>
            <p:spPr>
              <a:xfrm>
                <a:off x="119350" y="111949"/>
                <a:ext cx="288291" cy="252748"/>
              </a:xfrm>
              <a:custGeom>
                <a:avLst/>
                <a:gdLst/>
                <a:ahLst/>
                <a:cxnLst>
                  <a:cxn ang="0">
                    <a:pos x="wd2" y="hd2"/>
                  </a:cxn>
                  <a:cxn ang="5400000">
                    <a:pos x="wd2" y="hd2"/>
                  </a:cxn>
                  <a:cxn ang="10800000">
                    <a:pos x="wd2" y="hd2"/>
                  </a:cxn>
                  <a:cxn ang="16200000">
                    <a:pos x="wd2" y="hd2"/>
                  </a:cxn>
                </a:cxnLst>
                <a:rect l="0" t="0" r="r" b="b"/>
                <a:pathLst>
                  <a:path w="21600" h="21600" extrusionOk="0">
                    <a:moveTo>
                      <a:pt x="18895" y="16181"/>
                    </a:moveTo>
                    <a:cubicBezTo>
                      <a:pt x="17590" y="15517"/>
                      <a:pt x="15655" y="13808"/>
                      <a:pt x="12789" y="13221"/>
                    </a:cubicBezTo>
                    <a:cubicBezTo>
                      <a:pt x="13521" y="12323"/>
                      <a:pt x="14076" y="10919"/>
                      <a:pt x="14647" y="9255"/>
                    </a:cubicBezTo>
                    <a:cubicBezTo>
                      <a:pt x="14978" y="8291"/>
                      <a:pt x="14921" y="7470"/>
                      <a:pt x="14921" y="6300"/>
                    </a:cubicBezTo>
                    <a:cubicBezTo>
                      <a:pt x="14921" y="5436"/>
                      <a:pt x="15063" y="4049"/>
                      <a:pt x="14876" y="3287"/>
                    </a:cubicBezTo>
                    <a:cubicBezTo>
                      <a:pt x="14244" y="711"/>
                      <a:pt x="12646" y="0"/>
                      <a:pt x="10775" y="0"/>
                    </a:cubicBezTo>
                    <a:cubicBezTo>
                      <a:pt x="8902" y="0"/>
                      <a:pt x="7302" y="714"/>
                      <a:pt x="6671" y="3295"/>
                    </a:cubicBezTo>
                    <a:cubicBezTo>
                      <a:pt x="6485" y="4055"/>
                      <a:pt x="6628" y="5438"/>
                      <a:pt x="6628" y="6300"/>
                    </a:cubicBezTo>
                    <a:cubicBezTo>
                      <a:pt x="6628" y="7473"/>
                      <a:pt x="6572" y="8297"/>
                      <a:pt x="6904" y="9263"/>
                    </a:cubicBezTo>
                    <a:cubicBezTo>
                      <a:pt x="7479" y="10935"/>
                      <a:pt x="8025" y="12337"/>
                      <a:pt x="8756" y="13231"/>
                    </a:cubicBezTo>
                    <a:cubicBezTo>
                      <a:pt x="5912" y="13829"/>
                      <a:pt x="3991" y="15526"/>
                      <a:pt x="2695" y="16187"/>
                    </a:cubicBezTo>
                    <a:cubicBezTo>
                      <a:pt x="13" y="17556"/>
                      <a:pt x="0" y="19055"/>
                      <a:pt x="0" y="19055"/>
                    </a:cubicBezTo>
                    <a:lnTo>
                      <a:pt x="0" y="21600"/>
                    </a:lnTo>
                    <a:lnTo>
                      <a:pt x="21600" y="21597"/>
                    </a:lnTo>
                    <a:lnTo>
                      <a:pt x="21600" y="19055"/>
                    </a:lnTo>
                    <a:cubicBezTo>
                      <a:pt x="21600" y="19054"/>
                      <a:pt x="21587" y="17550"/>
                      <a:pt x="18895" y="16181"/>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nvGrpSpPr>
          <p:cNvPr id="694" name="Group 694"/>
          <p:cNvGrpSpPr/>
          <p:nvPr/>
        </p:nvGrpSpPr>
        <p:grpSpPr>
          <a:xfrm>
            <a:off x="6381882" y="7827065"/>
            <a:ext cx="4683122" cy="596901"/>
            <a:chOff x="0" y="0"/>
            <a:chExt cx="4683120" cy="596900"/>
          </a:xfrm>
        </p:grpSpPr>
        <p:grpSp>
          <p:nvGrpSpPr>
            <p:cNvPr id="684" name="Group 684"/>
            <p:cNvGrpSpPr/>
            <p:nvPr/>
          </p:nvGrpSpPr>
          <p:grpSpPr>
            <a:xfrm>
              <a:off x="1561267" y="0"/>
              <a:ext cx="3121854" cy="596900"/>
              <a:chOff x="0" y="0"/>
              <a:chExt cx="3121853" cy="596900"/>
            </a:xfrm>
          </p:grpSpPr>
          <p:sp>
            <p:nvSpPr>
              <p:cNvPr id="682" name="Shape 682"/>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683" name="Shape 683"/>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动态扩展导航</a:t>
                </a:r>
              </a:p>
            </p:txBody>
          </p:sp>
        </p:grpSp>
        <p:grpSp>
          <p:nvGrpSpPr>
            <p:cNvPr id="693" name="Group 693"/>
            <p:cNvGrpSpPr/>
            <p:nvPr/>
          </p:nvGrpSpPr>
          <p:grpSpPr>
            <a:xfrm>
              <a:off x="0" y="60645"/>
              <a:ext cx="526993" cy="526993"/>
              <a:chOff x="0" y="0"/>
              <a:chExt cx="526992" cy="526992"/>
            </a:xfrm>
          </p:grpSpPr>
          <p:sp>
            <p:nvSpPr>
              <p:cNvPr id="685" name="Shape 685"/>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692" name="Group 692"/>
              <p:cNvGrpSpPr/>
              <p:nvPr/>
            </p:nvGrpSpPr>
            <p:grpSpPr>
              <a:xfrm>
                <a:off x="117376" y="140085"/>
                <a:ext cx="292239" cy="246823"/>
                <a:chOff x="0" y="0"/>
                <a:chExt cx="292238" cy="246822"/>
              </a:xfrm>
            </p:grpSpPr>
            <p:sp>
              <p:nvSpPr>
                <p:cNvPr id="686" name="Shape 686"/>
                <p:cNvSpPr/>
                <p:nvPr/>
              </p:nvSpPr>
              <p:spPr>
                <a:xfrm>
                  <a:off x="80113" y="-1"/>
                  <a:ext cx="212126" cy="46155"/>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687" name="Shape 687"/>
                <p:cNvSpPr/>
                <p:nvPr/>
              </p:nvSpPr>
              <p:spPr>
                <a:xfrm>
                  <a:off x="80113" y="100334"/>
                  <a:ext cx="212126" cy="46154"/>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688" name="Shape 688"/>
                <p:cNvSpPr/>
                <p:nvPr/>
              </p:nvSpPr>
              <p:spPr>
                <a:xfrm>
                  <a:off x="80113" y="200668"/>
                  <a:ext cx="212126" cy="46155"/>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689" name="Shape 689"/>
                <p:cNvSpPr/>
                <p:nvPr/>
              </p:nvSpPr>
              <p:spPr>
                <a:xfrm>
                  <a:off x="0" y="-1"/>
                  <a:ext cx="46356" cy="46155"/>
                </a:xfrm>
                <a:prstGeom prst="ellipse">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690" name="Shape 690"/>
                <p:cNvSpPr/>
                <p:nvPr/>
              </p:nvSpPr>
              <p:spPr>
                <a:xfrm>
                  <a:off x="0" y="100334"/>
                  <a:ext cx="46356" cy="46155"/>
                </a:xfrm>
                <a:prstGeom prst="ellipse">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691" name="Shape 691"/>
                <p:cNvSpPr/>
                <p:nvPr/>
              </p:nvSpPr>
              <p:spPr>
                <a:xfrm>
                  <a:off x="0" y="196655"/>
                  <a:ext cx="46356" cy="46155"/>
                </a:xfrm>
                <a:prstGeom prst="ellipse">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706" name="Group 706"/>
          <p:cNvGrpSpPr/>
          <p:nvPr/>
        </p:nvGrpSpPr>
        <p:grpSpPr>
          <a:xfrm>
            <a:off x="6381882" y="1488780"/>
            <a:ext cx="4683122" cy="596901"/>
            <a:chOff x="0" y="0"/>
            <a:chExt cx="4683120" cy="596900"/>
          </a:xfrm>
        </p:grpSpPr>
        <p:grpSp>
          <p:nvGrpSpPr>
            <p:cNvPr id="697" name="Group 697"/>
            <p:cNvGrpSpPr/>
            <p:nvPr/>
          </p:nvGrpSpPr>
          <p:grpSpPr>
            <a:xfrm>
              <a:off x="1561267" y="0"/>
              <a:ext cx="3121854" cy="596900"/>
              <a:chOff x="0" y="0"/>
              <a:chExt cx="3121853" cy="596900"/>
            </a:xfrm>
          </p:grpSpPr>
          <p:sp>
            <p:nvSpPr>
              <p:cNvPr id="695" name="Shape 695"/>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696" name="Shape 696"/>
              <p:cNvSpPr/>
              <p:nvPr/>
            </p:nvSpPr>
            <p:spPr>
              <a:xfrm>
                <a:off x="525876" y="57150"/>
                <a:ext cx="20701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二维码智能处理</a:t>
                </a:r>
              </a:p>
            </p:txBody>
          </p:sp>
        </p:grpSp>
        <p:grpSp>
          <p:nvGrpSpPr>
            <p:cNvPr id="705" name="Group 705"/>
            <p:cNvGrpSpPr/>
            <p:nvPr/>
          </p:nvGrpSpPr>
          <p:grpSpPr>
            <a:xfrm>
              <a:off x="0" y="9262"/>
              <a:ext cx="526993" cy="526993"/>
              <a:chOff x="0" y="0"/>
              <a:chExt cx="526992" cy="526992"/>
            </a:xfrm>
          </p:grpSpPr>
          <p:sp>
            <p:nvSpPr>
              <p:cNvPr id="698" name="Shape 698"/>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704" name="Group 704"/>
              <p:cNvGrpSpPr/>
              <p:nvPr/>
            </p:nvGrpSpPr>
            <p:grpSpPr>
              <a:xfrm>
                <a:off x="88773" y="189147"/>
                <a:ext cx="349446" cy="180667"/>
                <a:chOff x="0" y="0"/>
                <a:chExt cx="349444" cy="180665"/>
              </a:xfrm>
            </p:grpSpPr>
            <p:sp>
              <p:nvSpPr>
                <p:cNvPr id="699" name="Shape 699"/>
                <p:cNvSpPr/>
                <p:nvPr/>
              </p:nvSpPr>
              <p:spPr>
                <a:xfrm>
                  <a:off x="116078" y="33950"/>
                  <a:ext cx="116079" cy="116403"/>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700" name="Shape 700"/>
                <p:cNvSpPr/>
                <p:nvPr/>
              </p:nvSpPr>
              <p:spPr>
                <a:xfrm>
                  <a:off x="266013" y="33950"/>
                  <a:ext cx="25393" cy="116403"/>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701" name="Shape 701"/>
                <p:cNvSpPr/>
                <p:nvPr/>
              </p:nvSpPr>
              <p:spPr>
                <a:xfrm>
                  <a:off x="324052" y="0"/>
                  <a:ext cx="25393" cy="180666"/>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702" name="Shape 702"/>
                <p:cNvSpPr/>
                <p:nvPr/>
              </p:nvSpPr>
              <p:spPr>
                <a:xfrm>
                  <a:off x="58039" y="33950"/>
                  <a:ext cx="25393" cy="115796"/>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703" name="Shape 703"/>
                <p:cNvSpPr/>
                <p:nvPr/>
              </p:nvSpPr>
              <p:spPr>
                <a:xfrm>
                  <a:off x="0" y="0"/>
                  <a:ext cx="25393" cy="180666"/>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pic>
        <p:nvPicPr>
          <p:cNvPr id="707" name="A_0_登录页1.jpg"/>
          <p:cNvPicPr>
            <a:picLocks noChangeAspect="1"/>
          </p:cNvPicPr>
          <p:nvPr/>
        </p:nvPicPr>
        <p:blipFill>
          <a:blip r:embed="rId2"/>
          <a:stretch>
            <a:fillRect/>
          </a:stretch>
        </p:blipFill>
        <p:spPr>
          <a:xfrm>
            <a:off x="1829067" y="2406340"/>
            <a:ext cx="2895914" cy="5150867"/>
          </a:xfrm>
          <a:prstGeom prst="rect">
            <a:avLst/>
          </a:prstGeom>
          <a:ln w="12700">
            <a:miter lim="400000"/>
            <a:headEnd/>
            <a:tailEnd/>
          </a:ln>
        </p:spPr>
      </p:pic>
      <p:pic>
        <p:nvPicPr>
          <p:cNvPr id="708" name="A_0_登录页3_登录中.jpg"/>
          <p:cNvPicPr>
            <a:picLocks noChangeAspect="1"/>
          </p:cNvPicPr>
          <p:nvPr/>
        </p:nvPicPr>
        <p:blipFill>
          <a:blip r:embed="rId3"/>
          <a:stretch>
            <a:fillRect/>
          </a:stretch>
        </p:blipFill>
        <p:spPr>
          <a:xfrm>
            <a:off x="1829067" y="2406340"/>
            <a:ext cx="2895914" cy="5150867"/>
          </a:xfrm>
          <a:prstGeom prst="rect">
            <a:avLst/>
          </a:prstGeom>
          <a:ln w="12700">
            <a:miter lim="400000"/>
            <a:headEnd/>
            <a:tailEnd/>
          </a:ln>
        </p:spPr>
      </p:pic>
      <p:pic>
        <p:nvPicPr>
          <p:cNvPr id="709" name="A_1_首页2.jpg"/>
          <p:cNvPicPr>
            <a:picLocks noChangeAspect="1"/>
          </p:cNvPicPr>
          <p:nvPr/>
        </p:nvPicPr>
        <p:blipFill>
          <a:blip r:embed="rId4"/>
          <a:stretch>
            <a:fillRect/>
          </a:stretch>
        </p:blipFill>
        <p:spPr>
          <a:xfrm>
            <a:off x="1829067" y="2406340"/>
            <a:ext cx="2895914" cy="5150867"/>
          </a:xfrm>
          <a:prstGeom prst="rect">
            <a:avLst/>
          </a:prstGeom>
          <a:ln w="12700">
            <a:miter lim="400000"/>
            <a:headEnd/>
            <a:tailEnd/>
          </a:ln>
        </p:spPr>
      </p:pic>
      <p:pic>
        <p:nvPicPr>
          <p:cNvPr id="710" name="A_1_首页1.jpg"/>
          <p:cNvPicPr>
            <a:picLocks noChangeAspect="1"/>
          </p:cNvPicPr>
          <p:nvPr/>
        </p:nvPicPr>
        <p:blipFill>
          <a:blip r:embed="rId5"/>
          <a:stretch>
            <a:fillRect/>
          </a:stretch>
        </p:blipFill>
        <p:spPr>
          <a:xfrm>
            <a:off x="1829067" y="2387290"/>
            <a:ext cx="2895914" cy="5150866"/>
          </a:xfrm>
          <a:prstGeom prst="rect">
            <a:avLst/>
          </a:prstGeom>
          <a:ln w="12700">
            <a:miter lim="400000"/>
            <a:headEnd/>
            <a:tailEnd/>
          </a:ln>
        </p:spPr>
      </p:pic>
      <p:pic>
        <p:nvPicPr>
          <p:cNvPr id="711" name="A_1.3_扫一扫.jpg"/>
          <p:cNvPicPr>
            <a:picLocks noChangeAspect="1"/>
          </p:cNvPicPr>
          <p:nvPr/>
        </p:nvPicPr>
        <p:blipFill>
          <a:blip r:embed="rId6"/>
          <a:stretch>
            <a:fillRect/>
          </a:stretch>
        </p:blipFill>
        <p:spPr>
          <a:xfrm>
            <a:off x="1829067" y="2406340"/>
            <a:ext cx="2895914" cy="5150867"/>
          </a:xfrm>
          <a:prstGeom prst="rect">
            <a:avLst/>
          </a:prstGeom>
          <a:ln w="12700">
            <a:miter lim="400000"/>
            <a:headEnd/>
            <a:tailEnd/>
          </a:ln>
        </p:spPr>
      </p:pic>
      <p:pic>
        <p:nvPicPr>
          <p:cNvPr id="712" name="A_1.4_全局搜索1.jpg"/>
          <p:cNvPicPr>
            <a:picLocks noChangeAspect="1"/>
          </p:cNvPicPr>
          <p:nvPr/>
        </p:nvPicPr>
        <p:blipFill>
          <a:blip r:embed="rId7"/>
          <a:stretch>
            <a:fillRect/>
          </a:stretch>
        </p:blipFill>
        <p:spPr>
          <a:xfrm>
            <a:off x="1829067" y="2406341"/>
            <a:ext cx="2895914" cy="5150866"/>
          </a:xfrm>
          <a:prstGeom prst="rect">
            <a:avLst/>
          </a:prstGeom>
          <a:ln w="12700">
            <a:miter lim="400000"/>
            <a:headEnd/>
            <a:tailEnd/>
          </a:ln>
        </p:spPr>
      </p:pic>
      <p:pic>
        <p:nvPicPr>
          <p:cNvPr id="713" name="A_1_首页2.jpg"/>
          <p:cNvPicPr>
            <a:picLocks noChangeAspect="1"/>
          </p:cNvPicPr>
          <p:nvPr/>
        </p:nvPicPr>
        <p:blipFill>
          <a:blip r:embed="rId4"/>
          <a:stretch>
            <a:fillRect/>
          </a:stretch>
        </p:blipFill>
        <p:spPr>
          <a:xfrm>
            <a:off x="1829067" y="2442853"/>
            <a:ext cx="2895914" cy="5150866"/>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1000"/>
                                  </p:stCondLst>
                                  <p:iterate type="el">
                                    <p:tmAbs val="0"/>
                                  </p:iterate>
                                  <p:childTnLst>
                                    <p:set>
                                      <p:cBhvr>
                                        <p:cTn id="6" dur="indefinite" fill="hold"/>
                                        <p:tgtEl>
                                          <p:spTgt spid="708"/>
                                        </p:tgtEl>
                                        <p:attrNameLst>
                                          <p:attrName>style.visibility</p:attrName>
                                        </p:attrNameLst>
                                      </p:cBhvr>
                                      <p:to>
                                        <p:strVal val="visible"/>
                                      </p:to>
                                    </p:set>
                                    <p:animEffect transition="in" filter="dissolve">
                                      <p:cBhvr>
                                        <p:cTn id="7" dur="700"/>
                                        <p:tgtEl>
                                          <p:spTgt spid="708"/>
                                        </p:tgtEl>
                                      </p:cBhvr>
                                    </p:animEffect>
                                  </p:childTnLst>
                                </p:cTn>
                              </p:par>
                            </p:childTnLst>
                          </p:cTn>
                        </p:par>
                        <p:par>
                          <p:cTn id="8" fill="hold">
                            <p:stCondLst>
                              <p:cond delay="1700"/>
                            </p:stCondLst>
                            <p:childTnLst>
                              <p:par>
                                <p:cTn id="9" presetID="9" presetClass="entr" presetSubtype="0" fill="hold" grpId="2" nodeType="afterEffect">
                                  <p:stCondLst>
                                    <p:cond delay="2000"/>
                                  </p:stCondLst>
                                  <p:iterate type="el">
                                    <p:tmAbs val="0"/>
                                  </p:iterate>
                                  <p:childTnLst>
                                    <p:set>
                                      <p:cBhvr>
                                        <p:cTn id="10" dur="indefinite" fill="hold"/>
                                        <p:tgtEl>
                                          <p:spTgt spid="709"/>
                                        </p:tgtEl>
                                        <p:attrNameLst>
                                          <p:attrName>style.visibility</p:attrName>
                                        </p:attrNameLst>
                                      </p:cBhvr>
                                      <p:to>
                                        <p:strVal val="visible"/>
                                      </p:to>
                                    </p:set>
                                    <p:animEffect transition="in" filter="dissolve">
                                      <p:cBhvr>
                                        <p:cTn id="11" dur="1000"/>
                                        <p:tgtEl>
                                          <p:spTgt spid="709"/>
                                        </p:tgtEl>
                                      </p:cBhvr>
                                    </p:animEffect>
                                  </p:childTnLst>
                                </p:cTn>
                              </p:par>
                            </p:childTnLst>
                          </p:cTn>
                        </p:par>
                        <p:par>
                          <p:cTn id="12" fill="hold">
                            <p:stCondLst>
                              <p:cond delay="4699"/>
                            </p:stCondLst>
                            <p:childTnLst>
                              <p:par>
                                <p:cTn id="13" presetID="9" presetClass="entr" presetSubtype="0" fill="hold" grpId="3" nodeType="afterEffect">
                                  <p:stCondLst>
                                    <p:cond delay="3000"/>
                                  </p:stCondLst>
                                  <p:iterate type="el">
                                    <p:tmAbs val="0"/>
                                  </p:iterate>
                                  <p:childTnLst>
                                    <p:set>
                                      <p:cBhvr>
                                        <p:cTn id="14" dur="indefinite" fill="hold"/>
                                        <p:tgtEl>
                                          <p:spTgt spid="710"/>
                                        </p:tgtEl>
                                        <p:attrNameLst>
                                          <p:attrName>style.visibility</p:attrName>
                                        </p:attrNameLst>
                                      </p:cBhvr>
                                      <p:to>
                                        <p:strVal val="visible"/>
                                      </p:to>
                                    </p:set>
                                    <p:animEffect transition="in" filter="dissolve">
                                      <p:cBhvr>
                                        <p:cTn id="15" dur="1000"/>
                                        <p:tgtEl>
                                          <p:spTgt spid="710"/>
                                        </p:tgtEl>
                                      </p:cBhvr>
                                    </p:animEffect>
                                  </p:childTnLst>
                                </p:cTn>
                              </p:par>
                            </p:childTnLst>
                          </p:cTn>
                        </p:par>
                        <p:par>
                          <p:cTn id="16" fill="hold">
                            <p:stCondLst>
                              <p:cond delay="8699"/>
                            </p:stCondLst>
                            <p:childTnLst>
                              <p:par>
                                <p:cTn id="17" presetID="9" presetClass="entr" presetSubtype="0" fill="hold" grpId="4" nodeType="afterEffect">
                                  <p:stCondLst>
                                    <p:cond delay="3000"/>
                                  </p:stCondLst>
                                  <p:iterate type="el">
                                    <p:tmAbs val="0"/>
                                  </p:iterate>
                                  <p:childTnLst>
                                    <p:set>
                                      <p:cBhvr>
                                        <p:cTn id="18" dur="indefinite" fill="hold"/>
                                        <p:tgtEl>
                                          <p:spTgt spid="711"/>
                                        </p:tgtEl>
                                        <p:attrNameLst>
                                          <p:attrName>style.visibility</p:attrName>
                                        </p:attrNameLst>
                                      </p:cBhvr>
                                      <p:to>
                                        <p:strVal val="visible"/>
                                      </p:to>
                                    </p:set>
                                    <p:animEffect transition="in" filter="dissolve">
                                      <p:cBhvr>
                                        <p:cTn id="19" dur="1000"/>
                                        <p:tgtEl>
                                          <p:spTgt spid="711"/>
                                        </p:tgtEl>
                                      </p:cBhvr>
                                    </p:animEffect>
                                  </p:childTnLst>
                                </p:cTn>
                              </p:par>
                            </p:childTnLst>
                          </p:cTn>
                        </p:par>
                        <p:par>
                          <p:cTn id="20" fill="hold">
                            <p:stCondLst>
                              <p:cond delay="12699"/>
                            </p:stCondLst>
                            <p:childTnLst>
                              <p:par>
                                <p:cTn id="21" presetID="9" presetClass="entr" presetSubtype="0" fill="hold" grpId="5" nodeType="afterEffect">
                                  <p:stCondLst>
                                    <p:cond delay="2000"/>
                                  </p:stCondLst>
                                  <p:iterate type="el">
                                    <p:tmAbs val="0"/>
                                  </p:iterate>
                                  <p:childTnLst>
                                    <p:set>
                                      <p:cBhvr>
                                        <p:cTn id="22" dur="indefinite" fill="hold"/>
                                        <p:tgtEl>
                                          <p:spTgt spid="712"/>
                                        </p:tgtEl>
                                        <p:attrNameLst>
                                          <p:attrName>style.visibility</p:attrName>
                                        </p:attrNameLst>
                                      </p:cBhvr>
                                      <p:to>
                                        <p:strVal val="visible"/>
                                      </p:to>
                                    </p:set>
                                    <p:animEffect transition="in" filter="dissolve">
                                      <p:cBhvr>
                                        <p:cTn id="23" dur="1000"/>
                                        <p:tgtEl>
                                          <p:spTgt spid="712"/>
                                        </p:tgtEl>
                                      </p:cBhvr>
                                    </p:animEffect>
                                  </p:childTnLst>
                                </p:cTn>
                              </p:par>
                            </p:childTnLst>
                          </p:cTn>
                        </p:par>
                        <p:par>
                          <p:cTn id="24" fill="hold">
                            <p:stCondLst>
                              <p:cond delay="15699"/>
                            </p:stCondLst>
                            <p:childTnLst>
                              <p:par>
                                <p:cTn id="25" presetID="9" presetClass="entr" presetSubtype="0" fill="hold" grpId="6" nodeType="afterEffect">
                                  <p:stCondLst>
                                    <p:cond delay="2000"/>
                                  </p:stCondLst>
                                  <p:iterate type="el">
                                    <p:tmAbs val="0"/>
                                  </p:iterate>
                                  <p:childTnLst>
                                    <p:set>
                                      <p:cBhvr>
                                        <p:cTn id="26" dur="indefinite" fill="hold"/>
                                        <p:tgtEl>
                                          <p:spTgt spid="713"/>
                                        </p:tgtEl>
                                        <p:attrNameLst>
                                          <p:attrName>style.visibility</p:attrName>
                                        </p:attrNameLst>
                                      </p:cBhvr>
                                      <p:to>
                                        <p:strVal val="visible"/>
                                      </p:to>
                                    </p:set>
                                    <p:animEffect transition="in" filter="dissolve">
                                      <p:cBhvr>
                                        <p:cTn id="27" dur="1000"/>
                                        <p:tgtEl>
                                          <p:spTgt spid="7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712" grpId="5" animBg="1" advAuto="0"/>
      <p:bldP spid="709" grpId="2" animBg="1" advAuto="0"/>
      <p:bldP spid="713" grpId="6" animBg="1" advAuto="0"/>
      <p:bldP spid="708" grpId="1" animBg="1" advAuto="0"/>
      <p:bldP spid="710" grpId="3" animBg="1" advAuto="0"/>
      <p:bldP spid="711" grpId="4"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Shape 715"/>
          <p:cNvSpPr/>
          <p:nvPr>
            <p:ph type="title"/>
          </p:nvPr>
        </p:nvSpPr>
        <p:spPr>
          <a:xfrm>
            <a:off x="381000" y="38100"/>
            <a:ext cx="6748986" cy="759222"/>
          </a:xfrm>
          <a:prstGeom prst="rect">
            <a:avLst/>
          </a:prstGeom>
        </p:spPr>
        <p:txBody>
          <a:bodyPr/>
          <a:lstStyle>
            <a:lvl1pPr>
              <a:defRPr b="1">
                <a:latin typeface="+mn-lt"/>
                <a:ea typeface="+mn-ea"/>
                <a:cs typeface="+mn-cs"/>
                <a:sym typeface="Helvetica"/>
              </a:defRPr>
            </a:lvl1pPr>
          </a:lstStyle>
          <a:p>
            <a:r>
              <a:t>NQSky App Nest 2.0 统一消息通知</a:t>
            </a:r>
          </a:p>
        </p:txBody>
      </p:sp>
      <p:sp>
        <p:nvSpPr>
          <p:cNvPr id="716" name="Shape 716"/>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pic>
        <p:nvPicPr>
          <p:cNvPr id="717" name="线框.png"/>
          <p:cNvPicPr>
            <a:picLocks noChangeAspect="1"/>
          </p:cNvPicPr>
          <p:nvPr/>
        </p:nvPicPr>
        <p:blipFill>
          <a:blip r:embed="rId1"/>
          <a:srcRect l="30358" t="8608" r="30358" b="8608"/>
          <a:stretch>
            <a:fillRect/>
          </a:stretch>
        </p:blipFill>
        <p:spPr>
          <a:xfrm>
            <a:off x="1519066" y="1258093"/>
            <a:ext cx="3515871" cy="7409191"/>
          </a:xfrm>
          <a:prstGeom prst="rect">
            <a:avLst/>
          </a:prstGeom>
          <a:ln w="12700">
            <a:miter lim="400000"/>
            <a:headEnd/>
            <a:tailEnd/>
          </a:ln>
        </p:spPr>
      </p:pic>
      <p:pic>
        <p:nvPicPr>
          <p:cNvPr id="718" name="B_2.1_应用通知.jpg"/>
          <p:cNvPicPr>
            <a:picLocks noChangeAspect="1"/>
          </p:cNvPicPr>
          <p:nvPr/>
        </p:nvPicPr>
        <p:blipFill>
          <a:blip r:embed="rId2"/>
          <a:stretch>
            <a:fillRect/>
          </a:stretch>
        </p:blipFill>
        <p:spPr>
          <a:xfrm>
            <a:off x="1827862" y="2378798"/>
            <a:ext cx="2898324" cy="5155151"/>
          </a:xfrm>
          <a:prstGeom prst="rect">
            <a:avLst/>
          </a:prstGeom>
          <a:ln w="12700">
            <a:miter lim="400000"/>
            <a:headEnd/>
            <a:tailEnd/>
          </a:ln>
        </p:spPr>
      </p:pic>
      <p:grpSp>
        <p:nvGrpSpPr>
          <p:cNvPr id="727" name="Group 727"/>
          <p:cNvGrpSpPr/>
          <p:nvPr/>
        </p:nvGrpSpPr>
        <p:grpSpPr>
          <a:xfrm>
            <a:off x="6372433" y="3935469"/>
            <a:ext cx="4677523" cy="596901"/>
            <a:chOff x="0" y="0"/>
            <a:chExt cx="4677521" cy="596900"/>
          </a:xfrm>
        </p:grpSpPr>
        <p:grpSp>
          <p:nvGrpSpPr>
            <p:cNvPr id="721" name="Group 721"/>
            <p:cNvGrpSpPr/>
            <p:nvPr/>
          </p:nvGrpSpPr>
          <p:grpSpPr>
            <a:xfrm>
              <a:off x="1555668" y="0"/>
              <a:ext cx="3121854" cy="596900"/>
              <a:chOff x="0" y="0"/>
              <a:chExt cx="3121853" cy="596900"/>
            </a:xfrm>
          </p:grpSpPr>
          <p:sp>
            <p:nvSpPr>
              <p:cNvPr id="719" name="Shape 719"/>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720" name="Shape 720"/>
              <p:cNvSpPr/>
              <p:nvPr/>
            </p:nvSpPr>
            <p:spPr>
              <a:xfrm>
                <a:off x="927787" y="57150"/>
                <a:ext cx="1266280"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可集成IM</a:t>
                </a:r>
              </a:p>
            </p:txBody>
          </p:sp>
        </p:grpSp>
        <p:grpSp>
          <p:nvGrpSpPr>
            <p:cNvPr id="726" name="Group 726"/>
            <p:cNvGrpSpPr/>
            <p:nvPr/>
          </p:nvGrpSpPr>
          <p:grpSpPr>
            <a:xfrm>
              <a:off x="0" y="41813"/>
              <a:ext cx="526993" cy="526994"/>
              <a:chOff x="0" y="0"/>
              <a:chExt cx="526992" cy="526992"/>
            </a:xfrm>
          </p:grpSpPr>
          <p:sp>
            <p:nvSpPr>
              <p:cNvPr id="722" name="Shape 722"/>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725" name="Group 725"/>
              <p:cNvGrpSpPr/>
              <p:nvPr/>
            </p:nvGrpSpPr>
            <p:grpSpPr>
              <a:xfrm>
                <a:off x="86397" y="117007"/>
                <a:ext cx="354200" cy="297143"/>
                <a:chOff x="0" y="0"/>
                <a:chExt cx="354198" cy="297141"/>
              </a:xfrm>
            </p:grpSpPr>
            <p:sp>
              <p:nvSpPr>
                <p:cNvPr id="723" name="Shape 723"/>
                <p:cNvSpPr/>
                <p:nvPr/>
              </p:nvSpPr>
              <p:spPr>
                <a:xfrm>
                  <a:off x="91874" y="53148"/>
                  <a:ext cx="262325" cy="243994"/>
                </a:xfrm>
                <a:custGeom>
                  <a:avLst/>
                  <a:gdLst/>
                  <a:ahLst/>
                  <a:cxnLst>
                    <a:cxn ang="0">
                      <a:pos x="wd2" y="hd2"/>
                    </a:cxn>
                    <a:cxn ang="5400000">
                      <a:pos x="wd2" y="hd2"/>
                    </a:cxn>
                    <a:cxn ang="10800000">
                      <a:pos x="wd2" y="hd2"/>
                    </a:cxn>
                    <a:cxn ang="16200000">
                      <a:pos x="wd2" y="hd2"/>
                    </a:cxn>
                  </a:cxnLst>
                  <a:rect l="0" t="0" r="r" b="b"/>
                  <a:pathLst>
                    <a:path w="21600" h="20611" extrusionOk="0">
                      <a:moveTo>
                        <a:pt x="21600" y="12855"/>
                      </a:moveTo>
                      <a:lnTo>
                        <a:pt x="21600" y="4389"/>
                      </a:lnTo>
                      <a:cubicBezTo>
                        <a:pt x="21600" y="2101"/>
                        <a:pt x="19904" y="221"/>
                        <a:pt x="17732" y="0"/>
                      </a:cubicBezTo>
                      <a:lnTo>
                        <a:pt x="17732" y="8387"/>
                      </a:lnTo>
                      <a:cubicBezTo>
                        <a:pt x="17732" y="11909"/>
                        <a:pt x="14941" y="14775"/>
                        <a:pt x="11510" y="14775"/>
                      </a:cubicBezTo>
                      <a:lnTo>
                        <a:pt x="1931" y="14775"/>
                      </a:lnTo>
                      <a:cubicBezTo>
                        <a:pt x="1277" y="15391"/>
                        <a:pt x="628" y="15891"/>
                        <a:pt x="0" y="16302"/>
                      </a:cubicBezTo>
                      <a:cubicBezTo>
                        <a:pt x="734" y="16904"/>
                        <a:pt x="1664" y="17266"/>
                        <a:pt x="2677" y="17266"/>
                      </a:cubicBezTo>
                      <a:lnTo>
                        <a:pt x="13034" y="17266"/>
                      </a:lnTo>
                      <a:cubicBezTo>
                        <a:pt x="17172" y="21600"/>
                        <a:pt x="21578" y="20727"/>
                        <a:pt x="20701" y="20048"/>
                      </a:cubicBezTo>
                      <a:cubicBezTo>
                        <a:pt x="19388" y="19032"/>
                        <a:pt x="18706" y="18032"/>
                        <a:pt x="18403" y="17115"/>
                      </a:cubicBezTo>
                      <a:cubicBezTo>
                        <a:pt x="20242" y="16616"/>
                        <a:pt x="21600" y="14901"/>
                        <a:pt x="21600" y="12855"/>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724" name="Shape 724"/>
                <p:cNvSpPr/>
                <p:nvPr/>
              </p:nvSpPr>
              <p:spPr>
                <a:xfrm>
                  <a:off x="0" y="-1"/>
                  <a:ext cx="282272" cy="244000"/>
                </a:xfrm>
                <a:custGeom>
                  <a:avLst/>
                  <a:gdLst/>
                  <a:ahLst/>
                  <a:cxnLst>
                    <a:cxn ang="0">
                      <a:pos x="wd2" y="hd2"/>
                    </a:cxn>
                    <a:cxn ang="5400000">
                      <a:pos x="wd2" y="hd2"/>
                    </a:cxn>
                    <a:cxn ang="10800000">
                      <a:pos x="wd2" y="hd2"/>
                    </a:cxn>
                    <a:cxn ang="16200000">
                      <a:pos x="wd2" y="hd2"/>
                    </a:cxn>
                  </a:cxnLst>
                  <a:rect l="0" t="0" r="r" b="b"/>
                  <a:pathLst>
                    <a:path w="21600" h="21600" extrusionOk="0">
                      <a:moveTo>
                        <a:pt x="21600" y="13481"/>
                      </a:moveTo>
                      <a:lnTo>
                        <a:pt x="21600" y="4618"/>
                      </a:lnTo>
                      <a:cubicBezTo>
                        <a:pt x="21600" y="2068"/>
                        <a:pt x="19810" y="0"/>
                        <a:pt x="17603" y="0"/>
                      </a:cubicBezTo>
                      <a:lnTo>
                        <a:pt x="3996" y="0"/>
                      </a:lnTo>
                      <a:cubicBezTo>
                        <a:pt x="1789" y="0"/>
                        <a:pt x="0" y="2068"/>
                        <a:pt x="0" y="4618"/>
                      </a:cubicBezTo>
                      <a:lnTo>
                        <a:pt x="0" y="13481"/>
                      </a:lnTo>
                      <a:cubicBezTo>
                        <a:pt x="0" y="15623"/>
                        <a:pt x="1264" y="17418"/>
                        <a:pt x="2975" y="17940"/>
                      </a:cubicBezTo>
                      <a:cubicBezTo>
                        <a:pt x="2692" y="18900"/>
                        <a:pt x="2058" y="19947"/>
                        <a:pt x="837" y="21011"/>
                      </a:cubicBezTo>
                      <a:cubicBezTo>
                        <a:pt x="517" y="21289"/>
                        <a:pt x="953" y="21600"/>
                        <a:pt x="1834" y="21600"/>
                      </a:cubicBezTo>
                      <a:cubicBezTo>
                        <a:pt x="3198" y="21600"/>
                        <a:pt x="5629" y="20856"/>
                        <a:pt x="7969" y="18098"/>
                      </a:cubicBezTo>
                      <a:lnTo>
                        <a:pt x="17603" y="18098"/>
                      </a:lnTo>
                      <a:cubicBezTo>
                        <a:pt x="19810" y="18098"/>
                        <a:pt x="21600" y="16031"/>
                        <a:pt x="21600" y="13481"/>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737" name="Group 737"/>
          <p:cNvGrpSpPr/>
          <p:nvPr/>
        </p:nvGrpSpPr>
        <p:grpSpPr>
          <a:xfrm>
            <a:off x="6372433" y="2701925"/>
            <a:ext cx="4720553" cy="596901"/>
            <a:chOff x="0" y="0"/>
            <a:chExt cx="4720551" cy="596900"/>
          </a:xfrm>
        </p:grpSpPr>
        <p:grpSp>
          <p:nvGrpSpPr>
            <p:cNvPr id="730" name="Group 730"/>
            <p:cNvGrpSpPr/>
            <p:nvPr/>
          </p:nvGrpSpPr>
          <p:grpSpPr>
            <a:xfrm>
              <a:off x="1598698" y="0"/>
              <a:ext cx="3121854" cy="596900"/>
              <a:chOff x="0" y="0"/>
              <a:chExt cx="3121853" cy="596900"/>
            </a:xfrm>
          </p:grpSpPr>
          <p:sp>
            <p:nvSpPr>
              <p:cNvPr id="728" name="Shape 728"/>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729" name="Shape 729"/>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企业资讯公告</a:t>
                </a:r>
              </a:p>
            </p:txBody>
          </p:sp>
        </p:grpSp>
        <p:grpSp>
          <p:nvGrpSpPr>
            <p:cNvPr id="736" name="Group 736"/>
            <p:cNvGrpSpPr/>
            <p:nvPr/>
          </p:nvGrpSpPr>
          <p:grpSpPr>
            <a:xfrm>
              <a:off x="0" y="16414"/>
              <a:ext cx="526993" cy="526993"/>
              <a:chOff x="0" y="0"/>
              <a:chExt cx="526992" cy="526992"/>
            </a:xfrm>
          </p:grpSpPr>
          <p:sp>
            <p:nvSpPr>
              <p:cNvPr id="731" name="Shape 731"/>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735" name="Group 735"/>
              <p:cNvGrpSpPr/>
              <p:nvPr/>
            </p:nvGrpSpPr>
            <p:grpSpPr>
              <a:xfrm>
                <a:off x="119351" y="139097"/>
                <a:ext cx="288290" cy="248798"/>
                <a:chOff x="0" y="0"/>
                <a:chExt cx="288289" cy="248797"/>
              </a:xfrm>
            </p:grpSpPr>
            <p:sp>
              <p:nvSpPr>
                <p:cNvPr id="732" name="Shape 732"/>
                <p:cNvSpPr/>
                <p:nvPr/>
              </p:nvSpPr>
              <p:spPr>
                <a:xfrm>
                  <a:off x="112307" y="84270"/>
                  <a:ext cx="128352" cy="1113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18900" y="18496"/>
                      </a:moveTo>
                      <a:lnTo>
                        <a:pt x="2700" y="18496"/>
                      </a:lnTo>
                      <a:lnTo>
                        <a:pt x="2700" y="3105"/>
                      </a:lnTo>
                      <a:lnTo>
                        <a:pt x="18900" y="3105"/>
                      </a:lnTo>
                      <a:lnTo>
                        <a:pt x="18900" y="18496"/>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733" name="Shape 733"/>
                <p:cNvSpPr/>
                <p:nvPr/>
              </p:nvSpPr>
              <p:spPr>
                <a:xfrm>
                  <a:off x="48131" y="84270"/>
                  <a:ext cx="41615" cy="111357"/>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734" name="Shape 734"/>
                <p:cNvSpPr/>
                <p:nvPr/>
              </p:nvSpPr>
              <p:spPr>
                <a:xfrm>
                  <a:off x="-1" y="0"/>
                  <a:ext cx="288291" cy="2487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5338" y="1446"/>
                      </a:moveTo>
                      <a:lnTo>
                        <a:pt x="19764" y="1446"/>
                      </a:lnTo>
                      <a:lnTo>
                        <a:pt x="19764" y="3438"/>
                      </a:lnTo>
                      <a:lnTo>
                        <a:pt x="15338" y="3438"/>
                      </a:lnTo>
                      <a:lnTo>
                        <a:pt x="15338" y="1446"/>
                      </a:lnTo>
                      <a:close/>
                      <a:moveTo>
                        <a:pt x="1771" y="1446"/>
                      </a:moveTo>
                      <a:lnTo>
                        <a:pt x="13776" y="1446"/>
                      </a:lnTo>
                      <a:lnTo>
                        <a:pt x="13776" y="3438"/>
                      </a:lnTo>
                      <a:lnTo>
                        <a:pt x="1771" y="3438"/>
                      </a:lnTo>
                      <a:lnTo>
                        <a:pt x="1771" y="1446"/>
                      </a:lnTo>
                      <a:close/>
                      <a:moveTo>
                        <a:pt x="19798" y="19510"/>
                      </a:moveTo>
                      <a:lnTo>
                        <a:pt x="1802" y="19510"/>
                      </a:lnTo>
                      <a:lnTo>
                        <a:pt x="1802" y="4877"/>
                      </a:lnTo>
                      <a:lnTo>
                        <a:pt x="19798" y="4877"/>
                      </a:lnTo>
                      <a:lnTo>
                        <a:pt x="19798" y="19510"/>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744" name="Group 744"/>
          <p:cNvGrpSpPr/>
          <p:nvPr/>
        </p:nvGrpSpPr>
        <p:grpSpPr>
          <a:xfrm>
            <a:off x="6372433" y="5169013"/>
            <a:ext cx="4677523" cy="596901"/>
            <a:chOff x="0" y="0"/>
            <a:chExt cx="4677521" cy="596900"/>
          </a:xfrm>
        </p:grpSpPr>
        <p:grpSp>
          <p:nvGrpSpPr>
            <p:cNvPr id="740" name="Group 740"/>
            <p:cNvGrpSpPr/>
            <p:nvPr/>
          </p:nvGrpSpPr>
          <p:grpSpPr>
            <a:xfrm>
              <a:off x="1555668" y="0"/>
              <a:ext cx="3121854" cy="596900"/>
              <a:chOff x="0" y="0"/>
              <a:chExt cx="3121853" cy="596900"/>
            </a:xfrm>
          </p:grpSpPr>
          <p:sp>
            <p:nvSpPr>
              <p:cNvPr id="738" name="Shape 738"/>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739" name="Shape 739"/>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统一消息搜索</a:t>
                </a:r>
              </a:p>
            </p:txBody>
          </p:sp>
        </p:grpSp>
        <p:grpSp>
          <p:nvGrpSpPr>
            <p:cNvPr id="743" name="Group 743"/>
            <p:cNvGrpSpPr/>
            <p:nvPr/>
          </p:nvGrpSpPr>
          <p:grpSpPr>
            <a:xfrm>
              <a:off x="0" y="29114"/>
              <a:ext cx="526993" cy="526993"/>
              <a:chOff x="0" y="0"/>
              <a:chExt cx="526992" cy="526992"/>
            </a:xfrm>
          </p:grpSpPr>
          <p:sp>
            <p:nvSpPr>
              <p:cNvPr id="741" name="Shape 741"/>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sp>
            <p:nvSpPr>
              <p:cNvPr id="742" name="Shape 742"/>
              <p:cNvSpPr/>
              <p:nvPr/>
            </p:nvSpPr>
            <p:spPr>
              <a:xfrm>
                <a:off x="117828" y="106207"/>
                <a:ext cx="291338" cy="289179"/>
              </a:xfrm>
              <a:custGeom>
                <a:avLst/>
                <a:gdLst/>
                <a:ahLst/>
                <a:cxnLst>
                  <a:cxn ang="0">
                    <a:pos x="wd2" y="hd2"/>
                  </a:cxn>
                  <a:cxn ang="5400000">
                    <a:pos x="wd2" y="hd2"/>
                  </a:cxn>
                  <a:cxn ang="10800000">
                    <a:pos x="wd2" y="hd2"/>
                  </a:cxn>
                  <a:cxn ang="16200000">
                    <a:pos x="wd2" y="hd2"/>
                  </a:cxn>
                </a:cxnLst>
                <a:rect l="0" t="0" r="r" b="b"/>
                <a:pathLst>
                  <a:path w="21600" h="21600" extrusionOk="0">
                    <a:moveTo>
                      <a:pt x="21600" y="18242"/>
                    </a:moveTo>
                    <a:lnTo>
                      <a:pt x="15235" y="11888"/>
                    </a:lnTo>
                    <a:cubicBezTo>
                      <a:pt x="15843" y="10753"/>
                      <a:pt x="16188" y="9458"/>
                      <a:pt x="16188" y="8081"/>
                    </a:cubicBezTo>
                    <a:cubicBezTo>
                      <a:pt x="16188" y="3618"/>
                      <a:pt x="12564" y="0"/>
                      <a:pt x="8094" y="0"/>
                    </a:cubicBezTo>
                    <a:cubicBezTo>
                      <a:pt x="3624" y="0"/>
                      <a:pt x="0" y="3618"/>
                      <a:pt x="0" y="8081"/>
                    </a:cubicBezTo>
                    <a:cubicBezTo>
                      <a:pt x="0" y="12544"/>
                      <a:pt x="3624" y="16162"/>
                      <a:pt x="8094" y="16162"/>
                    </a:cubicBezTo>
                    <a:cubicBezTo>
                      <a:pt x="9454" y="16162"/>
                      <a:pt x="10735" y="15826"/>
                      <a:pt x="11860" y="15234"/>
                    </a:cubicBezTo>
                    <a:lnTo>
                      <a:pt x="18237" y="21600"/>
                    </a:lnTo>
                    <a:lnTo>
                      <a:pt x="21600" y="18242"/>
                    </a:lnTo>
                    <a:close/>
                    <a:moveTo>
                      <a:pt x="2699" y="8081"/>
                    </a:moveTo>
                    <a:cubicBezTo>
                      <a:pt x="2699" y="5111"/>
                      <a:pt x="5119" y="2695"/>
                      <a:pt x="8094" y="2695"/>
                    </a:cubicBezTo>
                    <a:cubicBezTo>
                      <a:pt x="11069" y="2695"/>
                      <a:pt x="13489" y="5111"/>
                      <a:pt x="13489" y="8081"/>
                    </a:cubicBezTo>
                    <a:cubicBezTo>
                      <a:pt x="13489" y="11051"/>
                      <a:pt x="11069" y="13467"/>
                      <a:pt x="8094" y="13467"/>
                    </a:cubicBezTo>
                    <a:cubicBezTo>
                      <a:pt x="5119" y="13467"/>
                      <a:pt x="2699" y="11051"/>
                      <a:pt x="2699" y="8081"/>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nvGrpSpPr>
          <p:cNvPr id="755" name="Group 755"/>
          <p:cNvGrpSpPr/>
          <p:nvPr/>
        </p:nvGrpSpPr>
        <p:grpSpPr>
          <a:xfrm>
            <a:off x="6372433" y="6486853"/>
            <a:ext cx="4706210" cy="596901"/>
            <a:chOff x="0" y="0"/>
            <a:chExt cx="4706208" cy="596900"/>
          </a:xfrm>
        </p:grpSpPr>
        <p:grpSp>
          <p:nvGrpSpPr>
            <p:cNvPr id="747" name="Group 747"/>
            <p:cNvGrpSpPr/>
            <p:nvPr/>
          </p:nvGrpSpPr>
          <p:grpSpPr>
            <a:xfrm>
              <a:off x="1584354" y="0"/>
              <a:ext cx="3121855" cy="596900"/>
              <a:chOff x="0" y="0"/>
              <a:chExt cx="3121853" cy="596900"/>
            </a:xfrm>
          </p:grpSpPr>
          <p:sp>
            <p:nvSpPr>
              <p:cNvPr id="745" name="Shape 745"/>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746" name="Shape 746"/>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内容分级分权</a:t>
                </a:r>
              </a:p>
            </p:txBody>
          </p:sp>
        </p:grpSp>
        <p:grpSp>
          <p:nvGrpSpPr>
            <p:cNvPr id="754" name="Group 754"/>
            <p:cNvGrpSpPr/>
            <p:nvPr/>
          </p:nvGrpSpPr>
          <p:grpSpPr>
            <a:xfrm>
              <a:off x="0" y="13682"/>
              <a:ext cx="526993" cy="526993"/>
              <a:chOff x="0" y="0"/>
              <a:chExt cx="526992" cy="526992"/>
            </a:xfrm>
          </p:grpSpPr>
          <p:sp>
            <p:nvSpPr>
              <p:cNvPr id="748" name="Shape 748"/>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753" name="Group 753"/>
              <p:cNvGrpSpPr/>
              <p:nvPr/>
            </p:nvGrpSpPr>
            <p:grpSpPr>
              <a:xfrm>
                <a:off x="133174" y="121095"/>
                <a:ext cx="260646" cy="290264"/>
                <a:chOff x="0" y="0"/>
                <a:chExt cx="260645" cy="290263"/>
              </a:xfrm>
            </p:grpSpPr>
            <p:sp>
              <p:nvSpPr>
                <p:cNvPr id="749" name="Shape 749"/>
                <p:cNvSpPr/>
                <p:nvPr/>
              </p:nvSpPr>
              <p:spPr>
                <a:xfrm>
                  <a:off x="48304" y="48293"/>
                  <a:ext cx="164037" cy="140353"/>
                </a:xfrm>
                <a:custGeom>
                  <a:avLst/>
                  <a:gdLst/>
                  <a:ahLst/>
                  <a:cxnLst>
                    <a:cxn ang="0">
                      <a:pos x="wd2" y="hd2"/>
                    </a:cxn>
                    <a:cxn ang="5400000">
                      <a:pos x="wd2" y="hd2"/>
                    </a:cxn>
                    <a:cxn ang="10800000">
                      <a:pos x="wd2" y="hd2"/>
                    </a:cxn>
                    <a:cxn ang="16200000">
                      <a:pos x="wd2" y="hd2"/>
                    </a:cxn>
                  </a:cxnLst>
                  <a:rect l="0" t="0" r="r" b="b"/>
                  <a:pathLst>
                    <a:path w="21600" h="21600" extrusionOk="0">
                      <a:moveTo>
                        <a:pt x="21600" y="12615"/>
                      </a:moveTo>
                      <a:cubicBezTo>
                        <a:pt x="21600" y="5649"/>
                        <a:pt x="16765" y="0"/>
                        <a:pt x="10800" y="0"/>
                      </a:cubicBezTo>
                      <a:cubicBezTo>
                        <a:pt x="4836" y="0"/>
                        <a:pt x="0" y="5649"/>
                        <a:pt x="0" y="12615"/>
                      </a:cubicBezTo>
                      <a:cubicBezTo>
                        <a:pt x="0" y="16133"/>
                        <a:pt x="1236" y="19312"/>
                        <a:pt x="3226" y="21600"/>
                      </a:cubicBezTo>
                      <a:cubicBezTo>
                        <a:pt x="3740" y="20481"/>
                        <a:pt x="4430" y="19492"/>
                        <a:pt x="5255" y="18679"/>
                      </a:cubicBezTo>
                      <a:cubicBezTo>
                        <a:pt x="3980" y="17089"/>
                        <a:pt x="3192" y="14960"/>
                        <a:pt x="3192" y="12614"/>
                      </a:cubicBezTo>
                      <a:cubicBezTo>
                        <a:pt x="3192" y="7716"/>
                        <a:pt x="6605" y="3728"/>
                        <a:pt x="10799" y="3728"/>
                      </a:cubicBezTo>
                      <a:cubicBezTo>
                        <a:pt x="14993" y="3728"/>
                        <a:pt x="18408" y="7716"/>
                        <a:pt x="18408" y="12614"/>
                      </a:cubicBezTo>
                      <a:cubicBezTo>
                        <a:pt x="18408" y="14945"/>
                        <a:pt x="17630" y="17061"/>
                        <a:pt x="16369" y="18648"/>
                      </a:cubicBezTo>
                      <a:cubicBezTo>
                        <a:pt x="17197" y="19457"/>
                        <a:pt x="17893" y="20444"/>
                        <a:pt x="18410" y="21560"/>
                      </a:cubicBezTo>
                      <a:cubicBezTo>
                        <a:pt x="20380" y="19275"/>
                        <a:pt x="21600" y="16112"/>
                        <a:pt x="21600" y="12615"/>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750" name="Shape 750"/>
                <p:cNvSpPr/>
                <p:nvPr/>
              </p:nvSpPr>
              <p:spPr>
                <a:xfrm>
                  <a:off x="-1" y="-1"/>
                  <a:ext cx="260647" cy="245493"/>
                </a:xfrm>
                <a:custGeom>
                  <a:avLst/>
                  <a:gdLst/>
                  <a:ahLst/>
                  <a:cxnLst>
                    <a:cxn ang="0">
                      <a:pos x="wd2" y="hd2"/>
                    </a:cxn>
                    <a:cxn ang="5400000">
                      <a:pos x="wd2" y="hd2"/>
                    </a:cxn>
                    <a:cxn ang="10800000">
                      <a:pos x="wd2" y="hd2"/>
                    </a:cxn>
                    <a:cxn ang="16200000">
                      <a:pos x="wd2" y="hd2"/>
                    </a:cxn>
                  </a:cxnLst>
                  <a:rect l="0" t="0" r="r" b="b"/>
                  <a:pathLst>
                    <a:path w="21600" h="21600" extrusionOk="0">
                      <a:moveTo>
                        <a:pt x="21600" y="11450"/>
                      </a:moveTo>
                      <a:cubicBezTo>
                        <a:pt x="21600" y="5127"/>
                        <a:pt x="16764" y="0"/>
                        <a:pt x="10800" y="0"/>
                      </a:cubicBezTo>
                      <a:cubicBezTo>
                        <a:pt x="4836" y="0"/>
                        <a:pt x="0" y="5127"/>
                        <a:pt x="0" y="11450"/>
                      </a:cubicBezTo>
                      <a:cubicBezTo>
                        <a:pt x="0" y="15862"/>
                        <a:pt x="2356" y="19689"/>
                        <a:pt x="5804" y="21600"/>
                      </a:cubicBezTo>
                      <a:cubicBezTo>
                        <a:pt x="5573" y="20626"/>
                        <a:pt x="5418" y="19763"/>
                        <a:pt x="5418" y="19239"/>
                      </a:cubicBezTo>
                      <a:cubicBezTo>
                        <a:pt x="5418" y="19139"/>
                        <a:pt x="5427" y="19043"/>
                        <a:pt x="5432" y="18945"/>
                      </a:cubicBezTo>
                      <a:cubicBezTo>
                        <a:pt x="3299" y="17224"/>
                        <a:pt x="1918" y="14505"/>
                        <a:pt x="1918" y="11450"/>
                      </a:cubicBezTo>
                      <a:cubicBezTo>
                        <a:pt x="1918" y="6258"/>
                        <a:pt x="5902" y="2034"/>
                        <a:pt x="10800" y="2034"/>
                      </a:cubicBezTo>
                      <a:cubicBezTo>
                        <a:pt x="15697" y="2034"/>
                        <a:pt x="19682" y="6257"/>
                        <a:pt x="19682" y="11450"/>
                      </a:cubicBezTo>
                      <a:cubicBezTo>
                        <a:pt x="19682" y="14474"/>
                        <a:pt x="18329" y="17167"/>
                        <a:pt x="16233" y="18891"/>
                      </a:cubicBezTo>
                      <a:cubicBezTo>
                        <a:pt x="16240" y="19006"/>
                        <a:pt x="16250" y="19121"/>
                        <a:pt x="16250" y="19238"/>
                      </a:cubicBezTo>
                      <a:cubicBezTo>
                        <a:pt x="16250" y="19754"/>
                        <a:pt x="16099" y="20601"/>
                        <a:pt x="15873" y="21558"/>
                      </a:cubicBezTo>
                      <a:cubicBezTo>
                        <a:pt x="19280" y="19632"/>
                        <a:pt x="21600" y="15829"/>
                        <a:pt x="21600" y="11450"/>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751" name="Shape 751"/>
                <p:cNvSpPr/>
                <p:nvPr/>
              </p:nvSpPr>
              <p:spPr>
                <a:xfrm>
                  <a:off x="88558" y="177075"/>
                  <a:ext cx="84535" cy="113189"/>
                </a:xfrm>
                <a:custGeom>
                  <a:avLst/>
                  <a:gdLst/>
                  <a:ahLst/>
                  <a:cxnLst>
                    <a:cxn ang="0">
                      <a:pos x="wd2" y="hd2"/>
                    </a:cxn>
                    <a:cxn ang="5400000">
                      <a:pos x="wd2" y="hd2"/>
                    </a:cxn>
                    <a:cxn ang="10800000">
                      <a:pos x="wd2" y="hd2"/>
                    </a:cxn>
                    <a:cxn ang="16200000">
                      <a:pos x="wd2" y="hd2"/>
                    </a:cxn>
                  </a:cxnLst>
                  <a:rect l="0" t="0" r="r" b="b"/>
                  <a:pathLst>
                    <a:path w="21600" h="21600" extrusionOk="0">
                      <a:moveTo>
                        <a:pt x="5227" y="21600"/>
                      </a:moveTo>
                      <a:lnTo>
                        <a:pt x="16371" y="21600"/>
                      </a:lnTo>
                      <a:cubicBezTo>
                        <a:pt x="18815" y="17225"/>
                        <a:pt x="21600" y="9855"/>
                        <a:pt x="21600" y="7895"/>
                      </a:cubicBezTo>
                      <a:cubicBezTo>
                        <a:pt x="21600" y="3596"/>
                        <a:pt x="16853" y="2"/>
                        <a:pt x="10996" y="2"/>
                      </a:cubicBezTo>
                      <a:cubicBezTo>
                        <a:pt x="10938" y="2"/>
                        <a:pt x="10892" y="0"/>
                        <a:pt x="10839" y="0"/>
                      </a:cubicBezTo>
                      <a:cubicBezTo>
                        <a:pt x="10826" y="0"/>
                        <a:pt x="10813" y="1"/>
                        <a:pt x="10798" y="1"/>
                      </a:cubicBezTo>
                      <a:cubicBezTo>
                        <a:pt x="10793" y="1"/>
                        <a:pt x="10786" y="1"/>
                        <a:pt x="10776" y="1"/>
                      </a:cubicBezTo>
                      <a:cubicBezTo>
                        <a:pt x="10723" y="1"/>
                        <a:pt x="10657" y="3"/>
                        <a:pt x="10603" y="3"/>
                      </a:cubicBezTo>
                      <a:cubicBezTo>
                        <a:pt x="4747" y="3"/>
                        <a:pt x="0" y="3583"/>
                        <a:pt x="0" y="7896"/>
                      </a:cubicBezTo>
                      <a:cubicBezTo>
                        <a:pt x="1" y="9861"/>
                        <a:pt x="2786" y="17228"/>
                        <a:pt x="5227" y="21600"/>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752" name="Shape 752"/>
                <p:cNvSpPr/>
                <p:nvPr/>
              </p:nvSpPr>
              <p:spPr>
                <a:xfrm>
                  <a:off x="100635" y="96586"/>
                  <a:ext cx="60885" cy="6087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837"/>
                        <a:pt x="16762" y="0"/>
                        <a:pt x="10799" y="0"/>
                      </a:cubicBezTo>
                      <a:cubicBezTo>
                        <a:pt x="4835" y="0"/>
                        <a:pt x="0" y="4836"/>
                        <a:pt x="0" y="10800"/>
                      </a:cubicBezTo>
                      <a:cubicBezTo>
                        <a:pt x="0" y="14681"/>
                        <a:pt x="2055" y="18076"/>
                        <a:pt x="5129" y="19980"/>
                      </a:cubicBezTo>
                      <a:cubicBezTo>
                        <a:pt x="6777" y="21002"/>
                        <a:pt x="8714" y="21600"/>
                        <a:pt x="10798" y="21600"/>
                      </a:cubicBezTo>
                      <a:cubicBezTo>
                        <a:pt x="12908" y="21600"/>
                        <a:pt x="14872" y="20985"/>
                        <a:pt x="16535" y="19937"/>
                      </a:cubicBezTo>
                      <a:cubicBezTo>
                        <a:pt x="19575" y="18025"/>
                        <a:pt x="21600" y="14651"/>
                        <a:pt x="21600" y="10800"/>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766" name="Group 766"/>
          <p:cNvGrpSpPr/>
          <p:nvPr/>
        </p:nvGrpSpPr>
        <p:grpSpPr>
          <a:xfrm>
            <a:off x="6372433" y="7802719"/>
            <a:ext cx="4706210" cy="596901"/>
            <a:chOff x="0" y="0"/>
            <a:chExt cx="4706208" cy="596900"/>
          </a:xfrm>
        </p:grpSpPr>
        <p:grpSp>
          <p:nvGrpSpPr>
            <p:cNvPr id="758" name="Group 758"/>
            <p:cNvGrpSpPr/>
            <p:nvPr/>
          </p:nvGrpSpPr>
          <p:grpSpPr>
            <a:xfrm>
              <a:off x="1584354" y="0"/>
              <a:ext cx="3121855" cy="596900"/>
              <a:chOff x="0" y="0"/>
              <a:chExt cx="3121853" cy="596900"/>
            </a:xfrm>
          </p:grpSpPr>
          <p:sp>
            <p:nvSpPr>
              <p:cNvPr id="756" name="Shape 756"/>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757" name="Shape 757"/>
              <p:cNvSpPr/>
              <p:nvPr/>
            </p:nvSpPr>
            <p:spPr>
              <a:xfrm>
                <a:off x="581879" y="57150"/>
                <a:ext cx="1958095"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第三方消息API</a:t>
                </a:r>
              </a:p>
            </p:txBody>
          </p:sp>
        </p:grpSp>
        <p:grpSp>
          <p:nvGrpSpPr>
            <p:cNvPr id="765" name="Group 765"/>
            <p:cNvGrpSpPr/>
            <p:nvPr/>
          </p:nvGrpSpPr>
          <p:grpSpPr>
            <a:xfrm>
              <a:off x="0" y="28900"/>
              <a:ext cx="526993" cy="526993"/>
              <a:chOff x="0" y="0"/>
              <a:chExt cx="526992" cy="526992"/>
            </a:xfrm>
          </p:grpSpPr>
          <p:sp>
            <p:nvSpPr>
              <p:cNvPr id="759" name="Shape 759"/>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764" name="Group 764"/>
              <p:cNvGrpSpPr/>
              <p:nvPr/>
            </p:nvGrpSpPr>
            <p:grpSpPr>
              <a:xfrm>
                <a:off x="118820" y="102413"/>
                <a:ext cx="289353" cy="322166"/>
                <a:chOff x="0" y="0"/>
                <a:chExt cx="289351" cy="322164"/>
              </a:xfrm>
            </p:grpSpPr>
            <p:grpSp>
              <p:nvGrpSpPr>
                <p:cNvPr id="762" name="Group 762"/>
                <p:cNvGrpSpPr/>
                <p:nvPr/>
              </p:nvGrpSpPr>
              <p:grpSpPr>
                <a:xfrm>
                  <a:off x="46739" y="0"/>
                  <a:ext cx="195874" cy="132032"/>
                  <a:chOff x="0" y="0"/>
                  <a:chExt cx="195872" cy="132031"/>
                </a:xfrm>
              </p:grpSpPr>
              <p:sp>
                <p:nvSpPr>
                  <p:cNvPr id="760" name="Shape 760"/>
                  <p:cNvSpPr/>
                  <p:nvPr/>
                </p:nvSpPr>
                <p:spPr>
                  <a:xfrm>
                    <a:off x="0" y="8145"/>
                    <a:ext cx="195873" cy="123887"/>
                  </a:xfrm>
                  <a:custGeom>
                    <a:avLst/>
                    <a:gdLst/>
                    <a:ahLst/>
                    <a:cxnLst>
                      <a:cxn ang="0">
                        <a:pos x="wd2" y="hd2"/>
                      </a:cxn>
                      <a:cxn ang="5400000">
                        <a:pos x="wd2" y="hd2"/>
                      </a:cxn>
                      <a:cxn ang="10800000">
                        <a:pos x="wd2" y="hd2"/>
                      </a:cxn>
                      <a:cxn ang="16200000">
                        <a:pos x="wd2" y="hd2"/>
                      </a:cxn>
                    </a:cxnLst>
                    <a:rect l="0" t="0" r="r" b="b"/>
                    <a:pathLst>
                      <a:path w="21600" h="21600" extrusionOk="0">
                        <a:moveTo>
                          <a:pt x="21532" y="0"/>
                        </a:moveTo>
                        <a:lnTo>
                          <a:pt x="14912" y="8945"/>
                        </a:lnTo>
                        <a:lnTo>
                          <a:pt x="10799" y="14255"/>
                        </a:lnTo>
                        <a:lnTo>
                          <a:pt x="6717" y="8986"/>
                        </a:lnTo>
                        <a:lnTo>
                          <a:pt x="68" y="0"/>
                        </a:lnTo>
                        <a:cubicBezTo>
                          <a:pt x="28" y="197"/>
                          <a:pt x="0" y="402"/>
                          <a:pt x="0" y="619"/>
                        </a:cubicBezTo>
                        <a:lnTo>
                          <a:pt x="0" y="19546"/>
                        </a:lnTo>
                        <a:cubicBezTo>
                          <a:pt x="0" y="19669"/>
                          <a:pt x="10" y="19788"/>
                          <a:pt x="24" y="19904"/>
                        </a:cubicBezTo>
                        <a:cubicBezTo>
                          <a:pt x="130" y="20863"/>
                          <a:pt x="659" y="21600"/>
                          <a:pt x="1296" y="21600"/>
                        </a:cubicBezTo>
                        <a:lnTo>
                          <a:pt x="20295" y="21600"/>
                        </a:lnTo>
                        <a:cubicBezTo>
                          <a:pt x="20867" y="21600"/>
                          <a:pt x="21349" y="21002"/>
                          <a:pt x="21519" y="20186"/>
                        </a:cubicBezTo>
                        <a:lnTo>
                          <a:pt x="21526" y="20197"/>
                        </a:lnTo>
                        <a:cubicBezTo>
                          <a:pt x="21570" y="19991"/>
                          <a:pt x="21600" y="19775"/>
                          <a:pt x="21600" y="19546"/>
                        </a:cubicBezTo>
                        <a:lnTo>
                          <a:pt x="21600" y="619"/>
                        </a:lnTo>
                        <a:cubicBezTo>
                          <a:pt x="21600" y="402"/>
                          <a:pt x="21573" y="197"/>
                          <a:pt x="21532" y="0"/>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761" name="Shape 761"/>
                  <p:cNvSpPr/>
                  <p:nvPr/>
                </p:nvSpPr>
                <p:spPr>
                  <a:xfrm>
                    <a:off x="8147" y="-1"/>
                    <a:ext cx="178900" cy="76030"/>
                  </a:xfrm>
                  <a:custGeom>
                    <a:avLst/>
                    <a:gdLst/>
                    <a:ahLst/>
                    <a:cxnLst>
                      <a:cxn ang="0">
                        <a:pos x="wd2" y="hd2"/>
                      </a:cxn>
                      <a:cxn ang="5400000">
                        <a:pos x="wd2" y="hd2"/>
                      </a:cxn>
                      <a:cxn ang="10800000">
                        <a:pos x="wd2" y="hd2"/>
                      </a:cxn>
                      <a:cxn ang="16200000">
                        <a:pos x="wd2" y="hd2"/>
                      </a:cxn>
                    </a:cxnLst>
                    <a:rect l="0" t="0" r="r" b="b"/>
                    <a:pathLst>
                      <a:path w="21600" h="21600" extrusionOk="0">
                        <a:moveTo>
                          <a:pt x="8774" y="17723"/>
                        </a:moveTo>
                        <a:lnTo>
                          <a:pt x="10800" y="21600"/>
                        </a:lnTo>
                        <a:lnTo>
                          <a:pt x="12831" y="17713"/>
                        </a:lnTo>
                        <a:lnTo>
                          <a:pt x="13858" y="15745"/>
                        </a:lnTo>
                        <a:lnTo>
                          <a:pt x="21600" y="151"/>
                        </a:lnTo>
                        <a:cubicBezTo>
                          <a:pt x="21473" y="62"/>
                          <a:pt x="21341" y="0"/>
                          <a:pt x="21202" y="0"/>
                        </a:cubicBezTo>
                        <a:lnTo>
                          <a:pt x="399" y="0"/>
                        </a:lnTo>
                        <a:cubicBezTo>
                          <a:pt x="260" y="0"/>
                          <a:pt x="127" y="62"/>
                          <a:pt x="0" y="152"/>
                        </a:cubicBezTo>
                        <a:lnTo>
                          <a:pt x="7747" y="15753"/>
                        </a:lnTo>
                        <a:lnTo>
                          <a:pt x="8774" y="17723"/>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sp>
              <p:nvSpPr>
                <p:cNvPr id="763" name="Shape 763"/>
                <p:cNvSpPr/>
                <p:nvPr/>
              </p:nvSpPr>
              <p:spPr>
                <a:xfrm>
                  <a:off x="0" y="74431"/>
                  <a:ext cx="289352" cy="247734"/>
                </a:xfrm>
                <a:custGeom>
                  <a:avLst/>
                  <a:gdLst/>
                  <a:ahLst/>
                  <a:cxnLst>
                    <a:cxn ang="0">
                      <a:pos x="wd2" y="hd2"/>
                    </a:cxn>
                    <a:cxn ang="5400000">
                      <a:pos x="wd2" y="hd2"/>
                    </a:cxn>
                    <a:cxn ang="10800000">
                      <a:pos x="wd2" y="hd2"/>
                    </a:cxn>
                    <a:cxn ang="16200000">
                      <a:pos x="wd2" y="hd2"/>
                    </a:cxn>
                  </a:cxnLst>
                  <a:rect l="0" t="0" r="r" b="b"/>
                  <a:pathLst>
                    <a:path w="21600" h="21600" extrusionOk="0">
                      <a:moveTo>
                        <a:pt x="19540" y="17069"/>
                      </a:moveTo>
                      <a:cubicBezTo>
                        <a:pt x="19540" y="16473"/>
                        <a:pt x="19540" y="15944"/>
                        <a:pt x="19540" y="14772"/>
                      </a:cubicBezTo>
                      <a:cubicBezTo>
                        <a:pt x="19526" y="13214"/>
                        <a:pt x="18865" y="11949"/>
                        <a:pt x="18090" y="10825"/>
                      </a:cubicBezTo>
                      <a:cubicBezTo>
                        <a:pt x="16910" y="9139"/>
                        <a:pt x="15307" y="7618"/>
                        <a:pt x="14047" y="6153"/>
                      </a:cubicBezTo>
                      <a:cubicBezTo>
                        <a:pt x="13419" y="5427"/>
                        <a:pt x="12881" y="4722"/>
                        <a:pt x="12534" y="4095"/>
                      </a:cubicBezTo>
                      <a:cubicBezTo>
                        <a:pt x="12185" y="3471"/>
                        <a:pt x="12043" y="2962"/>
                        <a:pt x="12043" y="2580"/>
                      </a:cubicBezTo>
                      <a:cubicBezTo>
                        <a:pt x="12043" y="2577"/>
                        <a:pt x="12043" y="2573"/>
                        <a:pt x="12043" y="2570"/>
                      </a:cubicBezTo>
                      <a:cubicBezTo>
                        <a:pt x="12043" y="1413"/>
                        <a:pt x="12043" y="589"/>
                        <a:pt x="12043" y="0"/>
                      </a:cubicBezTo>
                      <a:lnTo>
                        <a:pt x="9556" y="0"/>
                      </a:lnTo>
                      <a:cubicBezTo>
                        <a:pt x="9556" y="0"/>
                        <a:pt x="9556" y="1"/>
                        <a:pt x="9556" y="1"/>
                      </a:cubicBezTo>
                      <a:cubicBezTo>
                        <a:pt x="9556" y="591"/>
                        <a:pt x="9556" y="1415"/>
                        <a:pt x="9556" y="2571"/>
                      </a:cubicBezTo>
                      <a:cubicBezTo>
                        <a:pt x="9556" y="2574"/>
                        <a:pt x="9556" y="2578"/>
                        <a:pt x="9556" y="2581"/>
                      </a:cubicBezTo>
                      <a:cubicBezTo>
                        <a:pt x="9556" y="2963"/>
                        <a:pt x="9414" y="3472"/>
                        <a:pt x="9065" y="4097"/>
                      </a:cubicBezTo>
                      <a:cubicBezTo>
                        <a:pt x="8718" y="4723"/>
                        <a:pt x="8180" y="5428"/>
                        <a:pt x="7552" y="6155"/>
                      </a:cubicBezTo>
                      <a:cubicBezTo>
                        <a:pt x="6292" y="7619"/>
                        <a:pt x="4689" y="9140"/>
                        <a:pt x="3509" y="10826"/>
                      </a:cubicBezTo>
                      <a:cubicBezTo>
                        <a:pt x="2734" y="11950"/>
                        <a:pt x="2073" y="13215"/>
                        <a:pt x="2059" y="14774"/>
                      </a:cubicBezTo>
                      <a:cubicBezTo>
                        <a:pt x="2059" y="15946"/>
                        <a:pt x="2059" y="16475"/>
                        <a:pt x="2059" y="17070"/>
                      </a:cubicBezTo>
                      <a:lnTo>
                        <a:pt x="0" y="17070"/>
                      </a:lnTo>
                      <a:lnTo>
                        <a:pt x="3280" y="21600"/>
                      </a:lnTo>
                      <a:lnTo>
                        <a:pt x="6551" y="17070"/>
                      </a:lnTo>
                      <a:lnTo>
                        <a:pt x="4547" y="17070"/>
                      </a:lnTo>
                      <a:cubicBezTo>
                        <a:pt x="4547" y="16475"/>
                        <a:pt x="4547" y="15946"/>
                        <a:pt x="4547" y="14774"/>
                      </a:cubicBezTo>
                      <a:cubicBezTo>
                        <a:pt x="4547" y="14769"/>
                        <a:pt x="4547" y="14765"/>
                        <a:pt x="4547" y="14761"/>
                      </a:cubicBezTo>
                      <a:cubicBezTo>
                        <a:pt x="4547" y="14404"/>
                        <a:pt x="4685" y="13910"/>
                        <a:pt x="5033" y="13296"/>
                      </a:cubicBezTo>
                      <a:cubicBezTo>
                        <a:pt x="5381" y="12679"/>
                        <a:pt x="5919" y="11980"/>
                        <a:pt x="6550" y="11258"/>
                      </a:cubicBezTo>
                      <a:cubicBezTo>
                        <a:pt x="7464" y="10197"/>
                        <a:pt x="8559" y="9102"/>
                        <a:pt x="9544" y="7929"/>
                      </a:cubicBezTo>
                      <a:lnTo>
                        <a:pt x="9544" y="17069"/>
                      </a:lnTo>
                      <a:lnTo>
                        <a:pt x="7520" y="17069"/>
                      </a:lnTo>
                      <a:lnTo>
                        <a:pt x="10803" y="21600"/>
                      </a:lnTo>
                      <a:lnTo>
                        <a:pt x="14080" y="17069"/>
                      </a:lnTo>
                      <a:lnTo>
                        <a:pt x="12032" y="17069"/>
                      </a:lnTo>
                      <a:lnTo>
                        <a:pt x="12032" y="7900"/>
                      </a:lnTo>
                      <a:cubicBezTo>
                        <a:pt x="13023" y="9084"/>
                        <a:pt x="14128" y="10188"/>
                        <a:pt x="15050" y="11256"/>
                      </a:cubicBezTo>
                      <a:cubicBezTo>
                        <a:pt x="15681" y="11979"/>
                        <a:pt x="16219" y="12678"/>
                        <a:pt x="16567" y="13295"/>
                      </a:cubicBezTo>
                      <a:cubicBezTo>
                        <a:pt x="16915" y="13908"/>
                        <a:pt x="17053" y="14403"/>
                        <a:pt x="17053" y="14760"/>
                      </a:cubicBezTo>
                      <a:cubicBezTo>
                        <a:pt x="17053" y="14764"/>
                        <a:pt x="17053" y="14768"/>
                        <a:pt x="17053" y="14773"/>
                      </a:cubicBezTo>
                      <a:cubicBezTo>
                        <a:pt x="17053" y="15945"/>
                        <a:pt x="17053" y="16473"/>
                        <a:pt x="17053" y="17069"/>
                      </a:cubicBezTo>
                      <a:lnTo>
                        <a:pt x="15049" y="17069"/>
                      </a:lnTo>
                      <a:lnTo>
                        <a:pt x="18320" y="21598"/>
                      </a:lnTo>
                      <a:lnTo>
                        <a:pt x="21600" y="17069"/>
                      </a:lnTo>
                      <a:lnTo>
                        <a:pt x="19540" y="17069"/>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776" name="Group 776"/>
          <p:cNvGrpSpPr/>
          <p:nvPr/>
        </p:nvGrpSpPr>
        <p:grpSpPr>
          <a:xfrm>
            <a:off x="6372433" y="1513127"/>
            <a:ext cx="4720553" cy="596901"/>
            <a:chOff x="0" y="0"/>
            <a:chExt cx="4720551" cy="596900"/>
          </a:xfrm>
        </p:grpSpPr>
        <p:grpSp>
          <p:nvGrpSpPr>
            <p:cNvPr id="769" name="Group 769"/>
            <p:cNvGrpSpPr/>
            <p:nvPr/>
          </p:nvGrpSpPr>
          <p:grpSpPr>
            <a:xfrm>
              <a:off x="1598698" y="0"/>
              <a:ext cx="3121854" cy="596900"/>
              <a:chOff x="0" y="0"/>
              <a:chExt cx="3121853" cy="596900"/>
            </a:xfrm>
          </p:grpSpPr>
          <p:sp>
            <p:nvSpPr>
              <p:cNvPr id="767" name="Shape 767"/>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768" name="Shape 768"/>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全局消息通知</a:t>
                </a:r>
              </a:p>
            </p:txBody>
          </p:sp>
        </p:grpSp>
        <p:grpSp>
          <p:nvGrpSpPr>
            <p:cNvPr id="775" name="Group 775"/>
            <p:cNvGrpSpPr/>
            <p:nvPr/>
          </p:nvGrpSpPr>
          <p:grpSpPr>
            <a:xfrm>
              <a:off x="0" y="41006"/>
              <a:ext cx="526993" cy="526994"/>
              <a:chOff x="0" y="0"/>
              <a:chExt cx="526992" cy="526992"/>
            </a:xfrm>
          </p:grpSpPr>
          <p:sp>
            <p:nvSpPr>
              <p:cNvPr id="770" name="Shape 770"/>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774" name="Group 774"/>
              <p:cNvGrpSpPr/>
              <p:nvPr/>
            </p:nvGrpSpPr>
            <p:grpSpPr>
              <a:xfrm>
                <a:off x="118820" y="118820"/>
                <a:ext cx="289353" cy="289352"/>
                <a:chOff x="0" y="0"/>
                <a:chExt cx="289351" cy="289351"/>
              </a:xfrm>
            </p:grpSpPr>
            <p:sp>
              <p:nvSpPr>
                <p:cNvPr id="771" name="Shape 771"/>
                <p:cNvSpPr/>
                <p:nvPr/>
              </p:nvSpPr>
              <p:spPr>
                <a:xfrm>
                  <a:off x="44593" y="184863"/>
                  <a:ext cx="92229" cy="1044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113" y="5025"/>
                      </a:lnTo>
                      <a:lnTo>
                        <a:pt x="4113" y="18406"/>
                      </a:lnTo>
                      <a:cubicBezTo>
                        <a:pt x="4113" y="20169"/>
                        <a:pt x="5748" y="21600"/>
                        <a:pt x="7763" y="21600"/>
                      </a:cubicBezTo>
                      <a:lnTo>
                        <a:pt x="17951" y="21600"/>
                      </a:lnTo>
                      <a:cubicBezTo>
                        <a:pt x="19966" y="21600"/>
                        <a:pt x="21600" y="20169"/>
                        <a:pt x="21600" y="18406"/>
                      </a:cubicBezTo>
                      <a:lnTo>
                        <a:pt x="17434" y="5025"/>
                      </a:lnTo>
                      <a:lnTo>
                        <a:pt x="19779" y="1821"/>
                      </a:lnTo>
                      <a:cubicBezTo>
                        <a:pt x="14571" y="906"/>
                        <a:pt x="9477" y="313"/>
                        <a:pt x="5095" y="313"/>
                      </a:cubicBezTo>
                      <a:cubicBezTo>
                        <a:pt x="3263" y="313"/>
                        <a:pt x="1571" y="201"/>
                        <a:pt x="0" y="0"/>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772" name="Shape 772"/>
                <p:cNvSpPr/>
                <p:nvPr/>
              </p:nvSpPr>
              <p:spPr>
                <a:xfrm>
                  <a:off x="89187" y="0"/>
                  <a:ext cx="200165" cy="219526"/>
                </a:xfrm>
                <a:custGeom>
                  <a:avLst/>
                  <a:gdLst/>
                  <a:ahLst/>
                  <a:cxnLst>
                    <a:cxn ang="0">
                      <a:pos x="wd2" y="hd2"/>
                    </a:cxn>
                    <a:cxn ang="5400000">
                      <a:pos x="wd2" y="hd2"/>
                    </a:cxn>
                    <a:cxn ang="10800000">
                      <a:pos x="wd2" y="hd2"/>
                    </a:cxn>
                    <a:cxn ang="16200000">
                      <a:pos x="wd2" y="hd2"/>
                    </a:cxn>
                  </a:cxnLst>
                  <a:rect l="0" t="0" r="r" b="b"/>
                  <a:pathLst>
                    <a:path w="21600" h="21600" extrusionOk="0">
                      <a:moveTo>
                        <a:pt x="0" y="15750"/>
                      </a:moveTo>
                      <a:cubicBezTo>
                        <a:pt x="8522" y="16492"/>
                        <a:pt x="20175" y="20356"/>
                        <a:pt x="21600" y="21600"/>
                      </a:cubicBezTo>
                      <a:lnTo>
                        <a:pt x="21600" y="0"/>
                      </a:lnTo>
                      <a:cubicBezTo>
                        <a:pt x="19877" y="1348"/>
                        <a:pt x="8354" y="5075"/>
                        <a:pt x="0" y="5783"/>
                      </a:cubicBezTo>
                      <a:lnTo>
                        <a:pt x="0" y="15750"/>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773" name="Shape 773"/>
                <p:cNvSpPr/>
                <p:nvPr/>
              </p:nvSpPr>
              <p:spPr>
                <a:xfrm>
                  <a:off x="0" y="60281"/>
                  <a:ext cx="57769" cy="979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cubicBezTo>
                        <a:pt x="4123" y="761"/>
                        <a:pt x="0" y="7019"/>
                        <a:pt x="0" y="10870"/>
                      </a:cubicBezTo>
                      <a:cubicBezTo>
                        <a:pt x="0" y="15025"/>
                        <a:pt x="3935" y="20934"/>
                        <a:pt x="21600" y="21600"/>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pic>
        <p:nvPicPr>
          <p:cNvPr id="777" name="B_2.2_企业资讯.jpg"/>
          <p:cNvPicPr>
            <a:picLocks noChangeAspect="1"/>
          </p:cNvPicPr>
          <p:nvPr/>
        </p:nvPicPr>
        <p:blipFill>
          <a:blip r:embed="rId3"/>
          <a:stretch>
            <a:fillRect/>
          </a:stretch>
        </p:blipFill>
        <p:spPr>
          <a:xfrm>
            <a:off x="1815162" y="2377210"/>
            <a:ext cx="2898324" cy="5155151"/>
          </a:xfrm>
          <a:prstGeom prst="rect">
            <a:avLst/>
          </a:prstGeom>
          <a:ln w="12700">
            <a:miter lim="400000"/>
            <a:headEnd/>
            <a:tailEnd/>
          </a:ln>
        </p:spPr>
      </p:pic>
      <p:pic>
        <p:nvPicPr>
          <p:cNvPr id="778" name="B_2.2.1_系统公告.jpg"/>
          <p:cNvPicPr>
            <a:picLocks noChangeAspect="1"/>
          </p:cNvPicPr>
          <p:nvPr/>
        </p:nvPicPr>
        <p:blipFill>
          <a:blip r:embed="rId4"/>
          <a:stretch>
            <a:fillRect/>
          </a:stretch>
        </p:blipFill>
        <p:spPr>
          <a:xfrm>
            <a:off x="1815162" y="2378798"/>
            <a:ext cx="2898324" cy="5155151"/>
          </a:xfrm>
          <a:prstGeom prst="rect">
            <a:avLst/>
          </a:prstGeom>
          <a:ln w="12700">
            <a:miter lim="400000"/>
            <a:headEnd/>
            <a:tailEnd/>
          </a:ln>
        </p:spPr>
      </p:pic>
      <p:pic>
        <p:nvPicPr>
          <p:cNvPr id="779" name="B_2.2.2_某类资讯列表.jpg"/>
          <p:cNvPicPr>
            <a:picLocks noChangeAspect="1"/>
          </p:cNvPicPr>
          <p:nvPr/>
        </p:nvPicPr>
        <p:blipFill>
          <a:blip r:embed="rId5"/>
          <a:stretch>
            <a:fillRect/>
          </a:stretch>
        </p:blipFill>
        <p:spPr>
          <a:xfrm>
            <a:off x="1815162" y="2378599"/>
            <a:ext cx="2898324" cy="5155152"/>
          </a:xfrm>
          <a:prstGeom prst="rect">
            <a:avLst/>
          </a:prstGeom>
          <a:ln w="12700">
            <a:miter lim="400000"/>
            <a:headEnd/>
            <a:tailEnd/>
          </a:ln>
        </p:spPr>
      </p:pic>
      <p:pic>
        <p:nvPicPr>
          <p:cNvPr id="780" name="B_2.1_应用通知.jpg"/>
          <p:cNvPicPr>
            <a:picLocks noChangeAspect="1"/>
          </p:cNvPicPr>
          <p:nvPr/>
        </p:nvPicPr>
        <p:blipFill>
          <a:blip r:embed="rId2"/>
          <a:stretch>
            <a:fillRect/>
          </a:stretch>
        </p:blipFill>
        <p:spPr>
          <a:xfrm>
            <a:off x="1815162" y="2389911"/>
            <a:ext cx="2898324" cy="515515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3000"/>
                                  </p:stCondLst>
                                  <p:iterate type="el">
                                    <p:tmAbs val="0"/>
                                  </p:iterate>
                                  <p:childTnLst>
                                    <p:set>
                                      <p:cBhvr>
                                        <p:cTn id="6" dur="indefinite" fill="hold"/>
                                        <p:tgtEl>
                                          <p:spTgt spid="777"/>
                                        </p:tgtEl>
                                        <p:attrNameLst>
                                          <p:attrName>style.visibility</p:attrName>
                                        </p:attrNameLst>
                                      </p:cBhvr>
                                      <p:to>
                                        <p:strVal val="visible"/>
                                      </p:to>
                                    </p:set>
                                    <p:animEffect transition="in" filter="dissolve">
                                      <p:cBhvr>
                                        <p:cTn id="7" dur="1000"/>
                                        <p:tgtEl>
                                          <p:spTgt spid="777"/>
                                        </p:tgtEl>
                                      </p:cBhvr>
                                    </p:animEffect>
                                  </p:childTnLst>
                                </p:cTn>
                              </p:par>
                            </p:childTnLst>
                          </p:cTn>
                        </p:par>
                        <p:par>
                          <p:cTn id="8" fill="hold">
                            <p:stCondLst>
                              <p:cond delay="4000"/>
                            </p:stCondLst>
                            <p:childTnLst>
                              <p:par>
                                <p:cTn id="9" presetID="9" presetClass="entr" presetSubtype="0" fill="hold" grpId="2" nodeType="afterEffect">
                                  <p:stCondLst>
                                    <p:cond delay="3000"/>
                                  </p:stCondLst>
                                  <p:iterate type="el">
                                    <p:tmAbs val="0"/>
                                  </p:iterate>
                                  <p:childTnLst>
                                    <p:set>
                                      <p:cBhvr>
                                        <p:cTn id="10" dur="indefinite" fill="hold"/>
                                        <p:tgtEl>
                                          <p:spTgt spid="778"/>
                                        </p:tgtEl>
                                        <p:attrNameLst>
                                          <p:attrName>style.visibility</p:attrName>
                                        </p:attrNameLst>
                                      </p:cBhvr>
                                      <p:to>
                                        <p:strVal val="visible"/>
                                      </p:to>
                                    </p:set>
                                    <p:animEffect transition="in" filter="dissolve">
                                      <p:cBhvr>
                                        <p:cTn id="11" dur="1000"/>
                                        <p:tgtEl>
                                          <p:spTgt spid="778"/>
                                        </p:tgtEl>
                                      </p:cBhvr>
                                    </p:animEffect>
                                  </p:childTnLst>
                                </p:cTn>
                              </p:par>
                            </p:childTnLst>
                          </p:cTn>
                        </p:par>
                        <p:par>
                          <p:cTn id="12" fill="hold">
                            <p:stCondLst>
                              <p:cond delay="8000"/>
                            </p:stCondLst>
                            <p:childTnLst>
                              <p:par>
                                <p:cTn id="13" presetID="9" presetClass="entr" presetSubtype="0" fill="hold" grpId="3" nodeType="afterEffect">
                                  <p:stCondLst>
                                    <p:cond delay="3000"/>
                                  </p:stCondLst>
                                  <p:iterate type="el">
                                    <p:tmAbs val="0"/>
                                  </p:iterate>
                                  <p:childTnLst>
                                    <p:set>
                                      <p:cBhvr>
                                        <p:cTn id="14" dur="indefinite" fill="hold"/>
                                        <p:tgtEl>
                                          <p:spTgt spid="779"/>
                                        </p:tgtEl>
                                        <p:attrNameLst>
                                          <p:attrName>style.visibility</p:attrName>
                                        </p:attrNameLst>
                                      </p:cBhvr>
                                      <p:to>
                                        <p:strVal val="visible"/>
                                      </p:to>
                                    </p:set>
                                    <p:animEffect transition="in" filter="dissolve">
                                      <p:cBhvr>
                                        <p:cTn id="15" dur="1000"/>
                                        <p:tgtEl>
                                          <p:spTgt spid="779"/>
                                        </p:tgtEl>
                                      </p:cBhvr>
                                    </p:animEffect>
                                  </p:childTnLst>
                                </p:cTn>
                              </p:par>
                            </p:childTnLst>
                          </p:cTn>
                        </p:par>
                        <p:par>
                          <p:cTn id="16" fill="hold">
                            <p:stCondLst>
                              <p:cond delay="12000"/>
                            </p:stCondLst>
                            <p:childTnLst>
                              <p:par>
                                <p:cTn id="17" presetID="9" presetClass="entr" presetSubtype="0" fill="hold" grpId="4" nodeType="afterEffect">
                                  <p:stCondLst>
                                    <p:cond delay="3000"/>
                                  </p:stCondLst>
                                  <p:iterate type="el">
                                    <p:tmAbs val="0"/>
                                  </p:iterate>
                                  <p:childTnLst>
                                    <p:set>
                                      <p:cBhvr>
                                        <p:cTn id="18" dur="indefinite" fill="hold"/>
                                        <p:tgtEl>
                                          <p:spTgt spid="780"/>
                                        </p:tgtEl>
                                        <p:attrNameLst>
                                          <p:attrName>style.visibility</p:attrName>
                                        </p:attrNameLst>
                                      </p:cBhvr>
                                      <p:to>
                                        <p:strVal val="visible"/>
                                      </p:to>
                                    </p:set>
                                    <p:animEffect transition="in" filter="dissolve">
                                      <p:cBhvr>
                                        <p:cTn id="19" dur="1000"/>
                                        <p:tgtEl>
                                          <p:spTgt spid="7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777" grpId="1" animBg="1" advAuto="0"/>
      <p:bldP spid="778" grpId="2" animBg="1" advAuto="0"/>
      <p:bldP spid="780" grpId="4" animBg="1" advAuto="0"/>
      <p:bldP spid="779" grpId="3"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 name="Shape 782"/>
          <p:cNvSpPr/>
          <p:nvPr>
            <p:ph type="title"/>
          </p:nvPr>
        </p:nvSpPr>
        <p:spPr>
          <a:xfrm>
            <a:off x="381000" y="38100"/>
            <a:ext cx="6748986" cy="759222"/>
          </a:xfrm>
          <a:prstGeom prst="rect">
            <a:avLst/>
          </a:prstGeom>
        </p:spPr>
        <p:txBody>
          <a:bodyPr/>
          <a:lstStyle>
            <a:lvl1pPr>
              <a:defRPr b="1">
                <a:latin typeface="+mn-lt"/>
                <a:ea typeface="+mn-ea"/>
                <a:cs typeface="+mn-cs"/>
                <a:sym typeface="Helvetica"/>
              </a:defRPr>
            </a:lvl1pPr>
          </a:lstStyle>
          <a:p>
            <a:r>
              <a:t>NQSky App Nest 2.0 企业通讯录</a:t>
            </a:r>
          </a:p>
        </p:txBody>
      </p:sp>
      <p:sp>
        <p:nvSpPr>
          <p:cNvPr id="783" name="Shape 783"/>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pic>
        <p:nvPicPr>
          <p:cNvPr id="784" name="线框.png"/>
          <p:cNvPicPr>
            <a:picLocks noChangeAspect="1"/>
          </p:cNvPicPr>
          <p:nvPr/>
        </p:nvPicPr>
        <p:blipFill>
          <a:blip r:embed="rId1"/>
          <a:srcRect l="30358" t="8608" r="30358" b="8608"/>
          <a:stretch>
            <a:fillRect/>
          </a:stretch>
        </p:blipFill>
        <p:spPr>
          <a:xfrm>
            <a:off x="1519066" y="1258093"/>
            <a:ext cx="3515871" cy="7409191"/>
          </a:xfrm>
          <a:prstGeom prst="rect">
            <a:avLst/>
          </a:prstGeom>
          <a:ln w="12700">
            <a:miter lim="400000"/>
            <a:headEnd/>
            <a:tailEnd/>
          </a:ln>
        </p:spPr>
      </p:pic>
      <p:pic>
        <p:nvPicPr>
          <p:cNvPr id="785" name="C_3_通讯录1（首页，常用联系人列表）.jpg"/>
          <p:cNvPicPr>
            <a:picLocks noChangeAspect="1"/>
          </p:cNvPicPr>
          <p:nvPr/>
        </p:nvPicPr>
        <p:blipFill>
          <a:blip r:embed="rId2"/>
          <a:stretch>
            <a:fillRect/>
          </a:stretch>
        </p:blipFill>
        <p:spPr>
          <a:xfrm>
            <a:off x="1793247" y="2342629"/>
            <a:ext cx="2967554" cy="5278289"/>
          </a:xfrm>
          <a:prstGeom prst="rect">
            <a:avLst/>
          </a:prstGeom>
          <a:ln w="12700">
            <a:miter lim="400000"/>
            <a:headEnd/>
            <a:tailEnd/>
          </a:ln>
        </p:spPr>
      </p:pic>
      <p:grpSp>
        <p:nvGrpSpPr>
          <p:cNvPr id="792" name="Group 792"/>
          <p:cNvGrpSpPr/>
          <p:nvPr/>
        </p:nvGrpSpPr>
        <p:grpSpPr>
          <a:xfrm>
            <a:off x="6392472" y="6071648"/>
            <a:ext cx="4709279" cy="596901"/>
            <a:chOff x="0" y="0"/>
            <a:chExt cx="4709278" cy="596900"/>
          </a:xfrm>
        </p:grpSpPr>
        <p:grpSp>
          <p:nvGrpSpPr>
            <p:cNvPr id="788" name="Group 788"/>
            <p:cNvGrpSpPr/>
            <p:nvPr/>
          </p:nvGrpSpPr>
          <p:grpSpPr>
            <a:xfrm>
              <a:off x="1587424" y="0"/>
              <a:ext cx="3121855" cy="596900"/>
              <a:chOff x="0" y="0"/>
              <a:chExt cx="3121853" cy="596900"/>
            </a:xfrm>
          </p:grpSpPr>
          <p:sp>
            <p:nvSpPr>
              <p:cNvPr id="786" name="Shape 786"/>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787" name="Shape 787"/>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人员动态属性</a:t>
                </a:r>
              </a:p>
            </p:txBody>
          </p:sp>
        </p:grpSp>
        <p:grpSp>
          <p:nvGrpSpPr>
            <p:cNvPr id="791" name="Group 791"/>
            <p:cNvGrpSpPr/>
            <p:nvPr/>
          </p:nvGrpSpPr>
          <p:grpSpPr>
            <a:xfrm>
              <a:off x="0" y="54003"/>
              <a:ext cx="526993" cy="526994"/>
              <a:chOff x="0" y="0"/>
              <a:chExt cx="526992" cy="526992"/>
            </a:xfrm>
          </p:grpSpPr>
          <p:sp>
            <p:nvSpPr>
              <p:cNvPr id="789" name="Shape 789"/>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sp>
            <p:nvSpPr>
              <p:cNvPr id="790" name="Shape 790"/>
              <p:cNvSpPr/>
              <p:nvPr/>
            </p:nvSpPr>
            <p:spPr>
              <a:xfrm>
                <a:off x="135148" y="113395"/>
                <a:ext cx="256697" cy="290265"/>
              </a:xfrm>
              <a:custGeom>
                <a:avLst/>
                <a:gdLst/>
                <a:ahLst/>
                <a:cxnLst>
                  <a:cxn ang="0">
                    <a:pos x="wd2" y="hd2"/>
                  </a:cxn>
                  <a:cxn ang="5400000">
                    <a:pos x="wd2" y="hd2"/>
                  </a:cxn>
                  <a:cxn ang="10800000">
                    <a:pos x="wd2" y="hd2"/>
                  </a:cxn>
                  <a:cxn ang="16200000">
                    <a:pos x="wd2" y="hd2"/>
                  </a:cxn>
                </a:cxnLst>
                <a:rect l="0" t="0" r="r" b="b"/>
                <a:pathLst>
                  <a:path w="21600" h="21600" extrusionOk="0">
                    <a:moveTo>
                      <a:pt x="2137" y="0"/>
                    </a:moveTo>
                    <a:lnTo>
                      <a:pt x="2137" y="1388"/>
                    </a:lnTo>
                    <a:lnTo>
                      <a:pt x="1306" y="1388"/>
                    </a:lnTo>
                    <a:cubicBezTo>
                      <a:pt x="488" y="1388"/>
                      <a:pt x="0" y="1845"/>
                      <a:pt x="0" y="2610"/>
                    </a:cubicBezTo>
                    <a:cubicBezTo>
                      <a:pt x="0" y="3375"/>
                      <a:pt x="488" y="3832"/>
                      <a:pt x="1306" y="3832"/>
                    </a:cubicBezTo>
                    <a:lnTo>
                      <a:pt x="2137" y="3832"/>
                    </a:lnTo>
                    <a:lnTo>
                      <a:pt x="2137" y="4660"/>
                    </a:lnTo>
                    <a:lnTo>
                      <a:pt x="1306" y="4660"/>
                    </a:lnTo>
                    <a:cubicBezTo>
                      <a:pt x="488" y="4660"/>
                      <a:pt x="0" y="5117"/>
                      <a:pt x="0" y="5882"/>
                    </a:cubicBezTo>
                    <a:cubicBezTo>
                      <a:pt x="0" y="6647"/>
                      <a:pt x="488" y="7104"/>
                      <a:pt x="1306" y="7104"/>
                    </a:cubicBezTo>
                    <a:lnTo>
                      <a:pt x="2137" y="7104"/>
                    </a:lnTo>
                    <a:lnTo>
                      <a:pt x="2137" y="7933"/>
                    </a:lnTo>
                    <a:lnTo>
                      <a:pt x="1306" y="7933"/>
                    </a:lnTo>
                    <a:cubicBezTo>
                      <a:pt x="488" y="7933"/>
                      <a:pt x="0" y="8389"/>
                      <a:pt x="0" y="9154"/>
                    </a:cubicBezTo>
                    <a:cubicBezTo>
                      <a:pt x="0" y="9919"/>
                      <a:pt x="488" y="10376"/>
                      <a:pt x="1306" y="10376"/>
                    </a:cubicBezTo>
                    <a:lnTo>
                      <a:pt x="2137" y="10376"/>
                    </a:lnTo>
                    <a:lnTo>
                      <a:pt x="2137" y="11223"/>
                    </a:lnTo>
                    <a:lnTo>
                      <a:pt x="1306" y="11223"/>
                    </a:lnTo>
                    <a:cubicBezTo>
                      <a:pt x="488" y="11223"/>
                      <a:pt x="0" y="11680"/>
                      <a:pt x="0" y="12445"/>
                    </a:cubicBezTo>
                    <a:cubicBezTo>
                      <a:pt x="0" y="13210"/>
                      <a:pt x="488" y="13667"/>
                      <a:pt x="1306" y="13667"/>
                    </a:cubicBezTo>
                    <a:lnTo>
                      <a:pt x="2137" y="13667"/>
                    </a:lnTo>
                    <a:lnTo>
                      <a:pt x="2137" y="14496"/>
                    </a:lnTo>
                    <a:lnTo>
                      <a:pt x="1306" y="14496"/>
                    </a:lnTo>
                    <a:cubicBezTo>
                      <a:pt x="488" y="14496"/>
                      <a:pt x="0" y="14952"/>
                      <a:pt x="0" y="15717"/>
                    </a:cubicBezTo>
                    <a:cubicBezTo>
                      <a:pt x="0" y="16483"/>
                      <a:pt x="488" y="16939"/>
                      <a:pt x="1306" y="16939"/>
                    </a:cubicBezTo>
                    <a:lnTo>
                      <a:pt x="2137" y="16939"/>
                    </a:lnTo>
                    <a:lnTo>
                      <a:pt x="2137" y="17768"/>
                    </a:lnTo>
                    <a:lnTo>
                      <a:pt x="1306" y="17768"/>
                    </a:lnTo>
                    <a:cubicBezTo>
                      <a:pt x="488" y="17768"/>
                      <a:pt x="0" y="18225"/>
                      <a:pt x="0" y="18990"/>
                    </a:cubicBezTo>
                    <a:cubicBezTo>
                      <a:pt x="0" y="19755"/>
                      <a:pt x="488" y="20212"/>
                      <a:pt x="1306" y="20212"/>
                    </a:cubicBezTo>
                    <a:lnTo>
                      <a:pt x="2137" y="20212"/>
                    </a:lnTo>
                    <a:lnTo>
                      <a:pt x="2137" y="21600"/>
                    </a:lnTo>
                    <a:lnTo>
                      <a:pt x="21600" y="21600"/>
                    </a:lnTo>
                    <a:lnTo>
                      <a:pt x="21600" y="0"/>
                    </a:lnTo>
                    <a:lnTo>
                      <a:pt x="2137" y="0"/>
                    </a:lnTo>
                    <a:close/>
                    <a:moveTo>
                      <a:pt x="3528" y="19558"/>
                    </a:moveTo>
                    <a:lnTo>
                      <a:pt x="1306" y="19558"/>
                    </a:lnTo>
                    <a:cubicBezTo>
                      <a:pt x="903" y="19558"/>
                      <a:pt x="739" y="19394"/>
                      <a:pt x="739" y="18990"/>
                    </a:cubicBezTo>
                    <a:cubicBezTo>
                      <a:pt x="739" y="18586"/>
                      <a:pt x="903" y="18422"/>
                      <a:pt x="1306" y="18422"/>
                    </a:cubicBezTo>
                    <a:lnTo>
                      <a:pt x="3528" y="18422"/>
                    </a:lnTo>
                    <a:cubicBezTo>
                      <a:pt x="3931" y="18422"/>
                      <a:pt x="4095" y="18586"/>
                      <a:pt x="4095" y="18990"/>
                    </a:cubicBezTo>
                    <a:cubicBezTo>
                      <a:pt x="4095" y="19394"/>
                      <a:pt x="3931" y="19558"/>
                      <a:pt x="3528" y="19558"/>
                    </a:cubicBezTo>
                    <a:close/>
                    <a:moveTo>
                      <a:pt x="3528" y="16286"/>
                    </a:moveTo>
                    <a:lnTo>
                      <a:pt x="1306" y="16286"/>
                    </a:lnTo>
                    <a:cubicBezTo>
                      <a:pt x="903" y="16286"/>
                      <a:pt x="739" y="16121"/>
                      <a:pt x="739" y="15718"/>
                    </a:cubicBezTo>
                    <a:cubicBezTo>
                      <a:pt x="739" y="15313"/>
                      <a:pt x="903" y="15150"/>
                      <a:pt x="1306" y="15150"/>
                    </a:cubicBezTo>
                    <a:lnTo>
                      <a:pt x="3528" y="15150"/>
                    </a:lnTo>
                    <a:cubicBezTo>
                      <a:pt x="3931" y="15150"/>
                      <a:pt x="4095" y="15313"/>
                      <a:pt x="4095" y="15718"/>
                    </a:cubicBezTo>
                    <a:cubicBezTo>
                      <a:pt x="4095" y="16122"/>
                      <a:pt x="3931" y="16286"/>
                      <a:pt x="3528" y="16286"/>
                    </a:cubicBezTo>
                    <a:close/>
                    <a:moveTo>
                      <a:pt x="3528" y="13014"/>
                    </a:moveTo>
                    <a:lnTo>
                      <a:pt x="1306" y="13014"/>
                    </a:lnTo>
                    <a:cubicBezTo>
                      <a:pt x="903" y="13014"/>
                      <a:pt x="739" y="12850"/>
                      <a:pt x="739" y="12446"/>
                    </a:cubicBezTo>
                    <a:cubicBezTo>
                      <a:pt x="739" y="12042"/>
                      <a:pt x="903" y="11878"/>
                      <a:pt x="1306" y="11878"/>
                    </a:cubicBezTo>
                    <a:lnTo>
                      <a:pt x="3528" y="11878"/>
                    </a:lnTo>
                    <a:cubicBezTo>
                      <a:pt x="3931" y="11878"/>
                      <a:pt x="4095" y="12042"/>
                      <a:pt x="4095" y="12446"/>
                    </a:cubicBezTo>
                    <a:cubicBezTo>
                      <a:pt x="4095" y="12850"/>
                      <a:pt x="3931" y="13014"/>
                      <a:pt x="3528" y="13014"/>
                    </a:cubicBezTo>
                    <a:close/>
                    <a:moveTo>
                      <a:pt x="3528" y="9722"/>
                    </a:moveTo>
                    <a:lnTo>
                      <a:pt x="1306" y="9722"/>
                    </a:lnTo>
                    <a:cubicBezTo>
                      <a:pt x="903" y="9722"/>
                      <a:pt x="739" y="9559"/>
                      <a:pt x="739" y="9154"/>
                    </a:cubicBezTo>
                    <a:cubicBezTo>
                      <a:pt x="739" y="8750"/>
                      <a:pt x="903" y="8586"/>
                      <a:pt x="1306" y="8586"/>
                    </a:cubicBezTo>
                    <a:lnTo>
                      <a:pt x="3528" y="8586"/>
                    </a:lnTo>
                    <a:cubicBezTo>
                      <a:pt x="3931" y="8586"/>
                      <a:pt x="4095" y="8750"/>
                      <a:pt x="4095" y="9154"/>
                    </a:cubicBezTo>
                    <a:cubicBezTo>
                      <a:pt x="4095" y="9559"/>
                      <a:pt x="3931" y="9722"/>
                      <a:pt x="3528" y="9722"/>
                    </a:cubicBezTo>
                    <a:close/>
                    <a:moveTo>
                      <a:pt x="3528" y="6450"/>
                    </a:moveTo>
                    <a:lnTo>
                      <a:pt x="1306" y="6450"/>
                    </a:lnTo>
                    <a:cubicBezTo>
                      <a:pt x="903" y="6450"/>
                      <a:pt x="739" y="6287"/>
                      <a:pt x="739" y="5882"/>
                    </a:cubicBezTo>
                    <a:cubicBezTo>
                      <a:pt x="739" y="5479"/>
                      <a:pt x="903" y="5315"/>
                      <a:pt x="1306" y="5315"/>
                    </a:cubicBezTo>
                    <a:lnTo>
                      <a:pt x="3528" y="5315"/>
                    </a:lnTo>
                    <a:cubicBezTo>
                      <a:pt x="3931" y="5315"/>
                      <a:pt x="4095" y="5479"/>
                      <a:pt x="4095" y="5882"/>
                    </a:cubicBezTo>
                    <a:cubicBezTo>
                      <a:pt x="4095" y="6287"/>
                      <a:pt x="3931" y="6450"/>
                      <a:pt x="3528" y="6450"/>
                    </a:cubicBezTo>
                    <a:close/>
                    <a:moveTo>
                      <a:pt x="3528" y="3178"/>
                    </a:moveTo>
                    <a:lnTo>
                      <a:pt x="1306" y="3178"/>
                    </a:lnTo>
                    <a:cubicBezTo>
                      <a:pt x="903" y="3178"/>
                      <a:pt x="739" y="3014"/>
                      <a:pt x="739" y="2610"/>
                    </a:cubicBezTo>
                    <a:cubicBezTo>
                      <a:pt x="739" y="2207"/>
                      <a:pt x="903" y="2042"/>
                      <a:pt x="1306" y="2042"/>
                    </a:cubicBezTo>
                    <a:lnTo>
                      <a:pt x="3528" y="2042"/>
                    </a:lnTo>
                    <a:cubicBezTo>
                      <a:pt x="3931" y="2042"/>
                      <a:pt x="4095" y="2207"/>
                      <a:pt x="4095" y="2610"/>
                    </a:cubicBezTo>
                    <a:cubicBezTo>
                      <a:pt x="4095" y="3014"/>
                      <a:pt x="3931" y="3178"/>
                      <a:pt x="3528" y="3178"/>
                    </a:cubicBezTo>
                    <a:close/>
                    <a:moveTo>
                      <a:pt x="18121" y="15392"/>
                    </a:moveTo>
                    <a:lnTo>
                      <a:pt x="6442" y="15393"/>
                    </a:lnTo>
                    <a:lnTo>
                      <a:pt x="6442" y="14328"/>
                    </a:lnTo>
                    <a:cubicBezTo>
                      <a:pt x="6442" y="14328"/>
                      <a:pt x="6449" y="13701"/>
                      <a:pt x="7899" y="13129"/>
                    </a:cubicBezTo>
                    <a:cubicBezTo>
                      <a:pt x="8600" y="12852"/>
                      <a:pt x="9639" y="12142"/>
                      <a:pt x="11176" y="11892"/>
                    </a:cubicBezTo>
                    <a:cubicBezTo>
                      <a:pt x="10781" y="11518"/>
                      <a:pt x="10486" y="10932"/>
                      <a:pt x="10175" y="10232"/>
                    </a:cubicBezTo>
                    <a:cubicBezTo>
                      <a:pt x="9996" y="9828"/>
                      <a:pt x="10025" y="9484"/>
                      <a:pt x="10025" y="8993"/>
                    </a:cubicBezTo>
                    <a:cubicBezTo>
                      <a:pt x="10025" y="8632"/>
                      <a:pt x="9948" y="8054"/>
                      <a:pt x="10049" y="7736"/>
                    </a:cubicBezTo>
                    <a:cubicBezTo>
                      <a:pt x="10390" y="6656"/>
                      <a:pt x="11255" y="6357"/>
                      <a:pt x="12267" y="6357"/>
                    </a:cubicBezTo>
                    <a:cubicBezTo>
                      <a:pt x="13279" y="6357"/>
                      <a:pt x="14142" y="6655"/>
                      <a:pt x="14485" y="7732"/>
                    </a:cubicBezTo>
                    <a:cubicBezTo>
                      <a:pt x="14586" y="8051"/>
                      <a:pt x="14509" y="8631"/>
                      <a:pt x="14509" y="8993"/>
                    </a:cubicBezTo>
                    <a:cubicBezTo>
                      <a:pt x="14509" y="9482"/>
                      <a:pt x="14540" y="9826"/>
                      <a:pt x="14361" y="10229"/>
                    </a:cubicBezTo>
                    <a:cubicBezTo>
                      <a:pt x="14052" y="10925"/>
                      <a:pt x="13752" y="11512"/>
                      <a:pt x="13356" y="11888"/>
                    </a:cubicBezTo>
                    <a:cubicBezTo>
                      <a:pt x="14906" y="12133"/>
                      <a:pt x="15952" y="12848"/>
                      <a:pt x="16657" y="13126"/>
                    </a:cubicBezTo>
                    <a:cubicBezTo>
                      <a:pt x="18113" y="13699"/>
                      <a:pt x="18120" y="14328"/>
                      <a:pt x="18120" y="14328"/>
                    </a:cubicBezTo>
                    <a:lnTo>
                      <a:pt x="18120" y="15392"/>
                    </a:lnTo>
                    <a:lnTo>
                      <a:pt x="18121" y="15392"/>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nvGrpSpPr>
          <p:cNvPr id="799" name="Group 799"/>
          <p:cNvGrpSpPr/>
          <p:nvPr/>
        </p:nvGrpSpPr>
        <p:grpSpPr>
          <a:xfrm>
            <a:off x="6392472" y="3256898"/>
            <a:ext cx="4709279" cy="596901"/>
            <a:chOff x="0" y="0"/>
            <a:chExt cx="4709278" cy="596900"/>
          </a:xfrm>
        </p:grpSpPr>
        <p:grpSp>
          <p:nvGrpSpPr>
            <p:cNvPr id="795" name="Group 795"/>
            <p:cNvGrpSpPr/>
            <p:nvPr/>
          </p:nvGrpSpPr>
          <p:grpSpPr>
            <a:xfrm>
              <a:off x="1587424" y="0"/>
              <a:ext cx="3121855" cy="596900"/>
              <a:chOff x="0" y="0"/>
              <a:chExt cx="3121853" cy="596900"/>
            </a:xfrm>
          </p:grpSpPr>
          <p:sp>
            <p:nvSpPr>
              <p:cNvPr id="793" name="Shape 793"/>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794" name="Shape 794"/>
              <p:cNvSpPr/>
              <p:nvPr/>
            </p:nvSpPr>
            <p:spPr>
              <a:xfrm>
                <a:off x="944976" y="57150"/>
                <a:ext cx="12319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组织架构</a:t>
                </a:r>
              </a:p>
            </p:txBody>
          </p:sp>
        </p:grpSp>
        <p:grpSp>
          <p:nvGrpSpPr>
            <p:cNvPr id="798" name="Group 798"/>
            <p:cNvGrpSpPr/>
            <p:nvPr/>
          </p:nvGrpSpPr>
          <p:grpSpPr>
            <a:xfrm>
              <a:off x="0" y="54003"/>
              <a:ext cx="526993" cy="526994"/>
              <a:chOff x="0" y="0"/>
              <a:chExt cx="526992" cy="526992"/>
            </a:xfrm>
          </p:grpSpPr>
          <p:sp>
            <p:nvSpPr>
              <p:cNvPr id="796" name="Shape 796"/>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sp>
            <p:nvSpPr>
              <p:cNvPr id="797" name="Shape 797"/>
              <p:cNvSpPr/>
              <p:nvPr/>
            </p:nvSpPr>
            <p:spPr>
              <a:xfrm>
                <a:off x="119351" y="123293"/>
                <a:ext cx="288290" cy="290264"/>
              </a:xfrm>
              <a:custGeom>
                <a:avLst/>
                <a:gdLst/>
                <a:ahLst/>
                <a:cxnLst>
                  <a:cxn ang="0">
                    <a:pos x="wd2" y="hd2"/>
                  </a:cxn>
                  <a:cxn ang="5400000">
                    <a:pos x="wd2" y="hd2"/>
                  </a:cxn>
                  <a:cxn ang="10800000">
                    <a:pos x="wd2" y="hd2"/>
                  </a:cxn>
                  <a:cxn ang="16200000">
                    <a:pos x="wd2" y="hd2"/>
                  </a:cxn>
                </a:cxnLst>
                <a:rect l="0" t="0" r="r" b="b"/>
                <a:pathLst>
                  <a:path w="21600" h="21600" extrusionOk="0">
                    <a:moveTo>
                      <a:pt x="21600" y="3610"/>
                    </a:moveTo>
                    <a:cubicBezTo>
                      <a:pt x="21600" y="1616"/>
                      <a:pt x="19981" y="0"/>
                      <a:pt x="17985" y="0"/>
                    </a:cubicBezTo>
                    <a:cubicBezTo>
                      <a:pt x="15988" y="0"/>
                      <a:pt x="14370" y="1616"/>
                      <a:pt x="14370" y="3610"/>
                    </a:cubicBezTo>
                    <a:cubicBezTo>
                      <a:pt x="14370" y="5294"/>
                      <a:pt x="15526" y="6705"/>
                      <a:pt x="17087" y="7105"/>
                    </a:cubicBezTo>
                    <a:lnTo>
                      <a:pt x="17087" y="9909"/>
                    </a:lnTo>
                    <a:lnTo>
                      <a:pt x="14300" y="9909"/>
                    </a:lnTo>
                    <a:cubicBezTo>
                      <a:pt x="13898" y="8338"/>
                      <a:pt x="12477" y="7175"/>
                      <a:pt x="10780" y="7175"/>
                    </a:cubicBezTo>
                    <a:cubicBezTo>
                      <a:pt x="9082" y="7175"/>
                      <a:pt x="7660" y="8338"/>
                      <a:pt x="7259" y="9909"/>
                    </a:cubicBezTo>
                    <a:lnTo>
                      <a:pt x="2664" y="9909"/>
                    </a:lnTo>
                    <a:lnTo>
                      <a:pt x="2664" y="14548"/>
                    </a:lnTo>
                    <a:cubicBezTo>
                      <a:pt x="1131" y="14957"/>
                      <a:pt x="0" y="16351"/>
                      <a:pt x="0" y="18011"/>
                    </a:cubicBezTo>
                    <a:cubicBezTo>
                      <a:pt x="0" y="19993"/>
                      <a:pt x="1609" y="21600"/>
                      <a:pt x="3593" y="21600"/>
                    </a:cubicBezTo>
                    <a:cubicBezTo>
                      <a:pt x="5577" y="21600"/>
                      <a:pt x="7186" y="19994"/>
                      <a:pt x="7186" y="18011"/>
                    </a:cubicBezTo>
                    <a:cubicBezTo>
                      <a:pt x="7186" y="16331"/>
                      <a:pt x="6028" y="14925"/>
                      <a:pt x="4467" y="14534"/>
                    </a:cubicBezTo>
                    <a:lnTo>
                      <a:pt x="4467" y="11710"/>
                    </a:lnTo>
                    <a:lnTo>
                      <a:pt x="7260" y="11710"/>
                    </a:lnTo>
                    <a:cubicBezTo>
                      <a:pt x="7662" y="13279"/>
                      <a:pt x="9083" y="14441"/>
                      <a:pt x="10780" y="14441"/>
                    </a:cubicBezTo>
                    <a:cubicBezTo>
                      <a:pt x="12476" y="14441"/>
                      <a:pt x="13897" y="13279"/>
                      <a:pt x="14299" y="11710"/>
                    </a:cubicBezTo>
                    <a:lnTo>
                      <a:pt x="18890" y="11710"/>
                    </a:lnTo>
                    <a:lnTo>
                      <a:pt x="18890" y="7103"/>
                    </a:lnTo>
                    <a:cubicBezTo>
                      <a:pt x="20447" y="6701"/>
                      <a:pt x="21600" y="5293"/>
                      <a:pt x="21600" y="3610"/>
                    </a:cubicBezTo>
                    <a:close/>
                    <a:moveTo>
                      <a:pt x="5382" y="18011"/>
                    </a:moveTo>
                    <a:cubicBezTo>
                      <a:pt x="5382" y="18997"/>
                      <a:pt x="4580" y="19800"/>
                      <a:pt x="3592" y="19800"/>
                    </a:cubicBezTo>
                    <a:cubicBezTo>
                      <a:pt x="2605" y="19800"/>
                      <a:pt x="1802" y="18997"/>
                      <a:pt x="1802" y="18011"/>
                    </a:cubicBezTo>
                    <a:cubicBezTo>
                      <a:pt x="1802" y="17025"/>
                      <a:pt x="2605" y="16223"/>
                      <a:pt x="3592" y="16223"/>
                    </a:cubicBezTo>
                    <a:cubicBezTo>
                      <a:pt x="4580" y="16223"/>
                      <a:pt x="5382" y="17025"/>
                      <a:pt x="5382" y="18011"/>
                    </a:cubicBezTo>
                    <a:close/>
                    <a:moveTo>
                      <a:pt x="4467" y="15423"/>
                    </a:moveTo>
                    <a:close/>
                    <a:moveTo>
                      <a:pt x="10779" y="12641"/>
                    </a:moveTo>
                    <a:cubicBezTo>
                      <a:pt x="9768" y="12641"/>
                      <a:pt x="8945" y="11819"/>
                      <a:pt x="8945" y="10809"/>
                    </a:cubicBezTo>
                    <a:cubicBezTo>
                      <a:pt x="8945" y="9798"/>
                      <a:pt x="9768" y="8976"/>
                      <a:pt x="10779" y="8976"/>
                    </a:cubicBezTo>
                    <a:cubicBezTo>
                      <a:pt x="11791" y="8976"/>
                      <a:pt x="12613" y="9798"/>
                      <a:pt x="12613" y="10809"/>
                    </a:cubicBezTo>
                    <a:cubicBezTo>
                      <a:pt x="12614" y="11819"/>
                      <a:pt x="11791" y="12641"/>
                      <a:pt x="10779" y="12641"/>
                    </a:cubicBezTo>
                    <a:close/>
                    <a:moveTo>
                      <a:pt x="17985" y="5421"/>
                    </a:moveTo>
                    <a:cubicBezTo>
                      <a:pt x="16986" y="5421"/>
                      <a:pt x="16173" y="4609"/>
                      <a:pt x="16173" y="3610"/>
                    </a:cubicBezTo>
                    <a:cubicBezTo>
                      <a:pt x="16173" y="2613"/>
                      <a:pt x="16986" y="1800"/>
                      <a:pt x="17985" y="1800"/>
                    </a:cubicBezTo>
                    <a:cubicBezTo>
                      <a:pt x="18984" y="1800"/>
                      <a:pt x="19798" y="2613"/>
                      <a:pt x="19798" y="3610"/>
                    </a:cubicBezTo>
                    <a:cubicBezTo>
                      <a:pt x="19798" y="4609"/>
                      <a:pt x="18984" y="5421"/>
                      <a:pt x="17985" y="5421"/>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nvGrpSpPr>
          <p:cNvPr id="806" name="Group 806"/>
          <p:cNvGrpSpPr/>
          <p:nvPr/>
        </p:nvGrpSpPr>
        <p:grpSpPr>
          <a:xfrm>
            <a:off x="6392472" y="2318648"/>
            <a:ext cx="4709279" cy="596901"/>
            <a:chOff x="0" y="0"/>
            <a:chExt cx="4709278" cy="596900"/>
          </a:xfrm>
        </p:grpSpPr>
        <p:grpSp>
          <p:nvGrpSpPr>
            <p:cNvPr id="802" name="Group 802"/>
            <p:cNvGrpSpPr/>
            <p:nvPr/>
          </p:nvGrpSpPr>
          <p:grpSpPr>
            <a:xfrm>
              <a:off x="1587424" y="0"/>
              <a:ext cx="3121855" cy="596900"/>
              <a:chOff x="0" y="0"/>
              <a:chExt cx="3121853" cy="596900"/>
            </a:xfrm>
          </p:grpSpPr>
          <p:sp>
            <p:nvSpPr>
              <p:cNvPr id="800" name="Shape 800"/>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801" name="Shape 801"/>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人员统一搜索</a:t>
                </a:r>
              </a:p>
            </p:txBody>
          </p:sp>
        </p:grpSp>
        <p:grpSp>
          <p:nvGrpSpPr>
            <p:cNvPr id="805" name="Group 805"/>
            <p:cNvGrpSpPr/>
            <p:nvPr/>
          </p:nvGrpSpPr>
          <p:grpSpPr>
            <a:xfrm>
              <a:off x="0" y="54003"/>
              <a:ext cx="526993" cy="526994"/>
              <a:chOff x="0" y="0"/>
              <a:chExt cx="526992" cy="526992"/>
            </a:xfrm>
          </p:grpSpPr>
          <p:sp>
            <p:nvSpPr>
              <p:cNvPr id="803" name="Shape 803"/>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sp>
            <p:nvSpPr>
              <p:cNvPr id="804" name="Shape 804"/>
              <p:cNvSpPr/>
              <p:nvPr/>
            </p:nvSpPr>
            <p:spPr>
              <a:xfrm>
                <a:off x="119351" y="107664"/>
                <a:ext cx="288290" cy="252748"/>
              </a:xfrm>
              <a:custGeom>
                <a:avLst/>
                <a:gdLst/>
                <a:ahLst/>
                <a:cxnLst>
                  <a:cxn ang="0">
                    <a:pos x="wd2" y="hd2"/>
                  </a:cxn>
                  <a:cxn ang="5400000">
                    <a:pos x="wd2" y="hd2"/>
                  </a:cxn>
                  <a:cxn ang="10800000">
                    <a:pos x="wd2" y="hd2"/>
                  </a:cxn>
                  <a:cxn ang="16200000">
                    <a:pos x="wd2" y="hd2"/>
                  </a:cxn>
                </a:cxnLst>
                <a:rect l="0" t="0" r="r" b="b"/>
                <a:pathLst>
                  <a:path w="21600" h="21600" extrusionOk="0">
                    <a:moveTo>
                      <a:pt x="21600" y="19054"/>
                    </a:moveTo>
                    <a:cubicBezTo>
                      <a:pt x="21600" y="19054"/>
                      <a:pt x="21587" y="17550"/>
                      <a:pt x="18895" y="16181"/>
                    </a:cubicBezTo>
                    <a:cubicBezTo>
                      <a:pt x="17590" y="15517"/>
                      <a:pt x="15655" y="13808"/>
                      <a:pt x="12789" y="13221"/>
                    </a:cubicBezTo>
                    <a:cubicBezTo>
                      <a:pt x="13521" y="12323"/>
                      <a:pt x="14076" y="10919"/>
                      <a:pt x="14647" y="9255"/>
                    </a:cubicBezTo>
                    <a:cubicBezTo>
                      <a:pt x="14978" y="8291"/>
                      <a:pt x="14921" y="7470"/>
                      <a:pt x="14921" y="6300"/>
                    </a:cubicBezTo>
                    <a:cubicBezTo>
                      <a:pt x="14921" y="5436"/>
                      <a:pt x="15063" y="4049"/>
                      <a:pt x="14876" y="3287"/>
                    </a:cubicBezTo>
                    <a:cubicBezTo>
                      <a:pt x="14244" y="711"/>
                      <a:pt x="12646" y="0"/>
                      <a:pt x="10775" y="0"/>
                    </a:cubicBezTo>
                    <a:cubicBezTo>
                      <a:pt x="8902" y="0"/>
                      <a:pt x="7302" y="714"/>
                      <a:pt x="6671" y="3295"/>
                    </a:cubicBezTo>
                    <a:cubicBezTo>
                      <a:pt x="6485" y="4055"/>
                      <a:pt x="6628" y="5438"/>
                      <a:pt x="6628" y="6300"/>
                    </a:cubicBezTo>
                    <a:cubicBezTo>
                      <a:pt x="6628" y="7473"/>
                      <a:pt x="6572" y="8297"/>
                      <a:pt x="6904" y="9263"/>
                    </a:cubicBezTo>
                    <a:cubicBezTo>
                      <a:pt x="7479" y="10935"/>
                      <a:pt x="8025" y="12337"/>
                      <a:pt x="8756" y="13231"/>
                    </a:cubicBezTo>
                    <a:cubicBezTo>
                      <a:pt x="5912" y="13829"/>
                      <a:pt x="3991" y="15526"/>
                      <a:pt x="2695" y="16187"/>
                    </a:cubicBezTo>
                    <a:cubicBezTo>
                      <a:pt x="13" y="17556"/>
                      <a:pt x="0" y="19055"/>
                      <a:pt x="0" y="19055"/>
                    </a:cubicBezTo>
                    <a:lnTo>
                      <a:pt x="0" y="21600"/>
                    </a:lnTo>
                    <a:lnTo>
                      <a:pt x="9544" y="21599"/>
                    </a:lnTo>
                    <a:lnTo>
                      <a:pt x="10059" y="18796"/>
                    </a:lnTo>
                    <a:lnTo>
                      <a:pt x="9004" y="17175"/>
                    </a:lnTo>
                    <a:cubicBezTo>
                      <a:pt x="9004" y="17175"/>
                      <a:pt x="10111" y="15821"/>
                      <a:pt x="10792" y="15821"/>
                    </a:cubicBezTo>
                    <a:cubicBezTo>
                      <a:pt x="11474" y="15821"/>
                      <a:pt x="12569" y="17172"/>
                      <a:pt x="12569" y="17172"/>
                    </a:cubicBezTo>
                    <a:lnTo>
                      <a:pt x="11525" y="18796"/>
                    </a:lnTo>
                    <a:lnTo>
                      <a:pt x="12033" y="21598"/>
                    </a:lnTo>
                    <a:lnTo>
                      <a:pt x="21600" y="21597"/>
                    </a:lnTo>
                    <a:lnTo>
                      <a:pt x="21600" y="19054"/>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nvGrpSpPr>
          <p:cNvPr id="815" name="Group 815"/>
          <p:cNvGrpSpPr/>
          <p:nvPr/>
        </p:nvGrpSpPr>
        <p:grpSpPr>
          <a:xfrm>
            <a:off x="6392472" y="1380399"/>
            <a:ext cx="4709279" cy="596901"/>
            <a:chOff x="0" y="0"/>
            <a:chExt cx="4709278" cy="596900"/>
          </a:xfrm>
        </p:grpSpPr>
        <p:grpSp>
          <p:nvGrpSpPr>
            <p:cNvPr id="809" name="Group 809"/>
            <p:cNvGrpSpPr/>
            <p:nvPr/>
          </p:nvGrpSpPr>
          <p:grpSpPr>
            <a:xfrm>
              <a:off x="1587424" y="0"/>
              <a:ext cx="3121855" cy="596900"/>
              <a:chOff x="0" y="0"/>
              <a:chExt cx="3121853" cy="596900"/>
            </a:xfrm>
          </p:grpSpPr>
          <p:sp>
            <p:nvSpPr>
              <p:cNvPr id="807" name="Shape 807"/>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808" name="Shape 808"/>
              <p:cNvSpPr/>
              <p:nvPr/>
            </p:nvSpPr>
            <p:spPr>
              <a:xfrm>
                <a:off x="944976" y="57150"/>
                <a:ext cx="12319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我的部门</a:t>
                </a:r>
              </a:p>
            </p:txBody>
          </p:sp>
        </p:grpSp>
        <p:grpSp>
          <p:nvGrpSpPr>
            <p:cNvPr id="814" name="Group 814"/>
            <p:cNvGrpSpPr/>
            <p:nvPr/>
          </p:nvGrpSpPr>
          <p:grpSpPr>
            <a:xfrm>
              <a:off x="0" y="54003"/>
              <a:ext cx="526993" cy="526994"/>
              <a:chOff x="0" y="0"/>
              <a:chExt cx="526992" cy="526992"/>
            </a:xfrm>
          </p:grpSpPr>
          <p:sp>
            <p:nvSpPr>
              <p:cNvPr id="810" name="Shape 810"/>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813" name="Group 813"/>
              <p:cNvGrpSpPr/>
              <p:nvPr/>
            </p:nvGrpSpPr>
            <p:grpSpPr>
              <a:xfrm>
                <a:off x="119351" y="170675"/>
                <a:ext cx="288290" cy="181663"/>
                <a:chOff x="0" y="0"/>
                <a:chExt cx="288289" cy="181661"/>
              </a:xfrm>
            </p:grpSpPr>
            <p:sp>
              <p:nvSpPr>
                <p:cNvPr id="811" name="Shape 811"/>
                <p:cNvSpPr/>
                <p:nvPr/>
              </p:nvSpPr>
              <p:spPr>
                <a:xfrm>
                  <a:off x="-1" y="52046"/>
                  <a:ext cx="102784" cy="129616"/>
                </a:xfrm>
                <a:custGeom>
                  <a:avLst/>
                  <a:gdLst/>
                  <a:ahLst/>
                  <a:cxnLst>
                    <a:cxn ang="0">
                      <a:pos x="wd2" y="hd2"/>
                    </a:cxn>
                    <a:cxn ang="5400000">
                      <a:pos x="wd2" y="hd2"/>
                    </a:cxn>
                    <a:cxn ang="10800000">
                      <a:pos x="wd2" y="hd2"/>
                    </a:cxn>
                    <a:cxn ang="16200000">
                      <a:pos x="wd2" y="hd2"/>
                    </a:cxn>
                  </a:cxnLst>
                  <a:rect l="0" t="0" r="r" b="b"/>
                  <a:pathLst>
                    <a:path w="21470" h="21600" extrusionOk="0">
                      <a:moveTo>
                        <a:pt x="13938" y="18089"/>
                      </a:moveTo>
                      <a:lnTo>
                        <a:pt x="13938" y="18075"/>
                      </a:lnTo>
                      <a:cubicBezTo>
                        <a:pt x="13949" y="17312"/>
                        <a:pt x="14370" y="14919"/>
                        <a:pt x="18829" y="12741"/>
                      </a:cubicBezTo>
                      <a:cubicBezTo>
                        <a:pt x="19646" y="11856"/>
                        <a:pt x="20317" y="10649"/>
                        <a:pt x="21003" y="9256"/>
                      </a:cubicBezTo>
                      <a:cubicBezTo>
                        <a:pt x="21476" y="8293"/>
                        <a:pt x="21396" y="7471"/>
                        <a:pt x="21396" y="6302"/>
                      </a:cubicBezTo>
                      <a:cubicBezTo>
                        <a:pt x="21396" y="5437"/>
                        <a:pt x="21600" y="4050"/>
                        <a:pt x="21332" y="3287"/>
                      </a:cubicBezTo>
                      <a:cubicBezTo>
                        <a:pt x="20424" y="712"/>
                        <a:pt x="18134" y="0"/>
                        <a:pt x="15449" y="0"/>
                      </a:cubicBezTo>
                      <a:cubicBezTo>
                        <a:pt x="12764" y="0"/>
                        <a:pt x="10471" y="714"/>
                        <a:pt x="9566" y="3295"/>
                      </a:cubicBezTo>
                      <a:cubicBezTo>
                        <a:pt x="9299" y="4054"/>
                        <a:pt x="9504" y="5439"/>
                        <a:pt x="9504" y="6301"/>
                      </a:cubicBezTo>
                      <a:cubicBezTo>
                        <a:pt x="9504" y="7473"/>
                        <a:pt x="9424" y="8297"/>
                        <a:pt x="9900" y="9263"/>
                      </a:cubicBezTo>
                      <a:cubicBezTo>
                        <a:pt x="10724" y="10935"/>
                        <a:pt x="11509" y="12336"/>
                        <a:pt x="12556" y="13231"/>
                      </a:cubicBezTo>
                      <a:cubicBezTo>
                        <a:pt x="8479" y="13828"/>
                        <a:pt x="5724" y="15525"/>
                        <a:pt x="3865" y="16187"/>
                      </a:cubicBezTo>
                      <a:cubicBezTo>
                        <a:pt x="18" y="17556"/>
                        <a:pt x="0" y="19055"/>
                        <a:pt x="0" y="19055"/>
                      </a:cubicBezTo>
                      <a:lnTo>
                        <a:pt x="0" y="21600"/>
                      </a:lnTo>
                      <a:lnTo>
                        <a:pt x="13940" y="21598"/>
                      </a:lnTo>
                      <a:lnTo>
                        <a:pt x="13940" y="18089"/>
                      </a:lnTo>
                      <a:lnTo>
                        <a:pt x="13938" y="18089"/>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812" name="Shape 812"/>
                <p:cNvSpPr/>
                <p:nvPr/>
              </p:nvSpPr>
              <p:spPr>
                <a:xfrm>
                  <a:off x="84230" y="-1"/>
                  <a:ext cx="204060" cy="178160"/>
                </a:xfrm>
                <a:custGeom>
                  <a:avLst/>
                  <a:gdLst/>
                  <a:ahLst/>
                  <a:cxnLst>
                    <a:cxn ang="0">
                      <a:pos x="wd2" y="hd2"/>
                    </a:cxn>
                    <a:cxn ang="5400000">
                      <a:pos x="wd2" y="hd2"/>
                    </a:cxn>
                    <a:cxn ang="10800000">
                      <a:pos x="wd2" y="hd2"/>
                    </a:cxn>
                    <a:cxn ang="16200000">
                      <a:pos x="wd2" y="hd2"/>
                    </a:cxn>
                  </a:cxnLst>
                  <a:rect l="0" t="0" r="r" b="b"/>
                  <a:pathLst>
                    <a:path w="21600" h="21600" extrusionOk="0">
                      <a:moveTo>
                        <a:pt x="18895" y="16182"/>
                      </a:moveTo>
                      <a:cubicBezTo>
                        <a:pt x="17591" y="15518"/>
                        <a:pt x="15655" y="13809"/>
                        <a:pt x="12789" y="13222"/>
                      </a:cubicBezTo>
                      <a:cubicBezTo>
                        <a:pt x="13522" y="12323"/>
                        <a:pt x="14076" y="10920"/>
                        <a:pt x="14647" y="9256"/>
                      </a:cubicBezTo>
                      <a:cubicBezTo>
                        <a:pt x="14978" y="8292"/>
                        <a:pt x="14921" y="7470"/>
                        <a:pt x="14921" y="6300"/>
                      </a:cubicBezTo>
                      <a:cubicBezTo>
                        <a:pt x="14921" y="5435"/>
                        <a:pt x="15063" y="4048"/>
                        <a:pt x="14876" y="3287"/>
                      </a:cubicBezTo>
                      <a:cubicBezTo>
                        <a:pt x="14244" y="710"/>
                        <a:pt x="12647" y="0"/>
                        <a:pt x="10775" y="0"/>
                      </a:cubicBezTo>
                      <a:cubicBezTo>
                        <a:pt x="8902" y="0"/>
                        <a:pt x="7303" y="714"/>
                        <a:pt x="6672" y="3294"/>
                      </a:cubicBezTo>
                      <a:cubicBezTo>
                        <a:pt x="6486" y="4054"/>
                        <a:pt x="6628" y="5438"/>
                        <a:pt x="6628" y="6300"/>
                      </a:cubicBezTo>
                      <a:cubicBezTo>
                        <a:pt x="6628" y="7473"/>
                        <a:pt x="6572" y="8297"/>
                        <a:pt x="6904" y="9262"/>
                      </a:cubicBezTo>
                      <a:cubicBezTo>
                        <a:pt x="7479" y="10934"/>
                        <a:pt x="8026" y="12336"/>
                        <a:pt x="8756" y="13231"/>
                      </a:cubicBezTo>
                      <a:cubicBezTo>
                        <a:pt x="5913" y="13828"/>
                        <a:pt x="3991" y="15526"/>
                        <a:pt x="2695" y="16187"/>
                      </a:cubicBezTo>
                      <a:cubicBezTo>
                        <a:pt x="13" y="17556"/>
                        <a:pt x="0" y="19054"/>
                        <a:pt x="0" y="19054"/>
                      </a:cubicBezTo>
                      <a:lnTo>
                        <a:pt x="0" y="21600"/>
                      </a:lnTo>
                      <a:lnTo>
                        <a:pt x="21600" y="21597"/>
                      </a:lnTo>
                      <a:lnTo>
                        <a:pt x="21600" y="19054"/>
                      </a:lnTo>
                      <a:cubicBezTo>
                        <a:pt x="21600" y="19054"/>
                        <a:pt x="21587" y="17551"/>
                        <a:pt x="18895" y="16182"/>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822" name="Group 822"/>
          <p:cNvGrpSpPr/>
          <p:nvPr/>
        </p:nvGrpSpPr>
        <p:grpSpPr>
          <a:xfrm>
            <a:off x="6392472" y="4195148"/>
            <a:ext cx="4709279" cy="596901"/>
            <a:chOff x="0" y="0"/>
            <a:chExt cx="4709278" cy="596900"/>
          </a:xfrm>
        </p:grpSpPr>
        <p:grpSp>
          <p:nvGrpSpPr>
            <p:cNvPr id="818" name="Group 818"/>
            <p:cNvGrpSpPr/>
            <p:nvPr/>
          </p:nvGrpSpPr>
          <p:grpSpPr>
            <a:xfrm>
              <a:off x="1587424" y="0"/>
              <a:ext cx="3121855" cy="596900"/>
              <a:chOff x="0" y="0"/>
              <a:chExt cx="3121853" cy="596900"/>
            </a:xfrm>
          </p:grpSpPr>
          <p:sp>
            <p:nvSpPr>
              <p:cNvPr id="816" name="Shape 816"/>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817" name="Shape 817"/>
              <p:cNvSpPr/>
              <p:nvPr/>
            </p:nvSpPr>
            <p:spPr>
              <a:xfrm>
                <a:off x="944976" y="57150"/>
                <a:ext cx="12319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分级分权</a:t>
                </a:r>
              </a:p>
            </p:txBody>
          </p:sp>
        </p:grpSp>
        <p:grpSp>
          <p:nvGrpSpPr>
            <p:cNvPr id="821" name="Group 821"/>
            <p:cNvGrpSpPr/>
            <p:nvPr/>
          </p:nvGrpSpPr>
          <p:grpSpPr>
            <a:xfrm>
              <a:off x="0" y="54003"/>
              <a:ext cx="526993" cy="526994"/>
              <a:chOff x="0" y="0"/>
              <a:chExt cx="526992" cy="526992"/>
            </a:xfrm>
          </p:grpSpPr>
          <p:sp>
            <p:nvSpPr>
              <p:cNvPr id="819" name="Shape 819"/>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sp>
            <p:nvSpPr>
              <p:cNvPr id="820" name="Shape 820"/>
              <p:cNvSpPr/>
              <p:nvPr/>
            </p:nvSpPr>
            <p:spPr>
              <a:xfrm>
                <a:off x="89961" y="133536"/>
                <a:ext cx="347070" cy="2614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3260" y="2400"/>
                    </a:moveTo>
                    <a:lnTo>
                      <a:pt x="13260" y="19200"/>
                    </a:lnTo>
                    <a:lnTo>
                      <a:pt x="8315" y="19200"/>
                    </a:lnTo>
                    <a:lnTo>
                      <a:pt x="8315" y="2400"/>
                    </a:lnTo>
                    <a:lnTo>
                      <a:pt x="13260" y="2400"/>
                    </a:lnTo>
                    <a:close/>
                    <a:moveTo>
                      <a:pt x="1798" y="2400"/>
                    </a:moveTo>
                    <a:lnTo>
                      <a:pt x="6517" y="2400"/>
                    </a:lnTo>
                    <a:lnTo>
                      <a:pt x="6517" y="19200"/>
                    </a:lnTo>
                    <a:lnTo>
                      <a:pt x="1798" y="19200"/>
                    </a:lnTo>
                    <a:lnTo>
                      <a:pt x="1798" y="2400"/>
                    </a:lnTo>
                    <a:close/>
                    <a:moveTo>
                      <a:pt x="19802" y="19200"/>
                    </a:moveTo>
                    <a:lnTo>
                      <a:pt x="15057" y="19200"/>
                    </a:lnTo>
                    <a:lnTo>
                      <a:pt x="15057" y="2400"/>
                    </a:lnTo>
                    <a:lnTo>
                      <a:pt x="19802" y="2400"/>
                    </a:lnTo>
                    <a:lnTo>
                      <a:pt x="19802" y="19200"/>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nvGrpSpPr>
          <p:cNvPr id="833" name="Group 833"/>
          <p:cNvGrpSpPr/>
          <p:nvPr/>
        </p:nvGrpSpPr>
        <p:grpSpPr>
          <a:xfrm>
            <a:off x="6392472" y="7009897"/>
            <a:ext cx="4709279" cy="596901"/>
            <a:chOff x="0" y="0"/>
            <a:chExt cx="4709278" cy="596900"/>
          </a:xfrm>
        </p:grpSpPr>
        <p:grpSp>
          <p:nvGrpSpPr>
            <p:cNvPr id="825" name="Group 825"/>
            <p:cNvGrpSpPr/>
            <p:nvPr/>
          </p:nvGrpSpPr>
          <p:grpSpPr>
            <a:xfrm>
              <a:off x="1587424" y="0"/>
              <a:ext cx="3121855" cy="596900"/>
              <a:chOff x="0" y="0"/>
              <a:chExt cx="3121853" cy="596900"/>
            </a:xfrm>
          </p:grpSpPr>
          <p:sp>
            <p:nvSpPr>
              <p:cNvPr id="823" name="Shape 823"/>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824" name="Shape 824"/>
              <p:cNvSpPr/>
              <p:nvPr/>
            </p:nvSpPr>
            <p:spPr>
              <a:xfrm>
                <a:off x="525876" y="57150"/>
                <a:ext cx="20701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可扩展部门属性</a:t>
                </a:r>
              </a:p>
            </p:txBody>
          </p:sp>
        </p:grpSp>
        <p:grpSp>
          <p:nvGrpSpPr>
            <p:cNvPr id="832" name="Group 832"/>
            <p:cNvGrpSpPr/>
            <p:nvPr/>
          </p:nvGrpSpPr>
          <p:grpSpPr>
            <a:xfrm>
              <a:off x="0" y="54004"/>
              <a:ext cx="526993" cy="526993"/>
              <a:chOff x="0" y="0"/>
              <a:chExt cx="526992" cy="526992"/>
            </a:xfrm>
          </p:grpSpPr>
          <p:sp>
            <p:nvSpPr>
              <p:cNvPr id="826" name="Shape 826"/>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831" name="Group 831"/>
              <p:cNvGrpSpPr/>
              <p:nvPr/>
            </p:nvGrpSpPr>
            <p:grpSpPr>
              <a:xfrm>
                <a:off x="117377" y="139267"/>
                <a:ext cx="292239" cy="203382"/>
                <a:chOff x="0" y="0"/>
                <a:chExt cx="292238" cy="203381"/>
              </a:xfrm>
            </p:grpSpPr>
            <p:sp>
              <p:nvSpPr>
                <p:cNvPr id="827" name="Shape 827"/>
                <p:cNvSpPr/>
                <p:nvPr/>
              </p:nvSpPr>
              <p:spPr>
                <a:xfrm>
                  <a:off x="0" y="0"/>
                  <a:ext cx="233791" cy="203382"/>
                </a:xfrm>
                <a:custGeom>
                  <a:avLst/>
                  <a:gdLst/>
                  <a:ahLst/>
                  <a:cxnLst>
                    <a:cxn ang="0">
                      <a:pos x="wd2" y="hd2"/>
                    </a:cxn>
                    <a:cxn ang="5400000">
                      <a:pos x="wd2" y="hd2"/>
                    </a:cxn>
                    <a:cxn ang="10800000">
                      <a:pos x="wd2" y="hd2"/>
                    </a:cxn>
                    <a:cxn ang="16200000">
                      <a:pos x="wd2" y="hd2"/>
                    </a:cxn>
                  </a:cxnLst>
                  <a:rect l="0" t="0" r="r" b="b"/>
                  <a:pathLst>
                    <a:path w="21600" h="21600" extrusionOk="0">
                      <a:moveTo>
                        <a:pt x="18894" y="16178"/>
                      </a:moveTo>
                      <a:cubicBezTo>
                        <a:pt x="17589" y="15516"/>
                        <a:pt x="15655" y="13808"/>
                        <a:pt x="12787" y="13220"/>
                      </a:cubicBezTo>
                      <a:cubicBezTo>
                        <a:pt x="13521" y="12321"/>
                        <a:pt x="14077" y="10918"/>
                        <a:pt x="14646" y="9254"/>
                      </a:cubicBezTo>
                      <a:cubicBezTo>
                        <a:pt x="14977" y="8290"/>
                        <a:pt x="14918" y="7469"/>
                        <a:pt x="14918" y="6297"/>
                      </a:cubicBezTo>
                      <a:cubicBezTo>
                        <a:pt x="14918" y="5433"/>
                        <a:pt x="15064" y="4047"/>
                        <a:pt x="14875" y="3285"/>
                      </a:cubicBezTo>
                      <a:cubicBezTo>
                        <a:pt x="14244" y="709"/>
                        <a:pt x="12645" y="0"/>
                        <a:pt x="10774" y="0"/>
                      </a:cubicBezTo>
                      <a:cubicBezTo>
                        <a:pt x="8901" y="0"/>
                        <a:pt x="7302" y="714"/>
                        <a:pt x="6671" y="3291"/>
                      </a:cubicBezTo>
                      <a:cubicBezTo>
                        <a:pt x="6487" y="4055"/>
                        <a:pt x="6629" y="5436"/>
                        <a:pt x="6629" y="6297"/>
                      </a:cubicBezTo>
                      <a:cubicBezTo>
                        <a:pt x="6629" y="7471"/>
                        <a:pt x="6574" y="8296"/>
                        <a:pt x="6905" y="9261"/>
                      </a:cubicBezTo>
                      <a:cubicBezTo>
                        <a:pt x="7479" y="10933"/>
                        <a:pt x="8027" y="12335"/>
                        <a:pt x="8756" y="13231"/>
                      </a:cubicBezTo>
                      <a:cubicBezTo>
                        <a:pt x="5913" y="13826"/>
                        <a:pt x="3993" y="15524"/>
                        <a:pt x="2697" y="16184"/>
                      </a:cubicBezTo>
                      <a:cubicBezTo>
                        <a:pt x="15" y="17555"/>
                        <a:pt x="0" y="19056"/>
                        <a:pt x="0" y="19056"/>
                      </a:cubicBezTo>
                      <a:lnTo>
                        <a:pt x="0" y="21600"/>
                      </a:lnTo>
                      <a:lnTo>
                        <a:pt x="21600" y="21595"/>
                      </a:lnTo>
                      <a:lnTo>
                        <a:pt x="21600" y="19056"/>
                      </a:lnTo>
                      <a:cubicBezTo>
                        <a:pt x="21600" y="19055"/>
                        <a:pt x="21587" y="17548"/>
                        <a:pt x="18894" y="16178"/>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828" name="Shape 828"/>
                <p:cNvSpPr/>
                <p:nvPr/>
              </p:nvSpPr>
              <p:spPr>
                <a:xfrm>
                  <a:off x="197512" y="8034"/>
                  <a:ext cx="94727" cy="18582"/>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829" name="Shape 829"/>
                <p:cNvSpPr/>
                <p:nvPr/>
              </p:nvSpPr>
              <p:spPr>
                <a:xfrm>
                  <a:off x="197512" y="52226"/>
                  <a:ext cx="55929" cy="18581"/>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830" name="Shape 830"/>
                <p:cNvSpPr/>
                <p:nvPr/>
              </p:nvSpPr>
              <p:spPr>
                <a:xfrm>
                  <a:off x="197512" y="96417"/>
                  <a:ext cx="78603" cy="18582"/>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842" name="Group 842"/>
          <p:cNvGrpSpPr/>
          <p:nvPr/>
        </p:nvGrpSpPr>
        <p:grpSpPr>
          <a:xfrm>
            <a:off x="6392472" y="5133398"/>
            <a:ext cx="4709279" cy="596901"/>
            <a:chOff x="0" y="0"/>
            <a:chExt cx="4709278" cy="596900"/>
          </a:xfrm>
        </p:grpSpPr>
        <p:grpSp>
          <p:nvGrpSpPr>
            <p:cNvPr id="836" name="Group 836"/>
            <p:cNvGrpSpPr/>
            <p:nvPr/>
          </p:nvGrpSpPr>
          <p:grpSpPr>
            <a:xfrm>
              <a:off x="1587424" y="0"/>
              <a:ext cx="3121855" cy="596900"/>
              <a:chOff x="0" y="0"/>
              <a:chExt cx="3121853" cy="596900"/>
            </a:xfrm>
          </p:grpSpPr>
          <p:sp>
            <p:nvSpPr>
              <p:cNvPr id="834" name="Shape 834"/>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835" name="Shape 835"/>
              <p:cNvSpPr/>
              <p:nvPr/>
            </p:nvSpPr>
            <p:spPr>
              <a:xfrm>
                <a:off x="805276" y="57150"/>
                <a:ext cx="15113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常用联系人</a:t>
                </a:r>
              </a:p>
            </p:txBody>
          </p:sp>
        </p:grpSp>
        <p:grpSp>
          <p:nvGrpSpPr>
            <p:cNvPr id="841" name="Group 841"/>
            <p:cNvGrpSpPr/>
            <p:nvPr/>
          </p:nvGrpSpPr>
          <p:grpSpPr>
            <a:xfrm>
              <a:off x="0" y="54003"/>
              <a:ext cx="526993" cy="526994"/>
              <a:chOff x="0" y="0"/>
              <a:chExt cx="526992" cy="526992"/>
            </a:xfrm>
          </p:grpSpPr>
          <p:sp>
            <p:nvSpPr>
              <p:cNvPr id="837" name="Shape 837"/>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840" name="Group 840"/>
              <p:cNvGrpSpPr/>
              <p:nvPr/>
            </p:nvGrpSpPr>
            <p:grpSpPr>
              <a:xfrm>
                <a:off x="118364" y="158574"/>
                <a:ext cx="290265" cy="193510"/>
                <a:chOff x="0" y="0"/>
                <a:chExt cx="290264" cy="193509"/>
              </a:xfrm>
            </p:grpSpPr>
            <p:sp>
              <p:nvSpPr>
                <p:cNvPr id="838" name="Shape 838"/>
                <p:cNvSpPr/>
                <p:nvPr/>
              </p:nvSpPr>
              <p:spPr>
                <a:xfrm>
                  <a:off x="0" y="-1"/>
                  <a:ext cx="173353" cy="190991"/>
                </a:xfrm>
                <a:custGeom>
                  <a:avLst/>
                  <a:gdLst/>
                  <a:ahLst/>
                  <a:cxnLst>
                    <a:cxn ang="0">
                      <a:pos x="wd2" y="hd2"/>
                    </a:cxn>
                    <a:cxn ang="5400000">
                      <a:pos x="wd2" y="hd2"/>
                    </a:cxn>
                    <a:cxn ang="10800000">
                      <a:pos x="wd2" y="hd2"/>
                    </a:cxn>
                    <a:cxn ang="16200000">
                      <a:pos x="wd2" y="hd2"/>
                    </a:cxn>
                  </a:cxnLst>
                  <a:rect l="0" t="0" r="r" b="b"/>
                  <a:pathLst>
                    <a:path w="21600" h="21600" extrusionOk="0">
                      <a:moveTo>
                        <a:pt x="16632" y="13310"/>
                      </a:moveTo>
                      <a:cubicBezTo>
                        <a:pt x="16473" y="13279"/>
                        <a:pt x="16314" y="13248"/>
                        <a:pt x="16150" y="13221"/>
                      </a:cubicBezTo>
                      <a:cubicBezTo>
                        <a:pt x="17075" y="12323"/>
                        <a:pt x="17775" y="10919"/>
                        <a:pt x="18496" y="9256"/>
                      </a:cubicBezTo>
                      <a:cubicBezTo>
                        <a:pt x="18914" y="8292"/>
                        <a:pt x="18842" y="7470"/>
                        <a:pt x="18842" y="6300"/>
                      </a:cubicBezTo>
                      <a:cubicBezTo>
                        <a:pt x="18842" y="5436"/>
                        <a:pt x="19021" y="4049"/>
                        <a:pt x="18785" y="3287"/>
                      </a:cubicBezTo>
                      <a:cubicBezTo>
                        <a:pt x="17987" y="711"/>
                        <a:pt x="15970" y="0"/>
                        <a:pt x="13606" y="0"/>
                      </a:cubicBezTo>
                      <a:cubicBezTo>
                        <a:pt x="11241" y="0"/>
                        <a:pt x="9222" y="713"/>
                        <a:pt x="8425" y="3294"/>
                      </a:cubicBezTo>
                      <a:cubicBezTo>
                        <a:pt x="8190" y="4054"/>
                        <a:pt x="8370" y="5438"/>
                        <a:pt x="8370" y="6300"/>
                      </a:cubicBezTo>
                      <a:cubicBezTo>
                        <a:pt x="8370" y="7472"/>
                        <a:pt x="8300" y="8297"/>
                        <a:pt x="8718" y="9262"/>
                      </a:cubicBezTo>
                      <a:cubicBezTo>
                        <a:pt x="9444" y="10934"/>
                        <a:pt x="10135" y="12337"/>
                        <a:pt x="11057" y="13231"/>
                      </a:cubicBezTo>
                      <a:cubicBezTo>
                        <a:pt x="7467" y="13829"/>
                        <a:pt x="5041" y="15526"/>
                        <a:pt x="3404" y="16187"/>
                      </a:cubicBezTo>
                      <a:cubicBezTo>
                        <a:pt x="17" y="17556"/>
                        <a:pt x="0" y="19055"/>
                        <a:pt x="0" y="19055"/>
                      </a:cubicBezTo>
                      <a:lnTo>
                        <a:pt x="0" y="21600"/>
                      </a:lnTo>
                      <a:lnTo>
                        <a:pt x="19803" y="21598"/>
                      </a:lnTo>
                      <a:lnTo>
                        <a:pt x="20078" y="20780"/>
                      </a:lnTo>
                      <a:lnTo>
                        <a:pt x="21600" y="16257"/>
                      </a:lnTo>
                      <a:lnTo>
                        <a:pt x="17693" y="13924"/>
                      </a:lnTo>
                      <a:lnTo>
                        <a:pt x="16632" y="13310"/>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839" name="Shape 839"/>
                <p:cNvSpPr/>
                <p:nvPr/>
              </p:nvSpPr>
              <p:spPr>
                <a:xfrm>
                  <a:off x="153195" y="56440"/>
                  <a:ext cx="137070" cy="137070"/>
                </a:xfrm>
                <a:custGeom>
                  <a:avLst/>
                  <a:gdLst/>
                  <a:ahLst/>
                  <a:cxnLst>
                    <a:cxn ang="0">
                      <a:pos x="wd2" y="hd2"/>
                    </a:cxn>
                    <a:cxn ang="5400000">
                      <a:pos x="wd2" y="hd2"/>
                    </a:cxn>
                    <a:cxn ang="10800000">
                      <a:pos x="wd2" y="hd2"/>
                    </a:cxn>
                    <a:cxn ang="16200000">
                      <a:pos x="wd2" y="hd2"/>
                    </a:cxn>
                  </a:cxnLst>
                  <a:rect l="0" t="0" r="r" b="b"/>
                  <a:pathLst>
                    <a:path w="21600" h="21600" extrusionOk="0">
                      <a:moveTo>
                        <a:pt x="21600" y="8597"/>
                      </a:moveTo>
                      <a:lnTo>
                        <a:pt x="13190" y="8592"/>
                      </a:lnTo>
                      <a:lnTo>
                        <a:pt x="10800" y="0"/>
                      </a:lnTo>
                      <a:lnTo>
                        <a:pt x="8410" y="8592"/>
                      </a:lnTo>
                      <a:lnTo>
                        <a:pt x="0" y="8597"/>
                      </a:lnTo>
                      <a:lnTo>
                        <a:pt x="6839" y="13108"/>
                      </a:lnTo>
                      <a:lnTo>
                        <a:pt x="4250" y="21600"/>
                      </a:lnTo>
                      <a:lnTo>
                        <a:pt x="10816" y="16002"/>
                      </a:lnTo>
                      <a:lnTo>
                        <a:pt x="17681" y="21598"/>
                      </a:lnTo>
                      <a:lnTo>
                        <a:pt x="14787" y="13095"/>
                      </a:lnTo>
                      <a:lnTo>
                        <a:pt x="21600" y="8597"/>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853" name="Group 853"/>
          <p:cNvGrpSpPr/>
          <p:nvPr/>
        </p:nvGrpSpPr>
        <p:grpSpPr>
          <a:xfrm>
            <a:off x="6392472" y="7948148"/>
            <a:ext cx="4709279" cy="596901"/>
            <a:chOff x="0" y="0"/>
            <a:chExt cx="4709278" cy="596900"/>
          </a:xfrm>
        </p:grpSpPr>
        <p:grpSp>
          <p:nvGrpSpPr>
            <p:cNvPr id="845" name="Group 845"/>
            <p:cNvGrpSpPr/>
            <p:nvPr/>
          </p:nvGrpSpPr>
          <p:grpSpPr>
            <a:xfrm>
              <a:off x="1587424" y="0"/>
              <a:ext cx="3121855" cy="596900"/>
              <a:chOff x="0" y="0"/>
              <a:chExt cx="3121853" cy="596900"/>
            </a:xfrm>
          </p:grpSpPr>
          <p:sp>
            <p:nvSpPr>
              <p:cNvPr id="843" name="Shape 843"/>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844" name="Shape 844"/>
              <p:cNvSpPr/>
              <p:nvPr/>
            </p:nvSpPr>
            <p:spPr>
              <a:xfrm>
                <a:off x="721579" y="57150"/>
                <a:ext cx="1678695"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开放标准API</a:t>
                </a:r>
              </a:p>
            </p:txBody>
          </p:sp>
        </p:grpSp>
        <p:grpSp>
          <p:nvGrpSpPr>
            <p:cNvPr id="852" name="Group 852"/>
            <p:cNvGrpSpPr/>
            <p:nvPr/>
          </p:nvGrpSpPr>
          <p:grpSpPr>
            <a:xfrm>
              <a:off x="0" y="54002"/>
              <a:ext cx="526993" cy="526994"/>
              <a:chOff x="0" y="0"/>
              <a:chExt cx="526992" cy="526992"/>
            </a:xfrm>
          </p:grpSpPr>
          <p:sp>
            <p:nvSpPr>
              <p:cNvPr id="846" name="Shape 846"/>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sp>
            <p:nvSpPr>
              <p:cNvPr id="847" name="Shape 847"/>
              <p:cNvSpPr/>
              <p:nvPr/>
            </p:nvSpPr>
            <p:spPr>
              <a:xfrm>
                <a:off x="118820" y="173665"/>
                <a:ext cx="289353" cy="247734"/>
              </a:xfrm>
              <a:custGeom>
                <a:avLst/>
                <a:gdLst/>
                <a:ahLst/>
                <a:cxnLst>
                  <a:cxn ang="0">
                    <a:pos x="wd2" y="hd2"/>
                  </a:cxn>
                  <a:cxn ang="5400000">
                    <a:pos x="wd2" y="hd2"/>
                  </a:cxn>
                  <a:cxn ang="10800000">
                    <a:pos x="wd2" y="hd2"/>
                  </a:cxn>
                  <a:cxn ang="16200000">
                    <a:pos x="wd2" y="hd2"/>
                  </a:cxn>
                </a:cxnLst>
                <a:rect l="0" t="0" r="r" b="b"/>
                <a:pathLst>
                  <a:path w="21600" h="21600" extrusionOk="0">
                    <a:moveTo>
                      <a:pt x="19540" y="17069"/>
                    </a:moveTo>
                    <a:cubicBezTo>
                      <a:pt x="19540" y="16473"/>
                      <a:pt x="19540" y="15944"/>
                      <a:pt x="19540" y="14772"/>
                    </a:cubicBezTo>
                    <a:cubicBezTo>
                      <a:pt x="19526" y="13214"/>
                      <a:pt x="18865" y="11949"/>
                      <a:pt x="18090" y="10825"/>
                    </a:cubicBezTo>
                    <a:cubicBezTo>
                      <a:pt x="16910" y="9139"/>
                      <a:pt x="15307" y="7618"/>
                      <a:pt x="14047" y="6153"/>
                    </a:cubicBezTo>
                    <a:cubicBezTo>
                      <a:pt x="13419" y="5427"/>
                      <a:pt x="12881" y="4722"/>
                      <a:pt x="12534" y="4095"/>
                    </a:cubicBezTo>
                    <a:cubicBezTo>
                      <a:pt x="12185" y="3471"/>
                      <a:pt x="12043" y="2962"/>
                      <a:pt x="12043" y="2580"/>
                    </a:cubicBezTo>
                    <a:cubicBezTo>
                      <a:pt x="12043" y="2577"/>
                      <a:pt x="12043" y="2573"/>
                      <a:pt x="12043" y="2570"/>
                    </a:cubicBezTo>
                    <a:cubicBezTo>
                      <a:pt x="12043" y="1413"/>
                      <a:pt x="12043" y="589"/>
                      <a:pt x="12043" y="0"/>
                    </a:cubicBezTo>
                    <a:lnTo>
                      <a:pt x="9556" y="0"/>
                    </a:lnTo>
                    <a:cubicBezTo>
                      <a:pt x="9556" y="0"/>
                      <a:pt x="9556" y="1"/>
                      <a:pt x="9556" y="1"/>
                    </a:cubicBezTo>
                    <a:cubicBezTo>
                      <a:pt x="9556" y="591"/>
                      <a:pt x="9556" y="1415"/>
                      <a:pt x="9556" y="2571"/>
                    </a:cubicBezTo>
                    <a:cubicBezTo>
                      <a:pt x="9556" y="2574"/>
                      <a:pt x="9556" y="2578"/>
                      <a:pt x="9556" y="2581"/>
                    </a:cubicBezTo>
                    <a:cubicBezTo>
                      <a:pt x="9556" y="2963"/>
                      <a:pt x="9414" y="3472"/>
                      <a:pt x="9065" y="4097"/>
                    </a:cubicBezTo>
                    <a:cubicBezTo>
                      <a:pt x="8718" y="4723"/>
                      <a:pt x="8180" y="5428"/>
                      <a:pt x="7552" y="6155"/>
                    </a:cubicBezTo>
                    <a:cubicBezTo>
                      <a:pt x="6292" y="7619"/>
                      <a:pt x="4689" y="9140"/>
                      <a:pt x="3509" y="10826"/>
                    </a:cubicBezTo>
                    <a:cubicBezTo>
                      <a:pt x="2734" y="11950"/>
                      <a:pt x="2073" y="13215"/>
                      <a:pt x="2059" y="14774"/>
                    </a:cubicBezTo>
                    <a:cubicBezTo>
                      <a:pt x="2059" y="15946"/>
                      <a:pt x="2059" y="16475"/>
                      <a:pt x="2059" y="17070"/>
                    </a:cubicBezTo>
                    <a:lnTo>
                      <a:pt x="0" y="17070"/>
                    </a:lnTo>
                    <a:lnTo>
                      <a:pt x="3280" y="21600"/>
                    </a:lnTo>
                    <a:lnTo>
                      <a:pt x="6551" y="17070"/>
                    </a:lnTo>
                    <a:lnTo>
                      <a:pt x="4547" y="17070"/>
                    </a:lnTo>
                    <a:cubicBezTo>
                      <a:pt x="4547" y="16475"/>
                      <a:pt x="4547" y="15946"/>
                      <a:pt x="4547" y="14774"/>
                    </a:cubicBezTo>
                    <a:cubicBezTo>
                      <a:pt x="4547" y="14769"/>
                      <a:pt x="4547" y="14765"/>
                      <a:pt x="4547" y="14761"/>
                    </a:cubicBezTo>
                    <a:cubicBezTo>
                      <a:pt x="4547" y="14404"/>
                      <a:pt x="4685" y="13910"/>
                      <a:pt x="5033" y="13296"/>
                    </a:cubicBezTo>
                    <a:cubicBezTo>
                      <a:pt x="5381" y="12679"/>
                      <a:pt x="5919" y="11980"/>
                      <a:pt x="6550" y="11258"/>
                    </a:cubicBezTo>
                    <a:cubicBezTo>
                      <a:pt x="7464" y="10197"/>
                      <a:pt x="8559" y="9102"/>
                      <a:pt x="9544" y="7929"/>
                    </a:cubicBezTo>
                    <a:lnTo>
                      <a:pt x="9544" y="17069"/>
                    </a:lnTo>
                    <a:lnTo>
                      <a:pt x="7520" y="17069"/>
                    </a:lnTo>
                    <a:lnTo>
                      <a:pt x="10803" y="21600"/>
                    </a:lnTo>
                    <a:lnTo>
                      <a:pt x="14080" y="17069"/>
                    </a:lnTo>
                    <a:lnTo>
                      <a:pt x="12032" y="17069"/>
                    </a:lnTo>
                    <a:lnTo>
                      <a:pt x="12032" y="7900"/>
                    </a:lnTo>
                    <a:cubicBezTo>
                      <a:pt x="13023" y="9084"/>
                      <a:pt x="14128" y="10188"/>
                      <a:pt x="15050" y="11256"/>
                    </a:cubicBezTo>
                    <a:cubicBezTo>
                      <a:pt x="15681" y="11979"/>
                      <a:pt x="16219" y="12678"/>
                      <a:pt x="16567" y="13295"/>
                    </a:cubicBezTo>
                    <a:cubicBezTo>
                      <a:pt x="16915" y="13908"/>
                      <a:pt x="17053" y="14403"/>
                      <a:pt x="17053" y="14760"/>
                    </a:cubicBezTo>
                    <a:cubicBezTo>
                      <a:pt x="17053" y="14764"/>
                      <a:pt x="17053" y="14768"/>
                      <a:pt x="17053" y="14773"/>
                    </a:cubicBezTo>
                    <a:cubicBezTo>
                      <a:pt x="17053" y="15945"/>
                      <a:pt x="17053" y="16473"/>
                      <a:pt x="17053" y="17069"/>
                    </a:cubicBezTo>
                    <a:lnTo>
                      <a:pt x="15049" y="17069"/>
                    </a:lnTo>
                    <a:lnTo>
                      <a:pt x="18320" y="21598"/>
                    </a:lnTo>
                    <a:lnTo>
                      <a:pt x="21600" y="17069"/>
                    </a:lnTo>
                    <a:lnTo>
                      <a:pt x="19540" y="17069"/>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nvGrpSpPr>
              <p:cNvPr id="851" name="Group 851"/>
              <p:cNvGrpSpPr/>
              <p:nvPr/>
            </p:nvGrpSpPr>
            <p:grpSpPr>
              <a:xfrm>
                <a:off x="118364" y="89791"/>
                <a:ext cx="290265" cy="140196"/>
                <a:chOff x="0" y="0"/>
                <a:chExt cx="290264" cy="140194"/>
              </a:xfrm>
            </p:grpSpPr>
            <p:sp>
              <p:nvSpPr>
                <p:cNvPr id="848" name="Shape 848"/>
                <p:cNvSpPr/>
                <p:nvPr/>
              </p:nvSpPr>
              <p:spPr>
                <a:xfrm>
                  <a:off x="209636" y="36440"/>
                  <a:ext cx="80629" cy="102237"/>
                </a:xfrm>
                <a:custGeom>
                  <a:avLst/>
                  <a:gdLst/>
                  <a:ahLst/>
                  <a:cxnLst>
                    <a:cxn ang="0">
                      <a:pos x="wd2" y="hd2"/>
                    </a:cxn>
                    <a:cxn ang="5400000">
                      <a:pos x="wd2" y="hd2"/>
                    </a:cxn>
                    <a:cxn ang="10800000">
                      <a:pos x="wd2" y="hd2"/>
                    </a:cxn>
                    <a:cxn ang="16200000">
                      <a:pos x="wd2" y="hd2"/>
                    </a:cxn>
                  </a:cxnLst>
                  <a:rect l="0" t="0" r="r" b="b"/>
                  <a:pathLst>
                    <a:path w="21471" h="21600" extrusionOk="0">
                      <a:moveTo>
                        <a:pt x="21471" y="19054"/>
                      </a:moveTo>
                      <a:cubicBezTo>
                        <a:pt x="21471" y="19054"/>
                        <a:pt x="21453" y="17550"/>
                        <a:pt x="17605" y="16182"/>
                      </a:cubicBezTo>
                      <a:cubicBezTo>
                        <a:pt x="15742" y="15518"/>
                        <a:pt x="12975" y="13809"/>
                        <a:pt x="8879" y="13221"/>
                      </a:cubicBezTo>
                      <a:cubicBezTo>
                        <a:pt x="9926" y="12323"/>
                        <a:pt x="10720" y="10919"/>
                        <a:pt x="11535" y="9255"/>
                      </a:cubicBezTo>
                      <a:cubicBezTo>
                        <a:pt x="12007" y="8291"/>
                        <a:pt x="11927" y="7470"/>
                        <a:pt x="11927" y="6301"/>
                      </a:cubicBezTo>
                      <a:cubicBezTo>
                        <a:pt x="11927" y="5435"/>
                        <a:pt x="12129" y="4048"/>
                        <a:pt x="11862" y="3286"/>
                      </a:cubicBezTo>
                      <a:cubicBezTo>
                        <a:pt x="10957" y="711"/>
                        <a:pt x="8675" y="0"/>
                        <a:pt x="6000" y="0"/>
                      </a:cubicBezTo>
                      <a:cubicBezTo>
                        <a:pt x="3324" y="0"/>
                        <a:pt x="1039" y="714"/>
                        <a:pt x="137" y="3295"/>
                      </a:cubicBezTo>
                      <a:cubicBezTo>
                        <a:pt x="-129" y="4055"/>
                        <a:pt x="75" y="5439"/>
                        <a:pt x="75" y="6302"/>
                      </a:cubicBezTo>
                      <a:cubicBezTo>
                        <a:pt x="75" y="7473"/>
                        <a:pt x="-5" y="8298"/>
                        <a:pt x="469" y="9264"/>
                      </a:cubicBezTo>
                      <a:cubicBezTo>
                        <a:pt x="1142" y="10633"/>
                        <a:pt x="1789" y="11815"/>
                        <a:pt x="2574" y="12690"/>
                      </a:cubicBezTo>
                      <a:cubicBezTo>
                        <a:pt x="7111" y="14881"/>
                        <a:pt x="7535" y="17307"/>
                        <a:pt x="7544" y="18077"/>
                      </a:cubicBezTo>
                      <a:lnTo>
                        <a:pt x="7544" y="21600"/>
                      </a:lnTo>
                      <a:lnTo>
                        <a:pt x="21470" y="21599"/>
                      </a:lnTo>
                      <a:lnTo>
                        <a:pt x="21470" y="19054"/>
                      </a:lnTo>
                      <a:lnTo>
                        <a:pt x="21471" y="19054"/>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849" name="Shape 849"/>
                <p:cNvSpPr/>
                <p:nvPr/>
              </p:nvSpPr>
              <p:spPr>
                <a:xfrm>
                  <a:off x="0" y="36440"/>
                  <a:ext cx="80630" cy="102237"/>
                </a:xfrm>
                <a:custGeom>
                  <a:avLst/>
                  <a:gdLst/>
                  <a:ahLst/>
                  <a:cxnLst>
                    <a:cxn ang="0">
                      <a:pos x="wd2" y="hd2"/>
                    </a:cxn>
                    <a:cxn ang="5400000">
                      <a:pos x="wd2" y="hd2"/>
                    </a:cxn>
                    <a:cxn ang="10800000">
                      <a:pos x="wd2" y="hd2"/>
                    </a:cxn>
                    <a:cxn ang="16200000">
                      <a:pos x="wd2" y="hd2"/>
                    </a:cxn>
                  </a:cxnLst>
                  <a:rect l="0" t="0" r="r" b="b"/>
                  <a:pathLst>
                    <a:path w="21470" h="21600" extrusionOk="0">
                      <a:moveTo>
                        <a:pt x="13940" y="18086"/>
                      </a:moveTo>
                      <a:lnTo>
                        <a:pt x="13940" y="18072"/>
                      </a:lnTo>
                      <a:cubicBezTo>
                        <a:pt x="13950" y="17309"/>
                        <a:pt x="14371" y="14916"/>
                        <a:pt x="18830" y="12738"/>
                      </a:cubicBezTo>
                      <a:cubicBezTo>
                        <a:pt x="19647" y="11854"/>
                        <a:pt x="20318" y="10647"/>
                        <a:pt x="21003" y="9254"/>
                      </a:cubicBezTo>
                      <a:cubicBezTo>
                        <a:pt x="21477" y="8291"/>
                        <a:pt x="21396" y="7469"/>
                        <a:pt x="21396" y="6300"/>
                      </a:cubicBezTo>
                      <a:cubicBezTo>
                        <a:pt x="21396" y="5435"/>
                        <a:pt x="21600" y="4048"/>
                        <a:pt x="21331" y="3286"/>
                      </a:cubicBezTo>
                      <a:cubicBezTo>
                        <a:pt x="20423" y="711"/>
                        <a:pt x="18134" y="0"/>
                        <a:pt x="15449" y="0"/>
                      </a:cubicBezTo>
                      <a:cubicBezTo>
                        <a:pt x="12763" y="0"/>
                        <a:pt x="10471" y="714"/>
                        <a:pt x="9566" y="3295"/>
                      </a:cubicBezTo>
                      <a:cubicBezTo>
                        <a:pt x="9299" y="4055"/>
                        <a:pt x="9503" y="5438"/>
                        <a:pt x="9503" y="6301"/>
                      </a:cubicBezTo>
                      <a:cubicBezTo>
                        <a:pt x="9503" y="7472"/>
                        <a:pt x="9424" y="8298"/>
                        <a:pt x="9899" y="9263"/>
                      </a:cubicBezTo>
                      <a:cubicBezTo>
                        <a:pt x="10724" y="10935"/>
                        <a:pt x="11507" y="12337"/>
                        <a:pt x="12555" y="13231"/>
                      </a:cubicBezTo>
                      <a:cubicBezTo>
                        <a:pt x="8478" y="13828"/>
                        <a:pt x="5723" y="15526"/>
                        <a:pt x="3864" y="16187"/>
                      </a:cubicBezTo>
                      <a:cubicBezTo>
                        <a:pt x="17" y="17556"/>
                        <a:pt x="0" y="19054"/>
                        <a:pt x="0" y="19054"/>
                      </a:cubicBezTo>
                      <a:lnTo>
                        <a:pt x="0" y="21600"/>
                      </a:lnTo>
                      <a:lnTo>
                        <a:pt x="13940" y="21598"/>
                      </a:lnTo>
                      <a:lnTo>
                        <a:pt x="13940" y="18086"/>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850" name="Shape 850"/>
                <p:cNvSpPr/>
                <p:nvPr/>
              </p:nvSpPr>
              <p:spPr>
                <a:xfrm>
                  <a:off x="63999" y="-1"/>
                  <a:ext cx="160251" cy="140196"/>
                </a:xfrm>
                <a:custGeom>
                  <a:avLst/>
                  <a:gdLst/>
                  <a:ahLst/>
                  <a:cxnLst>
                    <a:cxn ang="0">
                      <a:pos x="wd2" y="hd2"/>
                    </a:cxn>
                    <a:cxn ang="5400000">
                      <a:pos x="wd2" y="hd2"/>
                    </a:cxn>
                    <a:cxn ang="10800000">
                      <a:pos x="wd2" y="hd2"/>
                    </a:cxn>
                    <a:cxn ang="16200000">
                      <a:pos x="wd2" y="hd2"/>
                    </a:cxn>
                  </a:cxnLst>
                  <a:rect l="0" t="0" r="r" b="b"/>
                  <a:pathLst>
                    <a:path w="21600" h="21600" extrusionOk="0">
                      <a:moveTo>
                        <a:pt x="18895" y="16181"/>
                      </a:moveTo>
                      <a:cubicBezTo>
                        <a:pt x="17590" y="15518"/>
                        <a:pt x="15654" y="13809"/>
                        <a:pt x="12789" y="13221"/>
                      </a:cubicBezTo>
                      <a:cubicBezTo>
                        <a:pt x="13522" y="12323"/>
                        <a:pt x="14076" y="10920"/>
                        <a:pt x="14647" y="9256"/>
                      </a:cubicBezTo>
                      <a:cubicBezTo>
                        <a:pt x="14978" y="8292"/>
                        <a:pt x="14921" y="7470"/>
                        <a:pt x="14921" y="6300"/>
                      </a:cubicBezTo>
                      <a:cubicBezTo>
                        <a:pt x="14921" y="5435"/>
                        <a:pt x="15063" y="4049"/>
                        <a:pt x="14876" y="3287"/>
                      </a:cubicBezTo>
                      <a:cubicBezTo>
                        <a:pt x="14244" y="711"/>
                        <a:pt x="12646" y="0"/>
                        <a:pt x="10774" y="0"/>
                      </a:cubicBezTo>
                      <a:cubicBezTo>
                        <a:pt x="8902" y="0"/>
                        <a:pt x="7302" y="714"/>
                        <a:pt x="6671" y="3294"/>
                      </a:cubicBezTo>
                      <a:cubicBezTo>
                        <a:pt x="6485" y="4055"/>
                        <a:pt x="6628" y="5438"/>
                        <a:pt x="6628" y="6300"/>
                      </a:cubicBezTo>
                      <a:cubicBezTo>
                        <a:pt x="6628" y="7474"/>
                        <a:pt x="6572" y="8297"/>
                        <a:pt x="6904" y="9263"/>
                      </a:cubicBezTo>
                      <a:cubicBezTo>
                        <a:pt x="7479" y="10935"/>
                        <a:pt x="8025" y="12336"/>
                        <a:pt x="8756" y="13231"/>
                      </a:cubicBezTo>
                      <a:cubicBezTo>
                        <a:pt x="5913" y="13829"/>
                        <a:pt x="3991" y="15526"/>
                        <a:pt x="2696" y="16187"/>
                      </a:cubicBezTo>
                      <a:cubicBezTo>
                        <a:pt x="13" y="17556"/>
                        <a:pt x="0" y="19054"/>
                        <a:pt x="0" y="19054"/>
                      </a:cubicBezTo>
                      <a:lnTo>
                        <a:pt x="0" y="21600"/>
                      </a:lnTo>
                      <a:lnTo>
                        <a:pt x="21600" y="21597"/>
                      </a:lnTo>
                      <a:lnTo>
                        <a:pt x="21600" y="19054"/>
                      </a:lnTo>
                      <a:cubicBezTo>
                        <a:pt x="21600" y="19054"/>
                        <a:pt x="21587" y="17551"/>
                        <a:pt x="18895" y="16181"/>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pic>
        <p:nvPicPr>
          <p:cNvPr id="854" name="C_3.2.1_公司.jpg"/>
          <p:cNvPicPr>
            <a:picLocks noChangeAspect="1"/>
          </p:cNvPicPr>
          <p:nvPr/>
        </p:nvPicPr>
        <p:blipFill>
          <a:blip r:embed="rId3"/>
          <a:stretch>
            <a:fillRect/>
          </a:stretch>
        </p:blipFill>
        <p:spPr>
          <a:xfrm>
            <a:off x="1793246" y="2355328"/>
            <a:ext cx="2967555" cy="5278290"/>
          </a:xfrm>
          <a:prstGeom prst="rect">
            <a:avLst/>
          </a:prstGeom>
          <a:ln w="12700">
            <a:miter lim="400000"/>
            <a:headEnd/>
            <a:tailEnd/>
          </a:ln>
        </p:spPr>
      </p:pic>
      <p:pic>
        <p:nvPicPr>
          <p:cNvPr id="855" name="C_3.2.2_部门.jpg"/>
          <p:cNvPicPr>
            <a:picLocks noChangeAspect="1"/>
          </p:cNvPicPr>
          <p:nvPr/>
        </p:nvPicPr>
        <p:blipFill>
          <a:blip r:embed="rId4"/>
          <a:stretch>
            <a:fillRect/>
          </a:stretch>
        </p:blipFill>
        <p:spPr>
          <a:xfrm>
            <a:off x="1793246" y="2372791"/>
            <a:ext cx="2967555" cy="5278290"/>
          </a:xfrm>
          <a:prstGeom prst="rect">
            <a:avLst/>
          </a:prstGeom>
          <a:ln w="12700">
            <a:miter lim="400000"/>
            <a:headEnd/>
            <a:tailEnd/>
          </a:ln>
        </p:spPr>
      </p:pic>
      <p:pic>
        <p:nvPicPr>
          <p:cNvPr id="856" name="C_3.2.5_员工信息页面.jpg"/>
          <p:cNvPicPr>
            <a:picLocks noChangeAspect="1"/>
          </p:cNvPicPr>
          <p:nvPr/>
        </p:nvPicPr>
        <p:blipFill>
          <a:blip r:embed="rId5"/>
          <a:stretch>
            <a:fillRect/>
          </a:stretch>
        </p:blipFill>
        <p:spPr>
          <a:xfrm>
            <a:off x="1793246" y="2360091"/>
            <a:ext cx="2967555" cy="5278290"/>
          </a:xfrm>
          <a:prstGeom prst="rect">
            <a:avLst/>
          </a:prstGeom>
          <a:ln w="12700">
            <a:miter lim="400000"/>
            <a:headEnd/>
            <a:tailEnd/>
          </a:ln>
        </p:spPr>
      </p:pic>
      <p:pic>
        <p:nvPicPr>
          <p:cNvPr id="857" name="C_3.2.6.2_呼叫员工.jpg"/>
          <p:cNvPicPr>
            <a:picLocks noChangeAspect="1"/>
          </p:cNvPicPr>
          <p:nvPr/>
        </p:nvPicPr>
        <p:blipFill>
          <a:blip r:embed="rId6"/>
          <a:stretch>
            <a:fillRect/>
          </a:stretch>
        </p:blipFill>
        <p:spPr>
          <a:xfrm>
            <a:off x="1793246" y="2360091"/>
            <a:ext cx="2967555" cy="5278290"/>
          </a:xfrm>
          <a:prstGeom prst="rect">
            <a:avLst/>
          </a:prstGeom>
          <a:ln w="12700">
            <a:miter lim="400000"/>
            <a:headEnd/>
            <a:tailEnd/>
          </a:ln>
        </p:spPr>
      </p:pic>
      <p:pic>
        <p:nvPicPr>
          <p:cNvPr id="858" name="C_3.2.6.1_更多信息.jpg"/>
          <p:cNvPicPr>
            <a:picLocks noChangeAspect="1"/>
          </p:cNvPicPr>
          <p:nvPr/>
        </p:nvPicPr>
        <p:blipFill>
          <a:blip r:embed="rId7"/>
          <a:stretch>
            <a:fillRect/>
          </a:stretch>
        </p:blipFill>
        <p:spPr>
          <a:xfrm>
            <a:off x="1793247" y="2372791"/>
            <a:ext cx="2967554" cy="5278290"/>
          </a:xfrm>
          <a:prstGeom prst="rect">
            <a:avLst/>
          </a:prstGeom>
          <a:ln w="12700">
            <a:miter lim="400000"/>
            <a:headEnd/>
            <a:tailEnd/>
          </a:ln>
        </p:spPr>
      </p:pic>
      <p:pic>
        <p:nvPicPr>
          <p:cNvPr id="859" name="C_3.1.1_部门属性.jpg"/>
          <p:cNvPicPr>
            <a:picLocks noChangeAspect="1"/>
          </p:cNvPicPr>
          <p:nvPr/>
        </p:nvPicPr>
        <p:blipFill>
          <a:blip r:embed="rId8"/>
          <a:stretch>
            <a:fillRect/>
          </a:stretch>
        </p:blipFill>
        <p:spPr>
          <a:xfrm>
            <a:off x="1793247" y="2355329"/>
            <a:ext cx="2967554" cy="5278289"/>
          </a:xfrm>
          <a:prstGeom prst="rect">
            <a:avLst/>
          </a:prstGeom>
          <a:ln w="12700">
            <a:miter lim="400000"/>
            <a:headEnd/>
            <a:tailEnd/>
          </a:ln>
        </p:spPr>
      </p:pic>
      <p:pic>
        <p:nvPicPr>
          <p:cNvPr id="860" name="C_3_通讯录1（首页，常用联系人列表）.jpg"/>
          <p:cNvPicPr>
            <a:picLocks noChangeAspect="1"/>
          </p:cNvPicPr>
          <p:nvPr/>
        </p:nvPicPr>
        <p:blipFill>
          <a:blip r:embed="rId2"/>
          <a:stretch>
            <a:fillRect/>
          </a:stretch>
        </p:blipFill>
        <p:spPr>
          <a:xfrm>
            <a:off x="1793247" y="2372791"/>
            <a:ext cx="2967554" cy="527829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2000"/>
                                  </p:stCondLst>
                                  <p:iterate type="el">
                                    <p:tmAbs val="0"/>
                                  </p:iterate>
                                  <p:childTnLst>
                                    <p:set>
                                      <p:cBhvr>
                                        <p:cTn id="6" dur="indefinite" fill="hold"/>
                                        <p:tgtEl>
                                          <p:spTgt spid="854"/>
                                        </p:tgtEl>
                                        <p:attrNameLst>
                                          <p:attrName>style.visibility</p:attrName>
                                        </p:attrNameLst>
                                      </p:cBhvr>
                                      <p:to>
                                        <p:strVal val="visible"/>
                                      </p:to>
                                    </p:set>
                                    <p:animEffect transition="in" filter="dissolve">
                                      <p:cBhvr>
                                        <p:cTn id="7" dur="1000"/>
                                        <p:tgtEl>
                                          <p:spTgt spid="854"/>
                                        </p:tgtEl>
                                      </p:cBhvr>
                                    </p:animEffect>
                                  </p:childTnLst>
                                </p:cTn>
                              </p:par>
                            </p:childTnLst>
                          </p:cTn>
                        </p:par>
                        <p:par>
                          <p:cTn id="8" fill="hold">
                            <p:stCondLst>
                              <p:cond delay="3000"/>
                            </p:stCondLst>
                            <p:childTnLst>
                              <p:par>
                                <p:cTn id="9" presetID="9" presetClass="entr" presetSubtype="0" fill="hold" grpId="2" nodeType="afterEffect">
                                  <p:stCondLst>
                                    <p:cond delay="2000"/>
                                  </p:stCondLst>
                                  <p:iterate type="el">
                                    <p:tmAbs val="0"/>
                                  </p:iterate>
                                  <p:childTnLst>
                                    <p:set>
                                      <p:cBhvr>
                                        <p:cTn id="10" dur="indefinite" fill="hold"/>
                                        <p:tgtEl>
                                          <p:spTgt spid="855"/>
                                        </p:tgtEl>
                                        <p:attrNameLst>
                                          <p:attrName>style.visibility</p:attrName>
                                        </p:attrNameLst>
                                      </p:cBhvr>
                                      <p:to>
                                        <p:strVal val="visible"/>
                                      </p:to>
                                    </p:set>
                                    <p:animEffect transition="in" filter="dissolve">
                                      <p:cBhvr>
                                        <p:cTn id="11" dur="1000"/>
                                        <p:tgtEl>
                                          <p:spTgt spid="855"/>
                                        </p:tgtEl>
                                      </p:cBhvr>
                                    </p:animEffect>
                                  </p:childTnLst>
                                </p:cTn>
                              </p:par>
                            </p:childTnLst>
                          </p:cTn>
                        </p:par>
                        <p:par>
                          <p:cTn id="12" fill="hold">
                            <p:stCondLst>
                              <p:cond delay="6000"/>
                            </p:stCondLst>
                            <p:childTnLst>
                              <p:par>
                                <p:cTn id="13" presetID="9" presetClass="entr" presetSubtype="0" fill="hold" grpId="3" nodeType="afterEffect">
                                  <p:stCondLst>
                                    <p:cond delay="2000"/>
                                  </p:stCondLst>
                                  <p:iterate type="el">
                                    <p:tmAbs val="0"/>
                                  </p:iterate>
                                  <p:childTnLst>
                                    <p:set>
                                      <p:cBhvr>
                                        <p:cTn id="14" dur="indefinite" fill="hold"/>
                                        <p:tgtEl>
                                          <p:spTgt spid="856"/>
                                        </p:tgtEl>
                                        <p:attrNameLst>
                                          <p:attrName>style.visibility</p:attrName>
                                        </p:attrNameLst>
                                      </p:cBhvr>
                                      <p:to>
                                        <p:strVal val="visible"/>
                                      </p:to>
                                    </p:set>
                                    <p:animEffect transition="in" filter="dissolve">
                                      <p:cBhvr>
                                        <p:cTn id="15" dur="1000"/>
                                        <p:tgtEl>
                                          <p:spTgt spid="856"/>
                                        </p:tgtEl>
                                      </p:cBhvr>
                                    </p:animEffect>
                                  </p:childTnLst>
                                </p:cTn>
                              </p:par>
                            </p:childTnLst>
                          </p:cTn>
                        </p:par>
                        <p:par>
                          <p:cTn id="16" fill="hold">
                            <p:stCondLst>
                              <p:cond delay="9000"/>
                            </p:stCondLst>
                            <p:childTnLst>
                              <p:par>
                                <p:cTn id="17" presetID="9" presetClass="entr" presetSubtype="0" fill="hold" grpId="4" nodeType="afterEffect">
                                  <p:stCondLst>
                                    <p:cond delay="2000"/>
                                  </p:stCondLst>
                                  <p:iterate type="el">
                                    <p:tmAbs val="0"/>
                                  </p:iterate>
                                  <p:childTnLst>
                                    <p:set>
                                      <p:cBhvr>
                                        <p:cTn id="18" dur="indefinite" fill="hold"/>
                                        <p:tgtEl>
                                          <p:spTgt spid="857"/>
                                        </p:tgtEl>
                                        <p:attrNameLst>
                                          <p:attrName>style.visibility</p:attrName>
                                        </p:attrNameLst>
                                      </p:cBhvr>
                                      <p:to>
                                        <p:strVal val="visible"/>
                                      </p:to>
                                    </p:set>
                                    <p:animEffect transition="in" filter="dissolve">
                                      <p:cBhvr>
                                        <p:cTn id="19" dur="1000"/>
                                        <p:tgtEl>
                                          <p:spTgt spid="857"/>
                                        </p:tgtEl>
                                      </p:cBhvr>
                                    </p:animEffect>
                                  </p:childTnLst>
                                </p:cTn>
                              </p:par>
                            </p:childTnLst>
                          </p:cTn>
                        </p:par>
                        <p:par>
                          <p:cTn id="20" fill="hold">
                            <p:stCondLst>
                              <p:cond delay="12000"/>
                            </p:stCondLst>
                            <p:childTnLst>
                              <p:par>
                                <p:cTn id="21" presetID="9" presetClass="entr" presetSubtype="0" fill="hold" grpId="5" nodeType="afterEffect">
                                  <p:stCondLst>
                                    <p:cond delay="2000"/>
                                  </p:stCondLst>
                                  <p:iterate type="el">
                                    <p:tmAbs val="0"/>
                                  </p:iterate>
                                  <p:childTnLst>
                                    <p:set>
                                      <p:cBhvr>
                                        <p:cTn id="22" dur="indefinite" fill="hold"/>
                                        <p:tgtEl>
                                          <p:spTgt spid="858"/>
                                        </p:tgtEl>
                                        <p:attrNameLst>
                                          <p:attrName>style.visibility</p:attrName>
                                        </p:attrNameLst>
                                      </p:cBhvr>
                                      <p:to>
                                        <p:strVal val="visible"/>
                                      </p:to>
                                    </p:set>
                                    <p:animEffect transition="in" filter="dissolve">
                                      <p:cBhvr>
                                        <p:cTn id="23" dur="1000"/>
                                        <p:tgtEl>
                                          <p:spTgt spid="858"/>
                                        </p:tgtEl>
                                      </p:cBhvr>
                                    </p:animEffect>
                                  </p:childTnLst>
                                </p:cTn>
                              </p:par>
                            </p:childTnLst>
                          </p:cTn>
                        </p:par>
                        <p:par>
                          <p:cTn id="24" fill="hold">
                            <p:stCondLst>
                              <p:cond delay="15000"/>
                            </p:stCondLst>
                            <p:childTnLst>
                              <p:par>
                                <p:cTn id="25" presetID="9" presetClass="entr" presetSubtype="0" fill="hold" grpId="6" nodeType="afterEffect">
                                  <p:stCondLst>
                                    <p:cond delay="2000"/>
                                  </p:stCondLst>
                                  <p:iterate type="el">
                                    <p:tmAbs val="0"/>
                                  </p:iterate>
                                  <p:childTnLst>
                                    <p:set>
                                      <p:cBhvr>
                                        <p:cTn id="26" dur="indefinite" fill="hold"/>
                                        <p:tgtEl>
                                          <p:spTgt spid="859"/>
                                        </p:tgtEl>
                                        <p:attrNameLst>
                                          <p:attrName>style.visibility</p:attrName>
                                        </p:attrNameLst>
                                      </p:cBhvr>
                                      <p:to>
                                        <p:strVal val="visible"/>
                                      </p:to>
                                    </p:set>
                                    <p:animEffect transition="in" filter="dissolve">
                                      <p:cBhvr>
                                        <p:cTn id="27" dur="1000"/>
                                        <p:tgtEl>
                                          <p:spTgt spid="859"/>
                                        </p:tgtEl>
                                      </p:cBhvr>
                                    </p:animEffect>
                                  </p:childTnLst>
                                </p:cTn>
                              </p:par>
                            </p:childTnLst>
                          </p:cTn>
                        </p:par>
                        <p:par>
                          <p:cTn id="28" fill="hold">
                            <p:stCondLst>
                              <p:cond delay="18000"/>
                            </p:stCondLst>
                            <p:childTnLst>
                              <p:par>
                                <p:cTn id="29" presetID="9" presetClass="entr" presetSubtype="0" fill="hold" grpId="7" nodeType="afterEffect">
                                  <p:stCondLst>
                                    <p:cond delay="2000"/>
                                  </p:stCondLst>
                                  <p:iterate type="el">
                                    <p:tmAbs val="0"/>
                                  </p:iterate>
                                  <p:childTnLst>
                                    <p:set>
                                      <p:cBhvr>
                                        <p:cTn id="30" dur="indefinite" fill="hold"/>
                                        <p:tgtEl>
                                          <p:spTgt spid="860"/>
                                        </p:tgtEl>
                                        <p:attrNameLst>
                                          <p:attrName>style.visibility</p:attrName>
                                        </p:attrNameLst>
                                      </p:cBhvr>
                                      <p:to>
                                        <p:strVal val="visible"/>
                                      </p:to>
                                    </p:set>
                                    <p:animEffect transition="in" filter="dissolve">
                                      <p:cBhvr>
                                        <p:cTn id="31" dur="1000"/>
                                        <p:tgtEl>
                                          <p:spTgt spid="8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857" grpId="4" animBg="1" advAuto="0"/>
      <p:bldP spid="858" grpId="5" animBg="1" advAuto="0"/>
      <p:bldP spid="856" grpId="3" animBg="1" advAuto="0"/>
      <p:bldP spid="855" grpId="2" animBg="1" advAuto="0"/>
      <p:bldP spid="854" grpId="1" animBg="1" advAuto="0"/>
      <p:bldP spid="859" grpId="6" animBg="1" advAuto="0"/>
      <p:bldP spid="860" grpId="7"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Shape 862"/>
          <p:cNvSpPr/>
          <p:nvPr>
            <p:ph type="title"/>
          </p:nvPr>
        </p:nvSpPr>
        <p:spPr>
          <a:xfrm>
            <a:off x="381000" y="38100"/>
            <a:ext cx="6748986" cy="759222"/>
          </a:xfrm>
          <a:prstGeom prst="rect">
            <a:avLst/>
          </a:prstGeom>
        </p:spPr>
        <p:txBody>
          <a:bodyPr/>
          <a:lstStyle>
            <a:lvl1pPr>
              <a:defRPr b="1">
                <a:latin typeface="+mn-lt"/>
                <a:ea typeface="+mn-ea"/>
                <a:cs typeface="+mn-cs"/>
                <a:sym typeface="Helvetica"/>
              </a:defRPr>
            </a:lvl1pPr>
          </a:lstStyle>
          <a:p>
            <a:r>
              <a:t>NQSky App Nest 2.0 企业组织架构</a:t>
            </a:r>
          </a:p>
        </p:txBody>
      </p:sp>
      <p:sp>
        <p:nvSpPr>
          <p:cNvPr id="863" name="Shape 863"/>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grpSp>
        <p:nvGrpSpPr>
          <p:cNvPr id="870" name="Group 870"/>
          <p:cNvGrpSpPr/>
          <p:nvPr/>
        </p:nvGrpSpPr>
        <p:grpSpPr>
          <a:xfrm>
            <a:off x="6393439" y="2278632"/>
            <a:ext cx="4703027" cy="596901"/>
            <a:chOff x="0" y="0"/>
            <a:chExt cx="4703025" cy="596900"/>
          </a:xfrm>
        </p:grpSpPr>
        <p:grpSp>
          <p:nvGrpSpPr>
            <p:cNvPr id="866" name="Group 866"/>
            <p:cNvGrpSpPr/>
            <p:nvPr/>
          </p:nvGrpSpPr>
          <p:grpSpPr>
            <a:xfrm>
              <a:off x="1581172" y="0"/>
              <a:ext cx="3121854" cy="596900"/>
              <a:chOff x="0" y="0"/>
              <a:chExt cx="3121853" cy="596900"/>
            </a:xfrm>
          </p:grpSpPr>
          <p:sp>
            <p:nvSpPr>
              <p:cNvPr id="864" name="Shape 864"/>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865" name="Shape 865"/>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树型架构视图</a:t>
                </a:r>
              </a:p>
            </p:txBody>
          </p:sp>
        </p:grpSp>
        <p:grpSp>
          <p:nvGrpSpPr>
            <p:cNvPr id="869" name="Group 869"/>
            <p:cNvGrpSpPr/>
            <p:nvPr/>
          </p:nvGrpSpPr>
          <p:grpSpPr>
            <a:xfrm>
              <a:off x="0" y="44946"/>
              <a:ext cx="526993" cy="526993"/>
              <a:chOff x="0" y="0"/>
              <a:chExt cx="526992" cy="526992"/>
            </a:xfrm>
          </p:grpSpPr>
          <p:sp>
            <p:nvSpPr>
              <p:cNvPr id="867" name="Shape 867"/>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sp>
            <p:nvSpPr>
              <p:cNvPr id="868" name="Shape 868"/>
              <p:cNvSpPr/>
              <p:nvPr/>
            </p:nvSpPr>
            <p:spPr>
              <a:xfrm>
                <a:off x="119351" y="104842"/>
                <a:ext cx="288290" cy="290265"/>
              </a:xfrm>
              <a:custGeom>
                <a:avLst/>
                <a:gdLst/>
                <a:ahLst/>
                <a:cxnLst>
                  <a:cxn ang="0">
                    <a:pos x="wd2" y="hd2"/>
                  </a:cxn>
                  <a:cxn ang="5400000">
                    <a:pos x="wd2" y="hd2"/>
                  </a:cxn>
                  <a:cxn ang="10800000">
                    <a:pos x="wd2" y="hd2"/>
                  </a:cxn>
                  <a:cxn ang="16200000">
                    <a:pos x="wd2" y="hd2"/>
                  </a:cxn>
                </a:cxnLst>
                <a:rect l="0" t="0" r="r" b="b"/>
                <a:pathLst>
                  <a:path w="21600" h="21600" extrusionOk="0">
                    <a:moveTo>
                      <a:pt x="21600" y="3610"/>
                    </a:moveTo>
                    <a:cubicBezTo>
                      <a:pt x="21600" y="1616"/>
                      <a:pt x="19981" y="0"/>
                      <a:pt x="17985" y="0"/>
                    </a:cubicBezTo>
                    <a:cubicBezTo>
                      <a:pt x="15988" y="0"/>
                      <a:pt x="14370" y="1616"/>
                      <a:pt x="14370" y="3610"/>
                    </a:cubicBezTo>
                    <a:cubicBezTo>
                      <a:pt x="14370" y="5294"/>
                      <a:pt x="15526" y="6705"/>
                      <a:pt x="17087" y="7105"/>
                    </a:cubicBezTo>
                    <a:lnTo>
                      <a:pt x="17087" y="9909"/>
                    </a:lnTo>
                    <a:lnTo>
                      <a:pt x="14300" y="9909"/>
                    </a:lnTo>
                    <a:cubicBezTo>
                      <a:pt x="13898" y="8338"/>
                      <a:pt x="12477" y="7175"/>
                      <a:pt x="10780" y="7175"/>
                    </a:cubicBezTo>
                    <a:cubicBezTo>
                      <a:pt x="9082" y="7175"/>
                      <a:pt x="7660" y="8338"/>
                      <a:pt x="7259" y="9909"/>
                    </a:cubicBezTo>
                    <a:lnTo>
                      <a:pt x="2664" y="9909"/>
                    </a:lnTo>
                    <a:lnTo>
                      <a:pt x="2664" y="14548"/>
                    </a:lnTo>
                    <a:cubicBezTo>
                      <a:pt x="1131" y="14957"/>
                      <a:pt x="0" y="16351"/>
                      <a:pt x="0" y="18011"/>
                    </a:cubicBezTo>
                    <a:cubicBezTo>
                      <a:pt x="0" y="19993"/>
                      <a:pt x="1609" y="21600"/>
                      <a:pt x="3593" y="21600"/>
                    </a:cubicBezTo>
                    <a:cubicBezTo>
                      <a:pt x="5577" y="21600"/>
                      <a:pt x="7186" y="19994"/>
                      <a:pt x="7186" y="18011"/>
                    </a:cubicBezTo>
                    <a:cubicBezTo>
                      <a:pt x="7186" y="16331"/>
                      <a:pt x="6028" y="14925"/>
                      <a:pt x="4467" y="14534"/>
                    </a:cubicBezTo>
                    <a:lnTo>
                      <a:pt x="4467" y="11710"/>
                    </a:lnTo>
                    <a:lnTo>
                      <a:pt x="7260" y="11710"/>
                    </a:lnTo>
                    <a:cubicBezTo>
                      <a:pt x="7662" y="13279"/>
                      <a:pt x="9083" y="14441"/>
                      <a:pt x="10780" y="14441"/>
                    </a:cubicBezTo>
                    <a:cubicBezTo>
                      <a:pt x="12476" y="14441"/>
                      <a:pt x="13897" y="13279"/>
                      <a:pt x="14299" y="11710"/>
                    </a:cubicBezTo>
                    <a:lnTo>
                      <a:pt x="18890" y="11710"/>
                    </a:lnTo>
                    <a:lnTo>
                      <a:pt x="18890" y="7103"/>
                    </a:lnTo>
                    <a:cubicBezTo>
                      <a:pt x="20447" y="6701"/>
                      <a:pt x="21600" y="5293"/>
                      <a:pt x="21600" y="3610"/>
                    </a:cubicBezTo>
                    <a:close/>
                    <a:moveTo>
                      <a:pt x="5382" y="18011"/>
                    </a:moveTo>
                    <a:cubicBezTo>
                      <a:pt x="5382" y="18997"/>
                      <a:pt x="4580" y="19800"/>
                      <a:pt x="3592" y="19800"/>
                    </a:cubicBezTo>
                    <a:cubicBezTo>
                      <a:pt x="2605" y="19800"/>
                      <a:pt x="1802" y="18997"/>
                      <a:pt x="1802" y="18011"/>
                    </a:cubicBezTo>
                    <a:cubicBezTo>
                      <a:pt x="1802" y="17025"/>
                      <a:pt x="2605" y="16223"/>
                      <a:pt x="3592" y="16223"/>
                    </a:cubicBezTo>
                    <a:cubicBezTo>
                      <a:pt x="4580" y="16223"/>
                      <a:pt x="5382" y="17025"/>
                      <a:pt x="5382" y="18011"/>
                    </a:cubicBezTo>
                    <a:close/>
                    <a:moveTo>
                      <a:pt x="4467" y="15423"/>
                    </a:moveTo>
                    <a:close/>
                    <a:moveTo>
                      <a:pt x="10779" y="12641"/>
                    </a:moveTo>
                    <a:cubicBezTo>
                      <a:pt x="9768" y="12641"/>
                      <a:pt x="8945" y="11819"/>
                      <a:pt x="8945" y="10809"/>
                    </a:cubicBezTo>
                    <a:cubicBezTo>
                      <a:pt x="8945" y="9798"/>
                      <a:pt x="9768" y="8976"/>
                      <a:pt x="10779" y="8976"/>
                    </a:cubicBezTo>
                    <a:cubicBezTo>
                      <a:pt x="11791" y="8976"/>
                      <a:pt x="12613" y="9798"/>
                      <a:pt x="12613" y="10809"/>
                    </a:cubicBezTo>
                    <a:cubicBezTo>
                      <a:pt x="12614" y="11819"/>
                      <a:pt x="11791" y="12641"/>
                      <a:pt x="10779" y="12641"/>
                    </a:cubicBezTo>
                    <a:close/>
                    <a:moveTo>
                      <a:pt x="17985" y="5421"/>
                    </a:moveTo>
                    <a:cubicBezTo>
                      <a:pt x="16986" y="5421"/>
                      <a:pt x="16173" y="4609"/>
                      <a:pt x="16173" y="3610"/>
                    </a:cubicBezTo>
                    <a:cubicBezTo>
                      <a:pt x="16173" y="2613"/>
                      <a:pt x="16986" y="1800"/>
                      <a:pt x="17985" y="1800"/>
                    </a:cubicBezTo>
                    <a:cubicBezTo>
                      <a:pt x="18984" y="1800"/>
                      <a:pt x="19798" y="2613"/>
                      <a:pt x="19798" y="3610"/>
                    </a:cubicBezTo>
                    <a:cubicBezTo>
                      <a:pt x="19798" y="4609"/>
                      <a:pt x="18984" y="5421"/>
                      <a:pt x="17985" y="5421"/>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pic>
        <p:nvPicPr>
          <p:cNvPr id="871" name="线框.png"/>
          <p:cNvPicPr>
            <a:picLocks noChangeAspect="1"/>
          </p:cNvPicPr>
          <p:nvPr/>
        </p:nvPicPr>
        <p:blipFill>
          <a:blip r:embed="rId1"/>
          <a:srcRect l="30358" t="8608" r="30358" b="8608"/>
          <a:stretch>
            <a:fillRect/>
          </a:stretch>
        </p:blipFill>
        <p:spPr>
          <a:xfrm>
            <a:off x="1519066" y="1258093"/>
            <a:ext cx="3515871" cy="7409191"/>
          </a:xfrm>
          <a:prstGeom prst="rect">
            <a:avLst/>
          </a:prstGeom>
          <a:ln w="12700">
            <a:miter lim="400000"/>
            <a:headEnd/>
            <a:tailEnd/>
          </a:ln>
        </p:spPr>
      </p:pic>
      <p:pic>
        <p:nvPicPr>
          <p:cNvPr id="872" name="C_3.1.2_组织架构树-分部门.jpg"/>
          <p:cNvPicPr>
            <a:picLocks noChangeAspect="1"/>
          </p:cNvPicPr>
          <p:nvPr/>
        </p:nvPicPr>
        <p:blipFill>
          <a:blip r:embed="rId2"/>
          <a:stretch>
            <a:fillRect/>
          </a:stretch>
        </p:blipFill>
        <p:spPr>
          <a:xfrm>
            <a:off x="1793247" y="2323578"/>
            <a:ext cx="2967554" cy="5278291"/>
          </a:xfrm>
          <a:prstGeom prst="rect">
            <a:avLst/>
          </a:prstGeom>
          <a:ln w="12700">
            <a:miter lim="400000"/>
            <a:headEnd/>
            <a:tailEnd/>
          </a:ln>
        </p:spPr>
      </p:pic>
      <p:grpSp>
        <p:nvGrpSpPr>
          <p:cNvPr id="879" name="Group 879"/>
          <p:cNvGrpSpPr/>
          <p:nvPr/>
        </p:nvGrpSpPr>
        <p:grpSpPr>
          <a:xfrm>
            <a:off x="6393439" y="5484886"/>
            <a:ext cx="4703027" cy="596901"/>
            <a:chOff x="0" y="0"/>
            <a:chExt cx="4703025" cy="596900"/>
          </a:xfrm>
        </p:grpSpPr>
        <p:grpSp>
          <p:nvGrpSpPr>
            <p:cNvPr id="875" name="Group 875"/>
            <p:cNvGrpSpPr/>
            <p:nvPr/>
          </p:nvGrpSpPr>
          <p:grpSpPr>
            <a:xfrm>
              <a:off x="1581172" y="0"/>
              <a:ext cx="3121854" cy="596900"/>
              <a:chOff x="0" y="0"/>
              <a:chExt cx="3121853" cy="596900"/>
            </a:xfrm>
          </p:grpSpPr>
          <p:sp>
            <p:nvSpPr>
              <p:cNvPr id="873" name="Shape 873"/>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874" name="Shape 874"/>
              <p:cNvSpPr/>
              <p:nvPr/>
            </p:nvSpPr>
            <p:spPr>
              <a:xfrm>
                <a:off x="946750" y="57150"/>
                <a:ext cx="1228354"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开放SDK</a:t>
                </a:r>
              </a:p>
            </p:txBody>
          </p:sp>
        </p:grpSp>
        <p:grpSp>
          <p:nvGrpSpPr>
            <p:cNvPr id="878" name="Group 878"/>
            <p:cNvGrpSpPr/>
            <p:nvPr/>
          </p:nvGrpSpPr>
          <p:grpSpPr>
            <a:xfrm>
              <a:off x="0" y="51179"/>
              <a:ext cx="526993" cy="526993"/>
              <a:chOff x="0" y="0"/>
              <a:chExt cx="526992" cy="526992"/>
            </a:xfrm>
          </p:grpSpPr>
          <p:sp>
            <p:nvSpPr>
              <p:cNvPr id="876" name="Shape 876"/>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sp>
            <p:nvSpPr>
              <p:cNvPr id="877" name="Shape 877"/>
              <p:cNvSpPr/>
              <p:nvPr/>
            </p:nvSpPr>
            <p:spPr>
              <a:xfrm>
                <a:off x="142602" y="118820"/>
                <a:ext cx="241788" cy="289352"/>
              </a:xfrm>
              <a:custGeom>
                <a:avLst/>
                <a:gdLst/>
                <a:ahLst/>
                <a:cxnLst>
                  <a:cxn ang="0">
                    <a:pos x="wd2" y="hd2"/>
                  </a:cxn>
                  <a:cxn ang="5400000">
                    <a:pos x="wd2" y="hd2"/>
                  </a:cxn>
                  <a:cxn ang="10800000">
                    <a:pos x="wd2" y="hd2"/>
                  </a:cxn>
                  <a:cxn ang="16200000">
                    <a:pos x="wd2" y="hd2"/>
                  </a:cxn>
                </a:cxnLst>
                <a:rect l="0" t="0" r="r" b="b"/>
                <a:pathLst>
                  <a:path w="21600" h="21600" extrusionOk="0">
                    <a:moveTo>
                      <a:pt x="16561" y="0"/>
                    </a:moveTo>
                    <a:lnTo>
                      <a:pt x="11537" y="4985"/>
                    </a:lnTo>
                    <a:lnTo>
                      <a:pt x="14615" y="4985"/>
                    </a:lnTo>
                    <a:cubicBezTo>
                      <a:pt x="14615" y="5641"/>
                      <a:pt x="14615" y="6223"/>
                      <a:pt x="14615" y="7513"/>
                    </a:cubicBezTo>
                    <a:cubicBezTo>
                      <a:pt x="14615" y="7518"/>
                      <a:pt x="14615" y="7523"/>
                      <a:pt x="14615" y="7527"/>
                    </a:cubicBezTo>
                    <a:cubicBezTo>
                      <a:pt x="14615" y="7920"/>
                      <a:pt x="14403" y="8464"/>
                      <a:pt x="13867" y="9140"/>
                    </a:cubicBezTo>
                    <a:cubicBezTo>
                      <a:pt x="13335" y="9818"/>
                      <a:pt x="12507" y="10588"/>
                      <a:pt x="11539" y="11383"/>
                    </a:cubicBezTo>
                    <a:cubicBezTo>
                      <a:pt x="11300" y="11582"/>
                      <a:pt x="11052" y="11782"/>
                      <a:pt x="10800" y="11982"/>
                    </a:cubicBezTo>
                    <a:cubicBezTo>
                      <a:pt x="10547" y="11782"/>
                      <a:pt x="10299" y="11582"/>
                      <a:pt x="10061" y="11383"/>
                    </a:cubicBezTo>
                    <a:cubicBezTo>
                      <a:pt x="9092" y="10588"/>
                      <a:pt x="8265" y="9818"/>
                      <a:pt x="7732" y="9140"/>
                    </a:cubicBezTo>
                    <a:cubicBezTo>
                      <a:pt x="7197" y="8464"/>
                      <a:pt x="6984" y="7920"/>
                      <a:pt x="6984" y="7527"/>
                    </a:cubicBezTo>
                    <a:cubicBezTo>
                      <a:pt x="6984" y="7522"/>
                      <a:pt x="6984" y="7518"/>
                      <a:pt x="6984" y="7513"/>
                    </a:cubicBezTo>
                    <a:cubicBezTo>
                      <a:pt x="6984" y="6223"/>
                      <a:pt x="6984" y="5641"/>
                      <a:pt x="6984" y="4985"/>
                    </a:cubicBezTo>
                    <a:lnTo>
                      <a:pt x="10063" y="4985"/>
                    </a:lnTo>
                    <a:lnTo>
                      <a:pt x="5038" y="0"/>
                    </a:lnTo>
                    <a:lnTo>
                      <a:pt x="0" y="4985"/>
                    </a:lnTo>
                    <a:lnTo>
                      <a:pt x="3162" y="4985"/>
                    </a:lnTo>
                    <a:cubicBezTo>
                      <a:pt x="3162" y="5641"/>
                      <a:pt x="3162" y="6223"/>
                      <a:pt x="3162" y="7513"/>
                    </a:cubicBezTo>
                    <a:cubicBezTo>
                      <a:pt x="3185" y="9229"/>
                      <a:pt x="4201" y="10621"/>
                      <a:pt x="5389" y="11858"/>
                    </a:cubicBezTo>
                    <a:cubicBezTo>
                      <a:pt x="6172" y="12659"/>
                      <a:pt x="7077" y="13425"/>
                      <a:pt x="8007" y="14168"/>
                    </a:cubicBezTo>
                    <a:lnTo>
                      <a:pt x="8046" y="14168"/>
                    </a:lnTo>
                    <a:lnTo>
                      <a:pt x="8046" y="21600"/>
                    </a:lnTo>
                    <a:lnTo>
                      <a:pt x="13652" y="21600"/>
                    </a:lnTo>
                    <a:lnTo>
                      <a:pt x="13652" y="14119"/>
                    </a:lnTo>
                    <a:cubicBezTo>
                      <a:pt x="14561" y="13392"/>
                      <a:pt x="15445" y="12642"/>
                      <a:pt x="16211" y="11858"/>
                    </a:cubicBezTo>
                    <a:cubicBezTo>
                      <a:pt x="17399" y="10621"/>
                      <a:pt x="18415" y="9229"/>
                      <a:pt x="18438" y="7513"/>
                    </a:cubicBezTo>
                    <a:cubicBezTo>
                      <a:pt x="18438" y="6223"/>
                      <a:pt x="18438" y="5641"/>
                      <a:pt x="18438" y="4985"/>
                    </a:cubicBezTo>
                    <a:lnTo>
                      <a:pt x="21600" y="4985"/>
                    </a:lnTo>
                    <a:lnTo>
                      <a:pt x="16561" y="0"/>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nvGrpSpPr>
          <p:cNvPr id="888" name="Group 888"/>
          <p:cNvGrpSpPr/>
          <p:nvPr/>
        </p:nvGrpSpPr>
        <p:grpSpPr>
          <a:xfrm>
            <a:off x="6393439" y="3881759"/>
            <a:ext cx="4703027" cy="596901"/>
            <a:chOff x="0" y="0"/>
            <a:chExt cx="4703025" cy="596900"/>
          </a:xfrm>
        </p:grpSpPr>
        <p:grpSp>
          <p:nvGrpSpPr>
            <p:cNvPr id="882" name="Group 882"/>
            <p:cNvGrpSpPr/>
            <p:nvPr/>
          </p:nvGrpSpPr>
          <p:grpSpPr>
            <a:xfrm>
              <a:off x="1581172" y="0"/>
              <a:ext cx="3121854" cy="596900"/>
              <a:chOff x="0" y="0"/>
              <a:chExt cx="3121853" cy="596900"/>
            </a:xfrm>
          </p:grpSpPr>
          <p:sp>
            <p:nvSpPr>
              <p:cNvPr id="880" name="Shape 880"/>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881" name="Shape 881"/>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扩展部门属性</a:t>
                </a:r>
              </a:p>
            </p:txBody>
          </p:sp>
        </p:grpSp>
        <p:grpSp>
          <p:nvGrpSpPr>
            <p:cNvPr id="887" name="Group 887"/>
            <p:cNvGrpSpPr/>
            <p:nvPr/>
          </p:nvGrpSpPr>
          <p:grpSpPr>
            <a:xfrm>
              <a:off x="0" y="48062"/>
              <a:ext cx="526993" cy="526993"/>
              <a:chOff x="0" y="0"/>
              <a:chExt cx="526992" cy="526992"/>
            </a:xfrm>
          </p:grpSpPr>
          <p:sp>
            <p:nvSpPr>
              <p:cNvPr id="883" name="Shape 883"/>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886" name="Group 886"/>
              <p:cNvGrpSpPr/>
              <p:nvPr/>
            </p:nvGrpSpPr>
            <p:grpSpPr>
              <a:xfrm>
                <a:off x="119351" y="172665"/>
                <a:ext cx="288290" cy="181662"/>
                <a:chOff x="0" y="0"/>
                <a:chExt cx="288289" cy="181661"/>
              </a:xfrm>
            </p:grpSpPr>
            <p:sp>
              <p:nvSpPr>
                <p:cNvPr id="884" name="Shape 884"/>
                <p:cNvSpPr/>
                <p:nvPr/>
              </p:nvSpPr>
              <p:spPr>
                <a:xfrm>
                  <a:off x="-1" y="52046"/>
                  <a:ext cx="102784" cy="129616"/>
                </a:xfrm>
                <a:custGeom>
                  <a:avLst/>
                  <a:gdLst/>
                  <a:ahLst/>
                  <a:cxnLst>
                    <a:cxn ang="0">
                      <a:pos x="wd2" y="hd2"/>
                    </a:cxn>
                    <a:cxn ang="5400000">
                      <a:pos x="wd2" y="hd2"/>
                    </a:cxn>
                    <a:cxn ang="10800000">
                      <a:pos x="wd2" y="hd2"/>
                    </a:cxn>
                    <a:cxn ang="16200000">
                      <a:pos x="wd2" y="hd2"/>
                    </a:cxn>
                  </a:cxnLst>
                  <a:rect l="0" t="0" r="r" b="b"/>
                  <a:pathLst>
                    <a:path w="21470" h="21600" extrusionOk="0">
                      <a:moveTo>
                        <a:pt x="13938" y="18089"/>
                      </a:moveTo>
                      <a:lnTo>
                        <a:pt x="13938" y="18075"/>
                      </a:lnTo>
                      <a:cubicBezTo>
                        <a:pt x="13949" y="17312"/>
                        <a:pt x="14370" y="14919"/>
                        <a:pt x="18829" y="12741"/>
                      </a:cubicBezTo>
                      <a:cubicBezTo>
                        <a:pt x="19646" y="11856"/>
                        <a:pt x="20317" y="10649"/>
                        <a:pt x="21003" y="9256"/>
                      </a:cubicBezTo>
                      <a:cubicBezTo>
                        <a:pt x="21476" y="8293"/>
                        <a:pt x="21396" y="7471"/>
                        <a:pt x="21396" y="6302"/>
                      </a:cubicBezTo>
                      <a:cubicBezTo>
                        <a:pt x="21396" y="5437"/>
                        <a:pt x="21600" y="4050"/>
                        <a:pt x="21332" y="3287"/>
                      </a:cubicBezTo>
                      <a:cubicBezTo>
                        <a:pt x="20424" y="712"/>
                        <a:pt x="18134" y="0"/>
                        <a:pt x="15449" y="0"/>
                      </a:cubicBezTo>
                      <a:cubicBezTo>
                        <a:pt x="12764" y="0"/>
                        <a:pt x="10471" y="714"/>
                        <a:pt x="9566" y="3295"/>
                      </a:cubicBezTo>
                      <a:cubicBezTo>
                        <a:pt x="9299" y="4054"/>
                        <a:pt x="9504" y="5439"/>
                        <a:pt x="9504" y="6301"/>
                      </a:cubicBezTo>
                      <a:cubicBezTo>
                        <a:pt x="9504" y="7473"/>
                        <a:pt x="9424" y="8297"/>
                        <a:pt x="9900" y="9263"/>
                      </a:cubicBezTo>
                      <a:cubicBezTo>
                        <a:pt x="10724" y="10935"/>
                        <a:pt x="11509" y="12336"/>
                        <a:pt x="12556" y="13231"/>
                      </a:cubicBezTo>
                      <a:cubicBezTo>
                        <a:pt x="8479" y="13828"/>
                        <a:pt x="5724" y="15525"/>
                        <a:pt x="3865" y="16187"/>
                      </a:cubicBezTo>
                      <a:cubicBezTo>
                        <a:pt x="18" y="17556"/>
                        <a:pt x="0" y="19055"/>
                        <a:pt x="0" y="19055"/>
                      </a:cubicBezTo>
                      <a:lnTo>
                        <a:pt x="0" y="21600"/>
                      </a:lnTo>
                      <a:lnTo>
                        <a:pt x="13940" y="21598"/>
                      </a:lnTo>
                      <a:lnTo>
                        <a:pt x="13940" y="18089"/>
                      </a:lnTo>
                      <a:lnTo>
                        <a:pt x="13938" y="18089"/>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885" name="Shape 885"/>
                <p:cNvSpPr/>
                <p:nvPr/>
              </p:nvSpPr>
              <p:spPr>
                <a:xfrm>
                  <a:off x="84230" y="-1"/>
                  <a:ext cx="204060" cy="178160"/>
                </a:xfrm>
                <a:custGeom>
                  <a:avLst/>
                  <a:gdLst/>
                  <a:ahLst/>
                  <a:cxnLst>
                    <a:cxn ang="0">
                      <a:pos x="wd2" y="hd2"/>
                    </a:cxn>
                    <a:cxn ang="5400000">
                      <a:pos x="wd2" y="hd2"/>
                    </a:cxn>
                    <a:cxn ang="10800000">
                      <a:pos x="wd2" y="hd2"/>
                    </a:cxn>
                    <a:cxn ang="16200000">
                      <a:pos x="wd2" y="hd2"/>
                    </a:cxn>
                  </a:cxnLst>
                  <a:rect l="0" t="0" r="r" b="b"/>
                  <a:pathLst>
                    <a:path w="21600" h="21600" extrusionOk="0">
                      <a:moveTo>
                        <a:pt x="18895" y="16182"/>
                      </a:moveTo>
                      <a:cubicBezTo>
                        <a:pt x="17591" y="15518"/>
                        <a:pt x="15655" y="13809"/>
                        <a:pt x="12789" y="13222"/>
                      </a:cubicBezTo>
                      <a:cubicBezTo>
                        <a:pt x="13522" y="12323"/>
                        <a:pt x="14076" y="10920"/>
                        <a:pt x="14647" y="9256"/>
                      </a:cubicBezTo>
                      <a:cubicBezTo>
                        <a:pt x="14978" y="8292"/>
                        <a:pt x="14921" y="7470"/>
                        <a:pt x="14921" y="6300"/>
                      </a:cubicBezTo>
                      <a:cubicBezTo>
                        <a:pt x="14921" y="5435"/>
                        <a:pt x="15063" y="4048"/>
                        <a:pt x="14876" y="3287"/>
                      </a:cubicBezTo>
                      <a:cubicBezTo>
                        <a:pt x="14244" y="710"/>
                        <a:pt x="12647" y="0"/>
                        <a:pt x="10775" y="0"/>
                      </a:cubicBezTo>
                      <a:cubicBezTo>
                        <a:pt x="8902" y="0"/>
                        <a:pt x="7303" y="714"/>
                        <a:pt x="6672" y="3294"/>
                      </a:cubicBezTo>
                      <a:cubicBezTo>
                        <a:pt x="6486" y="4054"/>
                        <a:pt x="6628" y="5438"/>
                        <a:pt x="6628" y="6300"/>
                      </a:cubicBezTo>
                      <a:cubicBezTo>
                        <a:pt x="6628" y="7473"/>
                        <a:pt x="6572" y="8297"/>
                        <a:pt x="6904" y="9262"/>
                      </a:cubicBezTo>
                      <a:cubicBezTo>
                        <a:pt x="7479" y="10934"/>
                        <a:pt x="8026" y="12336"/>
                        <a:pt x="8756" y="13231"/>
                      </a:cubicBezTo>
                      <a:cubicBezTo>
                        <a:pt x="5913" y="13828"/>
                        <a:pt x="3991" y="15526"/>
                        <a:pt x="2695" y="16187"/>
                      </a:cubicBezTo>
                      <a:cubicBezTo>
                        <a:pt x="13" y="17556"/>
                        <a:pt x="0" y="19054"/>
                        <a:pt x="0" y="19054"/>
                      </a:cubicBezTo>
                      <a:lnTo>
                        <a:pt x="0" y="21600"/>
                      </a:lnTo>
                      <a:lnTo>
                        <a:pt x="21600" y="21597"/>
                      </a:lnTo>
                      <a:lnTo>
                        <a:pt x="21600" y="19054"/>
                      </a:lnTo>
                      <a:cubicBezTo>
                        <a:pt x="21600" y="19054"/>
                        <a:pt x="21587" y="17551"/>
                        <a:pt x="18895" y="16182"/>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898" name="Group 898"/>
          <p:cNvGrpSpPr/>
          <p:nvPr/>
        </p:nvGrpSpPr>
        <p:grpSpPr>
          <a:xfrm>
            <a:off x="6393439" y="7088013"/>
            <a:ext cx="4703027" cy="596901"/>
            <a:chOff x="0" y="0"/>
            <a:chExt cx="4703025" cy="596900"/>
          </a:xfrm>
        </p:grpSpPr>
        <p:grpSp>
          <p:nvGrpSpPr>
            <p:cNvPr id="891" name="Group 891"/>
            <p:cNvGrpSpPr/>
            <p:nvPr/>
          </p:nvGrpSpPr>
          <p:grpSpPr>
            <a:xfrm>
              <a:off x="1581172" y="0"/>
              <a:ext cx="3121854" cy="596900"/>
              <a:chOff x="0" y="0"/>
              <a:chExt cx="3121853" cy="596900"/>
            </a:xfrm>
          </p:grpSpPr>
          <p:sp>
            <p:nvSpPr>
              <p:cNvPr id="889" name="Shape 889"/>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890" name="Shape 890"/>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层级快速导航</a:t>
                </a:r>
              </a:p>
            </p:txBody>
          </p:sp>
        </p:grpSp>
        <p:grpSp>
          <p:nvGrpSpPr>
            <p:cNvPr id="897" name="Group 897"/>
            <p:cNvGrpSpPr/>
            <p:nvPr/>
          </p:nvGrpSpPr>
          <p:grpSpPr>
            <a:xfrm>
              <a:off x="0" y="54295"/>
              <a:ext cx="526993" cy="526994"/>
              <a:chOff x="0" y="0"/>
              <a:chExt cx="526992" cy="526992"/>
            </a:xfrm>
          </p:grpSpPr>
          <p:sp>
            <p:nvSpPr>
              <p:cNvPr id="892" name="Shape 892"/>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896" name="Group 896"/>
              <p:cNvGrpSpPr/>
              <p:nvPr/>
            </p:nvGrpSpPr>
            <p:grpSpPr>
              <a:xfrm>
                <a:off x="118364" y="113951"/>
                <a:ext cx="290265" cy="280392"/>
                <a:chOff x="0" y="0"/>
                <a:chExt cx="290263" cy="280390"/>
              </a:xfrm>
            </p:grpSpPr>
            <p:sp>
              <p:nvSpPr>
                <p:cNvPr id="893" name="Shape 893"/>
                <p:cNvSpPr/>
                <p:nvPr/>
              </p:nvSpPr>
              <p:spPr>
                <a:xfrm>
                  <a:off x="-1" y="-1"/>
                  <a:ext cx="290265" cy="135154"/>
                </a:xfrm>
                <a:custGeom>
                  <a:avLst/>
                  <a:gdLst/>
                  <a:ahLst/>
                  <a:cxnLst>
                    <a:cxn ang="0">
                      <a:pos x="wd2" y="hd2"/>
                    </a:cxn>
                    <a:cxn ang="5400000">
                      <a:pos x="wd2" y="hd2"/>
                    </a:cxn>
                    <a:cxn ang="10800000">
                      <a:pos x="wd2" y="hd2"/>
                    </a:cxn>
                    <a:cxn ang="16200000">
                      <a:pos x="wd2" y="hd2"/>
                    </a:cxn>
                  </a:cxnLst>
                  <a:rect l="0" t="0" r="r" b="b"/>
                  <a:pathLst>
                    <a:path w="21600" h="21600" extrusionOk="0">
                      <a:moveTo>
                        <a:pt x="20244" y="12853"/>
                      </a:moveTo>
                      <a:lnTo>
                        <a:pt x="15842" y="0"/>
                      </a:lnTo>
                      <a:lnTo>
                        <a:pt x="5758" y="0"/>
                      </a:lnTo>
                      <a:lnTo>
                        <a:pt x="1356" y="12853"/>
                      </a:lnTo>
                      <a:lnTo>
                        <a:pt x="0" y="12853"/>
                      </a:lnTo>
                      <a:lnTo>
                        <a:pt x="0" y="21600"/>
                      </a:lnTo>
                      <a:lnTo>
                        <a:pt x="21600" y="21600"/>
                      </a:lnTo>
                      <a:lnTo>
                        <a:pt x="21600" y="12853"/>
                      </a:lnTo>
                      <a:lnTo>
                        <a:pt x="20244" y="12853"/>
                      </a:lnTo>
                      <a:close/>
                      <a:moveTo>
                        <a:pt x="2300" y="19019"/>
                      </a:moveTo>
                      <a:lnTo>
                        <a:pt x="1312" y="19019"/>
                      </a:lnTo>
                      <a:lnTo>
                        <a:pt x="1312" y="15501"/>
                      </a:lnTo>
                      <a:lnTo>
                        <a:pt x="2300" y="15501"/>
                      </a:lnTo>
                      <a:lnTo>
                        <a:pt x="2300" y="19019"/>
                      </a:lnTo>
                      <a:close/>
                      <a:moveTo>
                        <a:pt x="4088" y="19019"/>
                      </a:moveTo>
                      <a:lnTo>
                        <a:pt x="3101" y="19019"/>
                      </a:lnTo>
                      <a:lnTo>
                        <a:pt x="3101" y="15501"/>
                      </a:lnTo>
                      <a:lnTo>
                        <a:pt x="4088" y="15501"/>
                      </a:lnTo>
                      <a:lnTo>
                        <a:pt x="4088" y="19019"/>
                      </a:lnTo>
                      <a:close/>
                      <a:moveTo>
                        <a:pt x="5877" y="19019"/>
                      </a:moveTo>
                      <a:lnTo>
                        <a:pt x="4890" y="19019"/>
                      </a:lnTo>
                      <a:lnTo>
                        <a:pt x="4890" y="15501"/>
                      </a:lnTo>
                      <a:lnTo>
                        <a:pt x="5877" y="15501"/>
                      </a:lnTo>
                      <a:lnTo>
                        <a:pt x="5877" y="19019"/>
                      </a:lnTo>
                      <a:close/>
                      <a:moveTo>
                        <a:pt x="20278" y="18370"/>
                      </a:moveTo>
                      <a:lnTo>
                        <a:pt x="13912" y="18370"/>
                      </a:lnTo>
                      <a:lnTo>
                        <a:pt x="13912" y="16092"/>
                      </a:lnTo>
                      <a:lnTo>
                        <a:pt x="20278" y="16092"/>
                      </a:lnTo>
                      <a:lnTo>
                        <a:pt x="20278" y="18370"/>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894" name="Shape 894"/>
                <p:cNvSpPr/>
                <p:nvPr/>
              </p:nvSpPr>
              <p:spPr>
                <a:xfrm>
                  <a:off x="-1" y="153307"/>
                  <a:ext cx="290265" cy="54465"/>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0" y="0"/>
                      </a:lnTo>
                      <a:lnTo>
                        <a:pt x="0" y="21600"/>
                      </a:lnTo>
                      <a:lnTo>
                        <a:pt x="21600" y="21600"/>
                      </a:lnTo>
                      <a:lnTo>
                        <a:pt x="21600" y="0"/>
                      </a:lnTo>
                      <a:lnTo>
                        <a:pt x="1356" y="0"/>
                      </a:lnTo>
                      <a:close/>
                      <a:moveTo>
                        <a:pt x="2299" y="15226"/>
                      </a:moveTo>
                      <a:lnTo>
                        <a:pt x="1312" y="15226"/>
                      </a:lnTo>
                      <a:lnTo>
                        <a:pt x="1312" y="6538"/>
                      </a:lnTo>
                      <a:lnTo>
                        <a:pt x="2299" y="6538"/>
                      </a:lnTo>
                      <a:lnTo>
                        <a:pt x="2299" y="15226"/>
                      </a:lnTo>
                      <a:close/>
                      <a:moveTo>
                        <a:pt x="4088" y="15226"/>
                      </a:moveTo>
                      <a:lnTo>
                        <a:pt x="3101" y="15226"/>
                      </a:lnTo>
                      <a:lnTo>
                        <a:pt x="3101" y="6538"/>
                      </a:lnTo>
                      <a:lnTo>
                        <a:pt x="4088" y="6538"/>
                      </a:lnTo>
                      <a:lnTo>
                        <a:pt x="4088" y="15226"/>
                      </a:lnTo>
                      <a:close/>
                      <a:moveTo>
                        <a:pt x="5877" y="15226"/>
                      </a:moveTo>
                      <a:lnTo>
                        <a:pt x="4890" y="15226"/>
                      </a:lnTo>
                      <a:lnTo>
                        <a:pt x="4890" y="6538"/>
                      </a:lnTo>
                      <a:lnTo>
                        <a:pt x="5877" y="6538"/>
                      </a:lnTo>
                      <a:lnTo>
                        <a:pt x="5877" y="15226"/>
                      </a:lnTo>
                      <a:close/>
                      <a:moveTo>
                        <a:pt x="20278" y="13624"/>
                      </a:moveTo>
                      <a:lnTo>
                        <a:pt x="13912" y="13624"/>
                      </a:lnTo>
                      <a:lnTo>
                        <a:pt x="13912" y="7999"/>
                      </a:lnTo>
                      <a:lnTo>
                        <a:pt x="20278" y="7999"/>
                      </a:lnTo>
                      <a:lnTo>
                        <a:pt x="20278" y="13624"/>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895" name="Shape 895"/>
                <p:cNvSpPr/>
                <p:nvPr/>
              </p:nvSpPr>
              <p:spPr>
                <a:xfrm>
                  <a:off x="-1" y="225926"/>
                  <a:ext cx="290265" cy="54465"/>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0" y="0"/>
                      </a:lnTo>
                      <a:lnTo>
                        <a:pt x="0" y="21600"/>
                      </a:lnTo>
                      <a:lnTo>
                        <a:pt x="21600" y="21600"/>
                      </a:lnTo>
                      <a:lnTo>
                        <a:pt x="21600" y="0"/>
                      </a:lnTo>
                      <a:lnTo>
                        <a:pt x="1356" y="0"/>
                      </a:lnTo>
                      <a:close/>
                      <a:moveTo>
                        <a:pt x="2299" y="15226"/>
                      </a:moveTo>
                      <a:lnTo>
                        <a:pt x="1312" y="15226"/>
                      </a:lnTo>
                      <a:lnTo>
                        <a:pt x="1312" y="6538"/>
                      </a:lnTo>
                      <a:lnTo>
                        <a:pt x="2299" y="6538"/>
                      </a:lnTo>
                      <a:lnTo>
                        <a:pt x="2299" y="15226"/>
                      </a:lnTo>
                      <a:close/>
                      <a:moveTo>
                        <a:pt x="4088" y="15226"/>
                      </a:moveTo>
                      <a:lnTo>
                        <a:pt x="3101" y="15226"/>
                      </a:lnTo>
                      <a:lnTo>
                        <a:pt x="3101" y="6538"/>
                      </a:lnTo>
                      <a:lnTo>
                        <a:pt x="4088" y="6538"/>
                      </a:lnTo>
                      <a:lnTo>
                        <a:pt x="4088" y="15226"/>
                      </a:lnTo>
                      <a:close/>
                      <a:moveTo>
                        <a:pt x="5877" y="15226"/>
                      </a:moveTo>
                      <a:lnTo>
                        <a:pt x="4890" y="15226"/>
                      </a:lnTo>
                      <a:lnTo>
                        <a:pt x="4890" y="6538"/>
                      </a:lnTo>
                      <a:lnTo>
                        <a:pt x="5877" y="6538"/>
                      </a:lnTo>
                      <a:lnTo>
                        <a:pt x="5877" y="15226"/>
                      </a:lnTo>
                      <a:close/>
                      <a:moveTo>
                        <a:pt x="20278" y="13624"/>
                      </a:moveTo>
                      <a:lnTo>
                        <a:pt x="13912" y="13624"/>
                      </a:lnTo>
                      <a:lnTo>
                        <a:pt x="13912" y="7999"/>
                      </a:lnTo>
                      <a:lnTo>
                        <a:pt x="20278" y="7999"/>
                      </a:lnTo>
                      <a:lnTo>
                        <a:pt x="20278" y="13624"/>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pic>
        <p:nvPicPr>
          <p:cNvPr id="899" name="C_3.1.2_组织架构树-部门.jpg"/>
          <p:cNvPicPr>
            <a:picLocks noChangeAspect="1"/>
          </p:cNvPicPr>
          <p:nvPr/>
        </p:nvPicPr>
        <p:blipFill>
          <a:blip r:embed="rId3"/>
          <a:stretch>
            <a:fillRect/>
          </a:stretch>
        </p:blipFill>
        <p:spPr>
          <a:xfrm>
            <a:off x="1793247" y="2323525"/>
            <a:ext cx="2967554" cy="5278290"/>
          </a:xfrm>
          <a:prstGeom prst="rect">
            <a:avLst/>
          </a:prstGeom>
          <a:ln w="12700">
            <a:miter lim="400000"/>
            <a:headEnd/>
            <a:tailEnd/>
          </a:ln>
        </p:spPr>
      </p:pic>
      <p:pic>
        <p:nvPicPr>
          <p:cNvPr id="900" name="C_3.1.2_组织架构树-公司.jpg"/>
          <p:cNvPicPr>
            <a:picLocks noChangeAspect="1"/>
          </p:cNvPicPr>
          <p:nvPr/>
        </p:nvPicPr>
        <p:blipFill>
          <a:blip r:embed="rId4"/>
          <a:stretch>
            <a:fillRect/>
          </a:stretch>
        </p:blipFill>
        <p:spPr>
          <a:xfrm>
            <a:off x="1793246" y="2326666"/>
            <a:ext cx="2967555" cy="5278290"/>
          </a:xfrm>
          <a:prstGeom prst="rect">
            <a:avLst/>
          </a:prstGeom>
          <a:ln w="12700">
            <a:miter lim="400000"/>
            <a:headEnd/>
            <a:tailEnd/>
          </a:ln>
        </p:spPr>
      </p:pic>
      <p:pic>
        <p:nvPicPr>
          <p:cNvPr id="901" name="C_3.1.1_部门属性.jpg"/>
          <p:cNvPicPr>
            <a:picLocks noChangeAspect="1"/>
          </p:cNvPicPr>
          <p:nvPr/>
        </p:nvPicPr>
        <p:blipFill>
          <a:blip r:embed="rId5"/>
          <a:stretch>
            <a:fillRect/>
          </a:stretch>
        </p:blipFill>
        <p:spPr>
          <a:xfrm>
            <a:off x="1793247" y="2329929"/>
            <a:ext cx="2967554" cy="5278289"/>
          </a:xfrm>
          <a:prstGeom prst="rect">
            <a:avLst/>
          </a:prstGeom>
          <a:ln w="12700">
            <a:miter lim="400000"/>
            <a:headEnd/>
            <a:tailEnd/>
          </a:ln>
        </p:spPr>
      </p:pic>
      <p:pic>
        <p:nvPicPr>
          <p:cNvPr id="902" name="C_3.1.2_组织架构树-二级部门.jpg"/>
          <p:cNvPicPr>
            <a:picLocks noChangeAspect="1"/>
          </p:cNvPicPr>
          <p:nvPr/>
        </p:nvPicPr>
        <p:blipFill>
          <a:blip r:embed="rId6"/>
          <a:stretch>
            <a:fillRect/>
          </a:stretch>
        </p:blipFill>
        <p:spPr>
          <a:xfrm>
            <a:off x="1793246" y="2341041"/>
            <a:ext cx="2967555" cy="527829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2000"/>
                                  </p:stCondLst>
                                  <p:iterate type="el">
                                    <p:tmAbs val="0"/>
                                  </p:iterate>
                                  <p:childTnLst>
                                    <p:set>
                                      <p:cBhvr>
                                        <p:cTn id="6" dur="indefinite" fill="hold"/>
                                        <p:tgtEl>
                                          <p:spTgt spid="899"/>
                                        </p:tgtEl>
                                        <p:attrNameLst>
                                          <p:attrName>style.visibility</p:attrName>
                                        </p:attrNameLst>
                                      </p:cBhvr>
                                      <p:to>
                                        <p:strVal val="visible"/>
                                      </p:to>
                                    </p:set>
                                    <p:animEffect transition="in" filter="dissolve">
                                      <p:cBhvr>
                                        <p:cTn id="7" dur="1000"/>
                                        <p:tgtEl>
                                          <p:spTgt spid="899"/>
                                        </p:tgtEl>
                                      </p:cBhvr>
                                    </p:animEffect>
                                  </p:childTnLst>
                                </p:cTn>
                              </p:par>
                            </p:childTnLst>
                          </p:cTn>
                        </p:par>
                        <p:par>
                          <p:cTn id="8" fill="hold">
                            <p:stCondLst>
                              <p:cond delay="3000"/>
                            </p:stCondLst>
                            <p:childTnLst>
                              <p:par>
                                <p:cTn id="9" presetID="9" presetClass="entr" presetSubtype="0" fill="hold" grpId="2" nodeType="afterEffect">
                                  <p:stCondLst>
                                    <p:cond delay="2000"/>
                                  </p:stCondLst>
                                  <p:iterate type="el">
                                    <p:tmAbs val="0"/>
                                  </p:iterate>
                                  <p:childTnLst>
                                    <p:set>
                                      <p:cBhvr>
                                        <p:cTn id="10" dur="indefinite" fill="hold"/>
                                        <p:tgtEl>
                                          <p:spTgt spid="900"/>
                                        </p:tgtEl>
                                        <p:attrNameLst>
                                          <p:attrName>style.visibility</p:attrName>
                                        </p:attrNameLst>
                                      </p:cBhvr>
                                      <p:to>
                                        <p:strVal val="visible"/>
                                      </p:to>
                                    </p:set>
                                    <p:animEffect transition="in" filter="dissolve">
                                      <p:cBhvr>
                                        <p:cTn id="11" dur="1000"/>
                                        <p:tgtEl>
                                          <p:spTgt spid="900"/>
                                        </p:tgtEl>
                                      </p:cBhvr>
                                    </p:animEffect>
                                  </p:childTnLst>
                                </p:cTn>
                              </p:par>
                            </p:childTnLst>
                          </p:cTn>
                        </p:par>
                        <p:par>
                          <p:cTn id="12" fill="hold">
                            <p:stCondLst>
                              <p:cond delay="6000"/>
                            </p:stCondLst>
                            <p:childTnLst>
                              <p:par>
                                <p:cTn id="13" presetID="9" presetClass="entr" presetSubtype="0" fill="hold" grpId="3" nodeType="afterEffect">
                                  <p:stCondLst>
                                    <p:cond delay="2000"/>
                                  </p:stCondLst>
                                  <p:iterate type="el">
                                    <p:tmAbs val="0"/>
                                  </p:iterate>
                                  <p:childTnLst>
                                    <p:set>
                                      <p:cBhvr>
                                        <p:cTn id="14" dur="indefinite" fill="hold"/>
                                        <p:tgtEl>
                                          <p:spTgt spid="901"/>
                                        </p:tgtEl>
                                        <p:attrNameLst>
                                          <p:attrName>style.visibility</p:attrName>
                                        </p:attrNameLst>
                                      </p:cBhvr>
                                      <p:to>
                                        <p:strVal val="visible"/>
                                      </p:to>
                                    </p:set>
                                    <p:animEffect transition="in" filter="dissolve">
                                      <p:cBhvr>
                                        <p:cTn id="15" dur="1000"/>
                                        <p:tgtEl>
                                          <p:spTgt spid="901"/>
                                        </p:tgtEl>
                                      </p:cBhvr>
                                    </p:animEffect>
                                  </p:childTnLst>
                                </p:cTn>
                              </p:par>
                            </p:childTnLst>
                          </p:cTn>
                        </p:par>
                        <p:par>
                          <p:cTn id="16" fill="hold">
                            <p:stCondLst>
                              <p:cond delay="9000"/>
                            </p:stCondLst>
                            <p:childTnLst>
                              <p:par>
                                <p:cTn id="17" presetID="9" presetClass="entr" presetSubtype="0" fill="hold" grpId="4" nodeType="afterEffect">
                                  <p:stCondLst>
                                    <p:cond delay="2000"/>
                                  </p:stCondLst>
                                  <p:iterate type="el">
                                    <p:tmAbs val="0"/>
                                  </p:iterate>
                                  <p:childTnLst>
                                    <p:set>
                                      <p:cBhvr>
                                        <p:cTn id="18" dur="indefinite" fill="hold"/>
                                        <p:tgtEl>
                                          <p:spTgt spid="902"/>
                                        </p:tgtEl>
                                        <p:attrNameLst>
                                          <p:attrName>style.visibility</p:attrName>
                                        </p:attrNameLst>
                                      </p:cBhvr>
                                      <p:to>
                                        <p:strVal val="visible"/>
                                      </p:to>
                                    </p:set>
                                    <p:animEffect transition="in" filter="dissolve">
                                      <p:cBhvr>
                                        <p:cTn id="19" dur="1000"/>
                                        <p:tgtEl>
                                          <p:spTgt spid="9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902" grpId="4" animBg="1" advAuto="0"/>
      <p:bldP spid="900" grpId="2" animBg="1" advAuto="0"/>
      <p:bldP spid="899" grpId="1" animBg="1" advAuto="0"/>
      <p:bldP spid="901" grpId="3"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p:nvPr>
            <p:ph type="title"/>
          </p:nvPr>
        </p:nvSpPr>
        <p:spPr>
          <a:xfrm>
            <a:off x="381000" y="38100"/>
            <a:ext cx="6748986" cy="759222"/>
          </a:xfrm>
          <a:prstGeom prst="rect">
            <a:avLst/>
          </a:prstGeom>
        </p:spPr>
        <p:txBody>
          <a:bodyPr/>
          <a:lstStyle>
            <a:lvl1pPr>
              <a:defRPr b="1">
                <a:latin typeface="+mn-lt"/>
                <a:ea typeface="+mn-ea"/>
                <a:cs typeface="+mn-cs"/>
                <a:sym typeface="Helvetica"/>
              </a:defRPr>
            </a:lvl1pPr>
          </a:lstStyle>
          <a:p>
            <a:r>
              <a:t>NQSky App Nest 2.0 企业应用商店</a:t>
            </a:r>
          </a:p>
        </p:txBody>
      </p:sp>
      <p:sp>
        <p:nvSpPr>
          <p:cNvPr id="905" name="Shape 905"/>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pic>
        <p:nvPicPr>
          <p:cNvPr id="906" name="线框.png"/>
          <p:cNvPicPr>
            <a:picLocks noChangeAspect="1"/>
          </p:cNvPicPr>
          <p:nvPr/>
        </p:nvPicPr>
        <p:blipFill>
          <a:blip r:embed="rId1"/>
          <a:srcRect l="30358" t="8608" r="30358" b="8608"/>
          <a:stretch>
            <a:fillRect/>
          </a:stretch>
        </p:blipFill>
        <p:spPr>
          <a:xfrm>
            <a:off x="1519066" y="1258093"/>
            <a:ext cx="3515871" cy="7409191"/>
          </a:xfrm>
          <a:prstGeom prst="rect">
            <a:avLst/>
          </a:prstGeom>
          <a:ln w="12700">
            <a:miter lim="400000"/>
            <a:headEnd/>
            <a:tailEnd/>
          </a:ln>
        </p:spPr>
      </p:pic>
      <p:pic>
        <p:nvPicPr>
          <p:cNvPr id="907" name="D_4_应用商店.jpg"/>
          <p:cNvPicPr>
            <a:picLocks noChangeAspect="1"/>
          </p:cNvPicPr>
          <p:nvPr/>
        </p:nvPicPr>
        <p:blipFill>
          <a:blip r:embed="rId2"/>
          <a:stretch>
            <a:fillRect/>
          </a:stretch>
        </p:blipFill>
        <p:spPr>
          <a:xfrm>
            <a:off x="1805947" y="2312830"/>
            <a:ext cx="2942154" cy="5233112"/>
          </a:xfrm>
          <a:prstGeom prst="rect">
            <a:avLst/>
          </a:prstGeom>
          <a:ln w="12700">
            <a:miter lim="400000"/>
            <a:headEnd/>
            <a:tailEnd/>
          </a:ln>
        </p:spPr>
      </p:pic>
      <p:grpSp>
        <p:nvGrpSpPr>
          <p:cNvPr id="914" name="Group 914"/>
          <p:cNvGrpSpPr/>
          <p:nvPr/>
        </p:nvGrpSpPr>
        <p:grpSpPr>
          <a:xfrm>
            <a:off x="6382313" y="5548933"/>
            <a:ext cx="4718568" cy="596901"/>
            <a:chOff x="0" y="0"/>
            <a:chExt cx="4718566" cy="596900"/>
          </a:xfrm>
        </p:grpSpPr>
        <p:grpSp>
          <p:nvGrpSpPr>
            <p:cNvPr id="910" name="Group 910"/>
            <p:cNvGrpSpPr/>
            <p:nvPr/>
          </p:nvGrpSpPr>
          <p:grpSpPr>
            <a:xfrm>
              <a:off x="1596713" y="0"/>
              <a:ext cx="3121854" cy="596900"/>
              <a:chOff x="0" y="0"/>
              <a:chExt cx="3121853" cy="596900"/>
            </a:xfrm>
          </p:grpSpPr>
          <p:sp>
            <p:nvSpPr>
              <p:cNvPr id="908" name="Shape 908"/>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909" name="Shape 909"/>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统一应用搜索</a:t>
                </a:r>
              </a:p>
            </p:txBody>
          </p:sp>
        </p:grpSp>
        <p:grpSp>
          <p:nvGrpSpPr>
            <p:cNvPr id="913" name="Group 913"/>
            <p:cNvGrpSpPr/>
            <p:nvPr/>
          </p:nvGrpSpPr>
          <p:grpSpPr>
            <a:xfrm>
              <a:off x="0" y="34953"/>
              <a:ext cx="526993" cy="526994"/>
              <a:chOff x="0" y="0"/>
              <a:chExt cx="526992" cy="526992"/>
            </a:xfrm>
          </p:grpSpPr>
          <p:sp>
            <p:nvSpPr>
              <p:cNvPr id="911" name="Shape 911"/>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sp>
            <p:nvSpPr>
              <p:cNvPr id="912" name="Shape 912"/>
              <p:cNvSpPr/>
              <p:nvPr/>
            </p:nvSpPr>
            <p:spPr>
              <a:xfrm>
                <a:off x="117828" y="106207"/>
                <a:ext cx="291338" cy="289179"/>
              </a:xfrm>
              <a:custGeom>
                <a:avLst/>
                <a:gdLst/>
                <a:ahLst/>
                <a:cxnLst>
                  <a:cxn ang="0">
                    <a:pos x="wd2" y="hd2"/>
                  </a:cxn>
                  <a:cxn ang="5400000">
                    <a:pos x="wd2" y="hd2"/>
                  </a:cxn>
                  <a:cxn ang="10800000">
                    <a:pos x="wd2" y="hd2"/>
                  </a:cxn>
                  <a:cxn ang="16200000">
                    <a:pos x="wd2" y="hd2"/>
                  </a:cxn>
                </a:cxnLst>
                <a:rect l="0" t="0" r="r" b="b"/>
                <a:pathLst>
                  <a:path w="21600" h="21600" extrusionOk="0">
                    <a:moveTo>
                      <a:pt x="21600" y="18242"/>
                    </a:moveTo>
                    <a:lnTo>
                      <a:pt x="15235" y="11888"/>
                    </a:lnTo>
                    <a:cubicBezTo>
                      <a:pt x="15843" y="10753"/>
                      <a:pt x="16188" y="9458"/>
                      <a:pt x="16188" y="8081"/>
                    </a:cubicBezTo>
                    <a:cubicBezTo>
                      <a:pt x="16188" y="3618"/>
                      <a:pt x="12564" y="0"/>
                      <a:pt x="8094" y="0"/>
                    </a:cubicBezTo>
                    <a:cubicBezTo>
                      <a:pt x="3624" y="0"/>
                      <a:pt x="0" y="3618"/>
                      <a:pt x="0" y="8081"/>
                    </a:cubicBezTo>
                    <a:cubicBezTo>
                      <a:pt x="0" y="12544"/>
                      <a:pt x="3624" y="16162"/>
                      <a:pt x="8094" y="16162"/>
                    </a:cubicBezTo>
                    <a:cubicBezTo>
                      <a:pt x="9454" y="16162"/>
                      <a:pt x="10735" y="15826"/>
                      <a:pt x="11860" y="15234"/>
                    </a:cubicBezTo>
                    <a:lnTo>
                      <a:pt x="18237" y="21600"/>
                    </a:lnTo>
                    <a:lnTo>
                      <a:pt x="21600" y="18242"/>
                    </a:lnTo>
                    <a:close/>
                    <a:moveTo>
                      <a:pt x="2699" y="8081"/>
                    </a:moveTo>
                    <a:cubicBezTo>
                      <a:pt x="2699" y="5111"/>
                      <a:pt x="5119" y="2695"/>
                      <a:pt x="8094" y="2695"/>
                    </a:cubicBezTo>
                    <a:cubicBezTo>
                      <a:pt x="11069" y="2695"/>
                      <a:pt x="13489" y="5111"/>
                      <a:pt x="13489" y="8081"/>
                    </a:cubicBezTo>
                    <a:cubicBezTo>
                      <a:pt x="13489" y="11051"/>
                      <a:pt x="11069" y="13467"/>
                      <a:pt x="8094" y="13467"/>
                    </a:cubicBezTo>
                    <a:cubicBezTo>
                      <a:pt x="5119" y="13467"/>
                      <a:pt x="2699" y="11051"/>
                      <a:pt x="2699" y="8081"/>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nvGrpSpPr>
          <p:cNvPr id="924" name="Group 924"/>
          <p:cNvGrpSpPr/>
          <p:nvPr/>
        </p:nvGrpSpPr>
        <p:grpSpPr>
          <a:xfrm>
            <a:off x="6395013" y="1346399"/>
            <a:ext cx="4705868" cy="596901"/>
            <a:chOff x="0" y="0"/>
            <a:chExt cx="4705866" cy="596900"/>
          </a:xfrm>
        </p:grpSpPr>
        <p:grpSp>
          <p:nvGrpSpPr>
            <p:cNvPr id="917" name="Group 917"/>
            <p:cNvGrpSpPr/>
            <p:nvPr/>
          </p:nvGrpSpPr>
          <p:grpSpPr>
            <a:xfrm>
              <a:off x="1584013" y="0"/>
              <a:ext cx="3121854" cy="596900"/>
              <a:chOff x="0" y="0"/>
              <a:chExt cx="3121853" cy="596900"/>
            </a:xfrm>
          </p:grpSpPr>
          <p:sp>
            <p:nvSpPr>
              <p:cNvPr id="915" name="Shape 915"/>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916" name="Shape 916"/>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移动应用分类</a:t>
                </a:r>
              </a:p>
            </p:txBody>
          </p:sp>
        </p:grpSp>
        <p:grpSp>
          <p:nvGrpSpPr>
            <p:cNvPr id="923" name="Group 923"/>
            <p:cNvGrpSpPr/>
            <p:nvPr/>
          </p:nvGrpSpPr>
          <p:grpSpPr>
            <a:xfrm>
              <a:off x="0" y="34953"/>
              <a:ext cx="526993" cy="526994"/>
              <a:chOff x="0" y="0"/>
              <a:chExt cx="526992" cy="526992"/>
            </a:xfrm>
          </p:grpSpPr>
          <p:sp>
            <p:nvSpPr>
              <p:cNvPr id="918" name="Shape 918"/>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922" name="Group 922"/>
              <p:cNvGrpSpPr/>
              <p:nvPr/>
            </p:nvGrpSpPr>
            <p:grpSpPr>
              <a:xfrm>
                <a:off x="118820" y="176294"/>
                <a:ext cx="289353" cy="174405"/>
                <a:chOff x="0" y="0"/>
                <a:chExt cx="289351" cy="174403"/>
              </a:xfrm>
            </p:grpSpPr>
            <p:sp>
              <p:nvSpPr>
                <p:cNvPr id="919" name="Shape 919"/>
                <p:cNvSpPr/>
                <p:nvPr/>
              </p:nvSpPr>
              <p:spPr>
                <a:xfrm>
                  <a:off x="-1" y="113896"/>
                  <a:ext cx="289353" cy="60508"/>
                </a:xfrm>
                <a:custGeom>
                  <a:avLst/>
                  <a:gdLst/>
                  <a:ahLst/>
                  <a:cxnLst>
                    <a:cxn ang="0">
                      <a:pos x="wd2" y="hd2"/>
                    </a:cxn>
                    <a:cxn ang="5400000">
                      <a:pos x="wd2" y="hd2"/>
                    </a:cxn>
                    <a:cxn ang="10800000">
                      <a:pos x="wd2" y="hd2"/>
                    </a:cxn>
                    <a:cxn ang="16200000">
                      <a:pos x="wd2" y="hd2"/>
                    </a:cxn>
                  </a:cxnLst>
                  <a:rect l="0" t="0" r="r" b="b"/>
                  <a:pathLst>
                    <a:path w="21600" h="21600" extrusionOk="0">
                      <a:moveTo>
                        <a:pt x="6300" y="21600"/>
                      </a:moveTo>
                      <a:lnTo>
                        <a:pt x="21600" y="21600"/>
                      </a:lnTo>
                      <a:lnTo>
                        <a:pt x="18212" y="9983"/>
                      </a:lnTo>
                      <a:lnTo>
                        <a:pt x="5727" y="9983"/>
                      </a:lnTo>
                      <a:lnTo>
                        <a:pt x="5259" y="8380"/>
                      </a:lnTo>
                      <a:lnTo>
                        <a:pt x="2816" y="0"/>
                      </a:lnTo>
                      <a:lnTo>
                        <a:pt x="0" y="0"/>
                      </a:lnTo>
                      <a:lnTo>
                        <a:pt x="6300" y="21600"/>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920" name="Shape 920"/>
                <p:cNvSpPr/>
                <p:nvPr/>
              </p:nvSpPr>
              <p:spPr>
                <a:xfrm>
                  <a:off x="-1" y="56948"/>
                  <a:ext cx="289353" cy="6050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212" y="9983"/>
                      </a:lnTo>
                      <a:lnTo>
                        <a:pt x="5727" y="9983"/>
                      </a:lnTo>
                      <a:lnTo>
                        <a:pt x="5260" y="8380"/>
                      </a:lnTo>
                      <a:lnTo>
                        <a:pt x="2816" y="0"/>
                      </a:lnTo>
                      <a:lnTo>
                        <a:pt x="0" y="0"/>
                      </a:lnTo>
                      <a:lnTo>
                        <a:pt x="6300" y="21600"/>
                      </a:lnTo>
                      <a:lnTo>
                        <a:pt x="21600" y="21600"/>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921" name="Shape 921"/>
                <p:cNvSpPr/>
                <p:nvPr/>
              </p:nvSpPr>
              <p:spPr>
                <a:xfrm>
                  <a:off x="-1" y="0"/>
                  <a:ext cx="289353" cy="6050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300" y="0"/>
                      </a:lnTo>
                      <a:lnTo>
                        <a:pt x="0" y="0"/>
                      </a:lnTo>
                      <a:lnTo>
                        <a:pt x="6300" y="21600"/>
                      </a:lnTo>
                      <a:lnTo>
                        <a:pt x="21600" y="21600"/>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935" name="Group 935"/>
          <p:cNvGrpSpPr/>
          <p:nvPr/>
        </p:nvGrpSpPr>
        <p:grpSpPr>
          <a:xfrm>
            <a:off x="6395013" y="2186906"/>
            <a:ext cx="4705868" cy="596901"/>
            <a:chOff x="0" y="0"/>
            <a:chExt cx="4705866" cy="596900"/>
          </a:xfrm>
        </p:grpSpPr>
        <p:grpSp>
          <p:nvGrpSpPr>
            <p:cNvPr id="927" name="Group 927"/>
            <p:cNvGrpSpPr/>
            <p:nvPr/>
          </p:nvGrpSpPr>
          <p:grpSpPr>
            <a:xfrm>
              <a:off x="1584013" y="0"/>
              <a:ext cx="3121854" cy="596900"/>
              <a:chOff x="0" y="0"/>
              <a:chExt cx="3121853" cy="596900"/>
            </a:xfrm>
          </p:grpSpPr>
          <p:sp>
            <p:nvSpPr>
              <p:cNvPr id="925" name="Shape 925"/>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926" name="Shape 926"/>
              <p:cNvSpPr/>
              <p:nvPr/>
            </p:nvSpPr>
            <p:spPr>
              <a:xfrm>
                <a:off x="386176" y="57150"/>
                <a:ext cx="23495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我的应用快速入口</a:t>
                </a:r>
              </a:p>
            </p:txBody>
          </p:sp>
        </p:grpSp>
        <p:grpSp>
          <p:nvGrpSpPr>
            <p:cNvPr id="934" name="Group 934"/>
            <p:cNvGrpSpPr/>
            <p:nvPr/>
          </p:nvGrpSpPr>
          <p:grpSpPr>
            <a:xfrm>
              <a:off x="0" y="34953"/>
              <a:ext cx="526993" cy="526994"/>
              <a:chOff x="0" y="0"/>
              <a:chExt cx="526992" cy="526992"/>
            </a:xfrm>
          </p:grpSpPr>
          <p:sp>
            <p:nvSpPr>
              <p:cNvPr id="928" name="Shape 928"/>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933" name="Group 933"/>
              <p:cNvGrpSpPr/>
              <p:nvPr/>
            </p:nvGrpSpPr>
            <p:grpSpPr>
              <a:xfrm>
                <a:off x="120338" y="120339"/>
                <a:ext cx="286316" cy="286315"/>
                <a:chOff x="0" y="0"/>
                <a:chExt cx="286315" cy="286314"/>
              </a:xfrm>
            </p:grpSpPr>
            <p:sp>
              <p:nvSpPr>
                <p:cNvPr id="929" name="Shape 929"/>
                <p:cNvSpPr/>
                <p:nvPr/>
              </p:nvSpPr>
              <p:spPr>
                <a:xfrm>
                  <a:off x="-1" y="-1"/>
                  <a:ext cx="125860" cy="125859"/>
                </a:xfrm>
                <a:custGeom>
                  <a:avLst/>
                  <a:gdLst/>
                  <a:ahLst/>
                  <a:cxnLst>
                    <a:cxn ang="0">
                      <a:pos x="wd2" y="hd2"/>
                    </a:cxn>
                    <a:cxn ang="5400000">
                      <a:pos x="wd2" y="hd2"/>
                    </a:cxn>
                    <a:cxn ang="10800000">
                      <a:pos x="wd2" y="hd2"/>
                    </a:cxn>
                    <a:cxn ang="16200000">
                      <a:pos x="wd2" y="hd2"/>
                    </a:cxn>
                  </a:cxnLst>
                  <a:rect l="0" t="0" r="r" b="b"/>
                  <a:pathLst>
                    <a:path w="21600" h="21600" extrusionOk="0">
                      <a:moveTo>
                        <a:pt x="17712" y="0"/>
                      </a:moveTo>
                      <a:lnTo>
                        <a:pt x="3889" y="0"/>
                      </a:lnTo>
                      <a:cubicBezTo>
                        <a:pt x="1750" y="0"/>
                        <a:pt x="0" y="1751"/>
                        <a:pt x="0" y="3888"/>
                      </a:cubicBezTo>
                      <a:lnTo>
                        <a:pt x="0" y="17714"/>
                      </a:lnTo>
                      <a:cubicBezTo>
                        <a:pt x="0" y="19851"/>
                        <a:pt x="1750" y="21600"/>
                        <a:pt x="3889" y="21600"/>
                      </a:cubicBezTo>
                      <a:lnTo>
                        <a:pt x="17712" y="21600"/>
                      </a:lnTo>
                      <a:cubicBezTo>
                        <a:pt x="19850" y="21600"/>
                        <a:pt x="21600" y="19851"/>
                        <a:pt x="21600" y="17714"/>
                      </a:cubicBezTo>
                      <a:lnTo>
                        <a:pt x="21600" y="3888"/>
                      </a:lnTo>
                      <a:cubicBezTo>
                        <a:pt x="21600" y="1751"/>
                        <a:pt x="19850" y="0"/>
                        <a:pt x="17712" y="0"/>
                      </a:cubicBezTo>
                      <a:close/>
                      <a:moveTo>
                        <a:pt x="19575" y="15284"/>
                      </a:moveTo>
                      <a:cubicBezTo>
                        <a:pt x="19575" y="16311"/>
                        <a:pt x="19427" y="16457"/>
                        <a:pt x="18400" y="16457"/>
                      </a:cubicBezTo>
                      <a:lnTo>
                        <a:pt x="3201" y="16457"/>
                      </a:lnTo>
                      <a:cubicBezTo>
                        <a:pt x="2173" y="16457"/>
                        <a:pt x="2026" y="16311"/>
                        <a:pt x="2026" y="15284"/>
                      </a:cubicBezTo>
                      <a:lnTo>
                        <a:pt x="2026" y="6319"/>
                      </a:lnTo>
                      <a:cubicBezTo>
                        <a:pt x="2026" y="5293"/>
                        <a:pt x="2173" y="5143"/>
                        <a:pt x="3201" y="5143"/>
                      </a:cubicBezTo>
                      <a:lnTo>
                        <a:pt x="18400" y="5143"/>
                      </a:lnTo>
                      <a:cubicBezTo>
                        <a:pt x="19427" y="5143"/>
                        <a:pt x="19575" y="5293"/>
                        <a:pt x="19575" y="6319"/>
                      </a:cubicBezTo>
                      <a:lnTo>
                        <a:pt x="19575" y="15284"/>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930" name="Shape 930"/>
                <p:cNvSpPr/>
                <p:nvPr/>
              </p:nvSpPr>
              <p:spPr>
                <a:xfrm>
                  <a:off x="160456" y="-1"/>
                  <a:ext cx="125860" cy="125859"/>
                </a:xfrm>
                <a:custGeom>
                  <a:avLst/>
                  <a:gdLst/>
                  <a:ahLst/>
                  <a:cxnLst>
                    <a:cxn ang="0">
                      <a:pos x="wd2" y="hd2"/>
                    </a:cxn>
                    <a:cxn ang="5400000">
                      <a:pos x="wd2" y="hd2"/>
                    </a:cxn>
                    <a:cxn ang="10800000">
                      <a:pos x="wd2" y="hd2"/>
                    </a:cxn>
                    <a:cxn ang="16200000">
                      <a:pos x="wd2" y="hd2"/>
                    </a:cxn>
                  </a:cxnLst>
                  <a:rect l="0" t="0" r="r" b="b"/>
                  <a:pathLst>
                    <a:path w="21600" h="21600" extrusionOk="0">
                      <a:moveTo>
                        <a:pt x="17712" y="0"/>
                      </a:moveTo>
                      <a:lnTo>
                        <a:pt x="3888" y="0"/>
                      </a:lnTo>
                      <a:cubicBezTo>
                        <a:pt x="1751" y="0"/>
                        <a:pt x="0" y="1751"/>
                        <a:pt x="0" y="3888"/>
                      </a:cubicBezTo>
                      <a:lnTo>
                        <a:pt x="0" y="17714"/>
                      </a:lnTo>
                      <a:cubicBezTo>
                        <a:pt x="0" y="19851"/>
                        <a:pt x="1751" y="21600"/>
                        <a:pt x="3888" y="21600"/>
                      </a:cubicBezTo>
                      <a:lnTo>
                        <a:pt x="17712" y="21600"/>
                      </a:lnTo>
                      <a:cubicBezTo>
                        <a:pt x="19850" y="21600"/>
                        <a:pt x="21600" y="19851"/>
                        <a:pt x="21600" y="17714"/>
                      </a:cubicBezTo>
                      <a:lnTo>
                        <a:pt x="21600" y="3888"/>
                      </a:lnTo>
                      <a:cubicBezTo>
                        <a:pt x="21600" y="1751"/>
                        <a:pt x="19850" y="0"/>
                        <a:pt x="17712" y="0"/>
                      </a:cubicBezTo>
                      <a:close/>
                      <a:moveTo>
                        <a:pt x="19575" y="15284"/>
                      </a:moveTo>
                      <a:cubicBezTo>
                        <a:pt x="19575" y="16311"/>
                        <a:pt x="19427" y="16457"/>
                        <a:pt x="18400" y="16457"/>
                      </a:cubicBezTo>
                      <a:lnTo>
                        <a:pt x="3201" y="16457"/>
                      </a:lnTo>
                      <a:cubicBezTo>
                        <a:pt x="2173" y="16457"/>
                        <a:pt x="2026" y="16311"/>
                        <a:pt x="2026" y="15284"/>
                      </a:cubicBezTo>
                      <a:lnTo>
                        <a:pt x="2026" y="6319"/>
                      </a:lnTo>
                      <a:cubicBezTo>
                        <a:pt x="2026" y="5293"/>
                        <a:pt x="2173" y="5143"/>
                        <a:pt x="3201" y="5143"/>
                      </a:cubicBezTo>
                      <a:lnTo>
                        <a:pt x="18400" y="5143"/>
                      </a:lnTo>
                      <a:cubicBezTo>
                        <a:pt x="19427" y="5143"/>
                        <a:pt x="19575" y="5293"/>
                        <a:pt x="19575" y="6319"/>
                      </a:cubicBezTo>
                      <a:lnTo>
                        <a:pt x="19575" y="15284"/>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931" name="Shape 931"/>
                <p:cNvSpPr/>
                <p:nvPr/>
              </p:nvSpPr>
              <p:spPr>
                <a:xfrm>
                  <a:off x="-1" y="160456"/>
                  <a:ext cx="125860" cy="125859"/>
                </a:xfrm>
                <a:custGeom>
                  <a:avLst/>
                  <a:gdLst/>
                  <a:ahLst/>
                  <a:cxnLst>
                    <a:cxn ang="0">
                      <a:pos x="wd2" y="hd2"/>
                    </a:cxn>
                    <a:cxn ang="5400000">
                      <a:pos x="wd2" y="hd2"/>
                    </a:cxn>
                    <a:cxn ang="10800000">
                      <a:pos x="wd2" y="hd2"/>
                    </a:cxn>
                    <a:cxn ang="16200000">
                      <a:pos x="wd2" y="hd2"/>
                    </a:cxn>
                  </a:cxnLst>
                  <a:rect l="0" t="0" r="r" b="b"/>
                  <a:pathLst>
                    <a:path w="21600" h="21600" extrusionOk="0">
                      <a:moveTo>
                        <a:pt x="17712" y="0"/>
                      </a:moveTo>
                      <a:lnTo>
                        <a:pt x="3889" y="0"/>
                      </a:lnTo>
                      <a:cubicBezTo>
                        <a:pt x="1750" y="0"/>
                        <a:pt x="0" y="1751"/>
                        <a:pt x="0" y="3888"/>
                      </a:cubicBezTo>
                      <a:lnTo>
                        <a:pt x="0" y="17714"/>
                      </a:lnTo>
                      <a:cubicBezTo>
                        <a:pt x="0" y="19851"/>
                        <a:pt x="1750" y="21600"/>
                        <a:pt x="3889" y="21600"/>
                      </a:cubicBezTo>
                      <a:lnTo>
                        <a:pt x="17712" y="21600"/>
                      </a:lnTo>
                      <a:cubicBezTo>
                        <a:pt x="19850" y="21600"/>
                        <a:pt x="21600" y="19851"/>
                        <a:pt x="21600" y="17714"/>
                      </a:cubicBezTo>
                      <a:lnTo>
                        <a:pt x="21600" y="3888"/>
                      </a:lnTo>
                      <a:cubicBezTo>
                        <a:pt x="21600" y="1751"/>
                        <a:pt x="19850" y="0"/>
                        <a:pt x="17712" y="0"/>
                      </a:cubicBezTo>
                      <a:close/>
                      <a:moveTo>
                        <a:pt x="19575" y="15284"/>
                      </a:moveTo>
                      <a:cubicBezTo>
                        <a:pt x="19575" y="16311"/>
                        <a:pt x="19427" y="16457"/>
                        <a:pt x="18400" y="16457"/>
                      </a:cubicBezTo>
                      <a:lnTo>
                        <a:pt x="3201" y="16457"/>
                      </a:lnTo>
                      <a:cubicBezTo>
                        <a:pt x="2173" y="16457"/>
                        <a:pt x="2026" y="16311"/>
                        <a:pt x="2026" y="15284"/>
                      </a:cubicBezTo>
                      <a:lnTo>
                        <a:pt x="2026" y="6319"/>
                      </a:lnTo>
                      <a:cubicBezTo>
                        <a:pt x="2026" y="5293"/>
                        <a:pt x="2173" y="5143"/>
                        <a:pt x="3201" y="5143"/>
                      </a:cubicBezTo>
                      <a:lnTo>
                        <a:pt x="18400" y="5143"/>
                      </a:lnTo>
                      <a:cubicBezTo>
                        <a:pt x="19427" y="5143"/>
                        <a:pt x="19575" y="5293"/>
                        <a:pt x="19575" y="6319"/>
                      </a:cubicBezTo>
                      <a:lnTo>
                        <a:pt x="19575" y="15284"/>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932" name="Shape 932"/>
                <p:cNvSpPr/>
                <p:nvPr/>
              </p:nvSpPr>
              <p:spPr>
                <a:xfrm>
                  <a:off x="160456" y="160456"/>
                  <a:ext cx="125860" cy="125859"/>
                </a:xfrm>
                <a:custGeom>
                  <a:avLst/>
                  <a:gdLst/>
                  <a:ahLst/>
                  <a:cxnLst>
                    <a:cxn ang="0">
                      <a:pos x="wd2" y="hd2"/>
                    </a:cxn>
                    <a:cxn ang="5400000">
                      <a:pos x="wd2" y="hd2"/>
                    </a:cxn>
                    <a:cxn ang="10800000">
                      <a:pos x="wd2" y="hd2"/>
                    </a:cxn>
                    <a:cxn ang="16200000">
                      <a:pos x="wd2" y="hd2"/>
                    </a:cxn>
                  </a:cxnLst>
                  <a:rect l="0" t="0" r="r" b="b"/>
                  <a:pathLst>
                    <a:path w="21600" h="21600" extrusionOk="0">
                      <a:moveTo>
                        <a:pt x="17712" y="0"/>
                      </a:moveTo>
                      <a:lnTo>
                        <a:pt x="3888" y="0"/>
                      </a:lnTo>
                      <a:cubicBezTo>
                        <a:pt x="1751" y="0"/>
                        <a:pt x="0" y="1751"/>
                        <a:pt x="0" y="3888"/>
                      </a:cubicBezTo>
                      <a:lnTo>
                        <a:pt x="0" y="17714"/>
                      </a:lnTo>
                      <a:cubicBezTo>
                        <a:pt x="0" y="19851"/>
                        <a:pt x="1751" y="21600"/>
                        <a:pt x="3888" y="21600"/>
                      </a:cubicBezTo>
                      <a:lnTo>
                        <a:pt x="17712" y="21600"/>
                      </a:lnTo>
                      <a:cubicBezTo>
                        <a:pt x="19850" y="21600"/>
                        <a:pt x="21600" y="19851"/>
                        <a:pt x="21600" y="17714"/>
                      </a:cubicBezTo>
                      <a:lnTo>
                        <a:pt x="21600" y="3888"/>
                      </a:lnTo>
                      <a:cubicBezTo>
                        <a:pt x="21600" y="1751"/>
                        <a:pt x="19850" y="0"/>
                        <a:pt x="17712" y="0"/>
                      </a:cubicBezTo>
                      <a:close/>
                      <a:moveTo>
                        <a:pt x="19575" y="15284"/>
                      </a:moveTo>
                      <a:cubicBezTo>
                        <a:pt x="19575" y="16311"/>
                        <a:pt x="19427" y="16457"/>
                        <a:pt x="18400" y="16457"/>
                      </a:cubicBezTo>
                      <a:lnTo>
                        <a:pt x="3201" y="16457"/>
                      </a:lnTo>
                      <a:cubicBezTo>
                        <a:pt x="2173" y="16457"/>
                        <a:pt x="2026" y="16311"/>
                        <a:pt x="2026" y="15284"/>
                      </a:cubicBezTo>
                      <a:lnTo>
                        <a:pt x="2026" y="6319"/>
                      </a:lnTo>
                      <a:cubicBezTo>
                        <a:pt x="2026" y="5293"/>
                        <a:pt x="2173" y="5143"/>
                        <a:pt x="3201" y="5143"/>
                      </a:cubicBezTo>
                      <a:lnTo>
                        <a:pt x="18400" y="5143"/>
                      </a:lnTo>
                      <a:cubicBezTo>
                        <a:pt x="19427" y="5143"/>
                        <a:pt x="19575" y="5293"/>
                        <a:pt x="19575" y="6319"/>
                      </a:cubicBezTo>
                      <a:lnTo>
                        <a:pt x="19575" y="15284"/>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944" name="Group 944"/>
          <p:cNvGrpSpPr/>
          <p:nvPr/>
        </p:nvGrpSpPr>
        <p:grpSpPr>
          <a:xfrm>
            <a:off x="6395013" y="4708426"/>
            <a:ext cx="4705868" cy="596901"/>
            <a:chOff x="0" y="0"/>
            <a:chExt cx="4705866" cy="596900"/>
          </a:xfrm>
        </p:grpSpPr>
        <p:grpSp>
          <p:nvGrpSpPr>
            <p:cNvPr id="938" name="Group 938"/>
            <p:cNvGrpSpPr/>
            <p:nvPr/>
          </p:nvGrpSpPr>
          <p:grpSpPr>
            <a:xfrm>
              <a:off x="1584013" y="0"/>
              <a:ext cx="3121854" cy="596900"/>
              <a:chOff x="0" y="0"/>
              <a:chExt cx="3121853" cy="596900"/>
            </a:xfrm>
          </p:grpSpPr>
          <p:sp>
            <p:nvSpPr>
              <p:cNvPr id="936" name="Shape 936"/>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937" name="Shape 937"/>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应用断点下载</a:t>
                </a:r>
              </a:p>
            </p:txBody>
          </p:sp>
        </p:grpSp>
        <p:grpSp>
          <p:nvGrpSpPr>
            <p:cNvPr id="943" name="Group 943"/>
            <p:cNvGrpSpPr/>
            <p:nvPr/>
          </p:nvGrpSpPr>
          <p:grpSpPr>
            <a:xfrm>
              <a:off x="0" y="34954"/>
              <a:ext cx="526993" cy="526993"/>
              <a:chOff x="0" y="0"/>
              <a:chExt cx="526992" cy="526992"/>
            </a:xfrm>
          </p:grpSpPr>
          <p:sp>
            <p:nvSpPr>
              <p:cNvPr id="939" name="Shape 939"/>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942" name="Group 942"/>
              <p:cNvGrpSpPr/>
              <p:nvPr/>
            </p:nvGrpSpPr>
            <p:grpSpPr>
              <a:xfrm>
                <a:off x="118820" y="118820"/>
                <a:ext cx="289353" cy="289352"/>
                <a:chOff x="0" y="0"/>
                <a:chExt cx="289351" cy="289351"/>
              </a:xfrm>
            </p:grpSpPr>
            <p:sp>
              <p:nvSpPr>
                <p:cNvPr id="940" name="Shape 940"/>
                <p:cNvSpPr/>
                <p:nvPr/>
              </p:nvSpPr>
              <p:spPr>
                <a:xfrm>
                  <a:off x="-1" y="-1"/>
                  <a:ext cx="289353" cy="289353"/>
                </a:xfrm>
                <a:custGeom>
                  <a:avLst/>
                  <a:gdLst/>
                  <a:ahLst/>
                  <a:cxnLst>
                    <a:cxn ang="0">
                      <a:pos x="wd2" y="hd2"/>
                    </a:cxn>
                    <a:cxn ang="5400000">
                      <a:pos x="wd2" y="hd2"/>
                    </a:cxn>
                    <a:cxn ang="10800000">
                      <a:pos x="wd2" y="hd2"/>
                    </a:cxn>
                    <a:cxn ang="16200000">
                      <a:pos x="wd2" y="hd2"/>
                    </a:cxn>
                  </a:cxnLst>
                  <a:rect l="0" t="0" r="r" b="b"/>
                  <a:pathLst>
                    <a:path w="21600" h="21600" extrusionOk="0">
                      <a:moveTo>
                        <a:pt x="20102" y="0"/>
                      </a:moveTo>
                      <a:lnTo>
                        <a:pt x="1498" y="0"/>
                      </a:lnTo>
                      <a:cubicBezTo>
                        <a:pt x="340" y="0"/>
                        <a:pt x="0" y="340"/>
                        <a:pt x="0" y="1498"/>
                      </a:cubicBezTo>
                      <a:lnTo>
                        <a:pt x="0" y="18004"/>
                      </a:lnTo>
                      <a:lnTo>
                        <a:pt x="3595" y="21600"/>
                      </a:lnTo>
                      <a:lnTo>
                        <a:pt x="4595" y="21600"/>
                      </a:lnTo>
                      <a:lnTo>
                        <a:pt x="4595" y="15257"/>
                      </a:lnTo>
                      <a:lnTo>
                        <a:pt x="14708" y="15257"/>
                      </a:lnTo>
                      <a:lnTo>
                        <a:pt x="14708" y="21600"/>
                      </a:lnTo>
                      <a:lnTo>
                        <a:pt x="20102" y="21600"/>
                      </a:lnTo>
                      <a:cubicBezTo>
                        <a:pt x="21260" y="21600"/>
                        <a:pt x="21600" y="21260"/>
                        <a:pt x="21600" y="20102"/>
                      </a:cubicBezTo>
                      <a:lnTo>
                        <a:pt x="21600" y="1498"/>
                      </a:lnTo>
                      <a:cubicBezTo>
                        <a:pt x="21600" y="340"/>
                        <a:pt x="21260" y="0"/>
                        <a:pt x="20102" y="0"/>
                      </a:cubicBezTo>
                      <a:close/>
                      <a:moveTo>
                        <a:pt x="18254" y="10862"/>
                      </a:moveTo>
                      <a:lnTo>
                        <a:pt x="3296" y="10862"/>
                      </a:lnTo>
                      <a:lnTo>
                        <a:pt x="3296" y="1074"/>
                      </a:lnTo>
                      <a:lnTo>
                        <a:pt x="18254" y="1074"/>
                      </a:lnTo>
                      <a:lnTo>
                        <a:pt x="18254" y="10862"/>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941" name="Shape 941"/>
                <p:cNvSpPr/>
                <p:nvPr/>
              </p:nvSpPr>
              <p:spPr>
                <a:xfrm>
                  <a:off x="92431" y="233088"/>
                  <a:ext cx="31649" cy="55259"/>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954" name="Group 954"/>
          <p:cNvGrpSpPr/>
          <p:nvPr/>
        </p:nvGrpSpPr>
        <p:grpSpPr>
          <a:xfrm>
            <a:off x="6395013" y="3867919"/>
            <a:ext cx="4705868" cy="596901"/>
            <a:chOff x="0" y="0"/>
            <a:chExt cx="4705866" cy="596900"/>
          </a:xfrm>
        </p:grpSpPr>
        <p:grpSp>
          <p:nvGrpSpPr>
            <p:cNvPr id="947" name="Group 947"/>
            <p:cNvGrpSpPr/>
            <p:nvPr/>
          </p:nvGrpSpPr>
          <p:grpSpPr>
            <a:xfrm>
              <a:off x="1584013" y="0"/>
              <a:ext cx="3121854" cy="596900"/>
              <a:chOff x="0" y="0"/>
              <a:chExt cx="3121853" cy="596900"/>
            </a:xfrm>
          </p:grpSpPr>
          <p:sp>
            <p:nvSpPr>
              <p:cNvPr id="945" name="Shape 945"/>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946" name="Shape 946"/>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应用评论打分</a:t>
                </a:r>
              </a:p>
            </p:txBody>
          </p:sp>
        </p:grpSp>
        <p:grpSp>
          <p:nvGrpSpPr>
            <p:cNvPr id="953" name="Group 953"/>
            <p:cNvGrpSpPr/>
            <p:nvPr/>
          </p:nvGrpSpPr>
          <p:grpSpPr>
            <a:xfrm>
              <a:off x="0" y="34953"/>
              <a:ext cx="526993" cy="526994"/>
              <a:chOff x="0" y="0"/>
              <a:chExt cx="526992" cy="526992"/>
            </a:xfrm>
          </p:grpSpPr>
          <p:sp>
            <p:nvSpPr>
              <p:cNvPr id="948" name="Shape 948"/>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952" name="Group 952"/>
              <p:cNvGrpSpPr/>
              <p:nvPr/>
            </p:nvGrpSpPr>
            <p:grpSpPr>
              <a:xfrm>
                <a:off x="117827" y="135092"/>
                <a:ext cx="291338" cy="256809"/>
                <a:chOff x="0" y="0"/>
                <a:chExt cx="291336" cy="256808"/>
              </a:xfrm>
            </p:grpSpPr>
            <p:sp>
              <p:nvSpPr>
                <p:cNvPr id="949" name="Shape 949"/>
                <p:cNvSpPr/>
                <p:nvPr/>
              </p:nvSpPr>
              <p:spPr>
                <a:xfrm>
                  <a:off x="-1" y="48530"/>
                  <a:ext cx="207667" cy="208279"/>
                </a:xfrm>
                <a:custGeom>
                  <a:avLst/>
                  <a:gdLst/>
                  <a:ahLst/>
                  <a:cxnLst>
                    <a:cxn ang="0">
                      <a:pos x="wd2" y="hd2"/>
                    </a:cxn>
                    <a:cxn ang="5400000">
                      <a:pos x="wd2" y="hd2"/>
                    </a:cxn>
                    <a:cxn ang="10800000">
                      <a:pos x="wd2" y="hd2"/>
                    </a:cxn>
                    <a:cxn ang="16200000">
                      <a:pos x="wd2" y="hd2"/>
                    </a:cxn>
                  </a:cxnLst>
                  <a:rect l="0" t="0" r="r" b="b"/>
                  <a:pathLst>
                    <a:path w="21600" h="21600" extrusionOk="0">
                      <a:moveTo>
                        <a:pt x="18899" y="18001"/>
                      </a:moveTo>
                      <a:cubicBezTo>
                        <a:pt x="18899" y="18497"/>
                        <a:pt x="18495" y="18900"/>
                        <a:pt x="17998" y="18900"/>
                      </a:cubicBezTo>
                      <a:lnTo>
                        <a:pt x="3601" y="18900"/>
                      </a:lnTo>
                      <a:cubicBezTo>
                        <a:pt x="3105" y="18900"/>
                        <a:pt x="2701" y="18497"/>
                        <a:pt x="2701" y="18001"/>
                      </a:cubicBezTo>
                      <a:lnTo>
                        <a:pt x="2701" y="3598"/>
                      </a:lnTo>
                      <a:cubicBezTo>
                        <a:pt x="2701" y="3102"/>
                        <a:pt x="3105" y="2698"/>
                        <a:pt x="3601" y="2698"/>
                      </a:cubicBezTo>
                      <a:lnTo>
                        <a:pt x="16077" y="2698"/>
                      </a:lnTo>
                      <a:lnTo>
                        <a:pt x="18707" y="70"/>
                      </a:lnTo>
                      <a:cubicBezTo>
                        <a:pt x="18478" y="25"/>
                        <a:pt x="18241" y="0"/>
                        <a:pt x="17998" y="0"/>
                      </a:cubicBezTo>
                      <a:lnTo>
                        <a:pt x="3601" y="0"/>
                      </a:lnTo>
                      <a:cubicBezTo>
                        <a:pt x="1612" y="0"/>
                        <a:pt x="0" y="1611"/>
                        <a:pt x="0" y="3598"/>
                      </a:cubicBezTo>
                      <a:lnTo>
                        <a:pt x="0" y="18001"/>
                      </a:lnTo>
                      <a:cubicBezTo>
                        <a:pt x="0" y="19989"/>
                        <a:pt x="1612" y="21600"/>
                        <a:pt x="3601" y="21600"/>
                      </a:cubicBezTo>
                      <a:lnTo>
                        <a:pt x="17998" y="21600"/>
                      </a:lnTo>
                      <a:cubicBezTo>
                        <a:pt x="19987" y="21600"/>
                        <a:pt x="21600" y="19989"/>
                        <a:pt x="21600" y="18001"/>
                      </a:cubicBezTo>
                      <a:lnTo>
                        <a:pt x="21600" y="10014"/>
                      </a:lnTo>
                      <a:lnTo>
                        <a:pt x="18899" y="12712"/>
                      </a:lnTo>
                      <a:lnTo>
                        <a:pt x="18899" y="18001"/>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950" name="Shape 950"/>
                <p:cNvSpPr/>
                <p:nvPr/>
              </p:nvSpPr>
              <p:spPr>
                <a:xfrm>
                  <a:off x="88711" y="40442"/>
                  <a:ext cx="166839" cy="167330"/>
                </a:xfrm>
                <a:custGeom>
                  <a:avLst/>
                  <a:gdLst/>
                  <a:ahLst/>
                  <a:cxnLst>
                    <a:cxn ang="0">
                      <a:pos x="wd2" y="hd2"/>
                    </a:cxn>
                    <a:cxn ang="5400000">
                      <a:pos x="wd2" y="hd2"/>
                    </a:cxn>
                    <a:cxn ang="10800000">
                      <a:pos x="wd2" y="hd2"/>
                    </a:cxn>
                    <a:cxn ang="16200000">
                      <a:pos x="wd2" y="hd2"/>
                    </a:cxn>
                  </a:cxnLst>
                  <a:rect l="0" t="0" r="r" b="b"/>
                  <a:pathLst>
                    <a:path w="21600" h="21600" extrusionOk="0">
                      <a:moveTo>
                        <a:pt x="21600" y="4818"/>
                      </a:moveTo>
                      <a:lnTo>
                        <a:pt x="16780" y="0"/>
                      </a:lnTo>
                      <a:lnTo>
                        <a:pt x="2322" y="14460"/>
                      </a:lnTo>
                      <a:lnTo>
                        <a:pt x="2320" y="14460"/>
                      </a:lnTo>
                      <a:lnTo>
                        <a:pt x="2320" y="14462"/>
                      </a:lnTo>
                      <a:lnTo>
                        <a:pt x="2319" y="14462"/>
                      </a:lnTo>
                      <a:lnTo>
                        <a:pt x="2320" y="14462"/>
                      </a:lnTo>
                      <a:lnTo>
                        <a:pt x="0" y="21600"/>
                      </a:lnTo>
                      <a:lnTo>
                        <a:pt x="7138" y="19281"/>
                      </a:lnTo>
                      <a:lnTo>
                        <a:pt x="7140" y="19281"/>
                      </a:lnTo>
                      <a:lnTo>
                        <a:pt x="7140" y="19279"/>
                      </a:lnTo>
                      <a:lnTo>
                        <a:pt x="21600" y="4818"/>
                      </a:lnTo>
                      <a:close/>
                      <a:moveTo>
                        <a:pt x="5635" y="15238"/>
                      </a:moveTo>
                      <a:lnTo>
                        <a:pt x="4840" y="14443"/>
                      </a:lnTo>
                      <a:lnTo>
                        <a:pt x="16793" y="2490"/>
                      </a:lnTo>
                      <a:lnTo>
                        <a:pt x="17587" y="3283"/>
                      </a:lnTo>
                      <a:lnTo>
                        <a:pt x="5635" y="15238"/>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951" name="Shape 951"/>
                <p:cNvSpPr/>
                <p:nvPr/>
              </p:nvSpPr>
              <p:spPr>
                <a:xfrm>
                  <a:off x="229843" y="0"/>
                  <a:ext cx="61494" cy="61675"/>
                </a:xfrm>
                <a:custGeom>
                  <a:avLst/>
                  <a:gdLst/>
                  <a:ahLst/>
                  <a:cxnLst>
                    <a:cxn ang="0">
                      <a:pos x="wd2" y="hd2"/>
                    </a:cxn>
                    <a:cxn ang="5400000">
                      <a:pos x="wd2" y="hd2"/>
                    </a:cxn>
                    <a:cxn ang="10800000">
                      <a:pos x="wd2" y="hd2"/>
                    </a:cxn>
                    <a:cxn ang="16200000">
                      <a:pos x="wd2" y="hd2"/>
                    </a:cxn>
                  </a:cxnLst>
                  <a:rect l="0" t="0" r="r" b="b"/>
                  <a:pathLst>
                    <a:path w="21600" h="21600" extrusionOk="0">
                      <a:moveTo>
                        <a:pt x="13026" y="21600"/>
                      </a:moveTo>
                      <a:lnTo>
                        <a:pt x="0" y="8574"/>
                      </a:lnTo>
                      <a:lnTo>
                        <a:pt x="8574" y="0"/>
                      </a:lnTo>
                      <a:lnTo>
                        <a:pt x="21600" y="13026"/>
                      </a:lnTo>
                      <a:lnTo>
                        <a:pt x="13026" y="21600"/>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963" name="Group 963"/>
          <p:cNvGrpSpPr/>
          <p:nvPr/>
        </p:nvGrpSpPr>
        <p:grpSpPr>
          <a:xfrm>
            <a:off x="6395013" y="3027412"/>
            <a:ext cx="4705868" cy="596901"/>
            <a:chOff x="0" y="0"/>
            <a:chExt cx="4705866" cy="596900"/>
          </a:xfrm>
        </p:grpSpPr>
        <p:grpSp>
          <p:nvGrpSpPr>
            <p:cNvPr id="957" name="Group 957"/>
            <p:cNvGrpSpPr/>
            <p:nvPr/>
          </p:nvGrpSpPr>
          <p:grpSpPr>
            <a:xfrm>
              <a:off x="1584013" y="0"/>
              <a:ext cx="3121854" cy="596900"/>
              <a:chOff x="0" y="0"/>
              <a:chExt cx="3121853" cy="596900"/>
            </a:xfrm>
          </p:grpSpPr>
          <p:sp>
            <p:nvSpPr>
              <p:cNvPr id="955" name="Shape 955"/>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956" name="Shape 956"/>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版本智能控制</a:t>
                </a:r>
              </a:p>
            </p:txBody>
          </p:sp>
        </p:grpSp>
        <p:grpSp>
          <p:nvGrpSpPr>
            <p:cNvPr id="962" name="Group 962"/>
            <p:cNvGrpSpPr/>
            <p:nvPr/>
          </p:nvGrpSpPr>
          <p:grpSpPr>
            <a:xfrm>
              <a:off x="0" y="34953"/>
              <a:ext cx="526993" cy="526994"/>
              <a:chOff x="0" y="0"/>
              <a:chExt cx="526992" cy="526992"/>
            </a:xfrm>
          </p:grpSpPr>
          <p:sp>
            <p:nvSpPr>
              <p:cNvPr id="958" name="Shape 958"/>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961" name="Group 961"/>
              <p:cNvGrpSpPr/>
              <p:nvPr/>
            </p:nvGrpSpPr>
            <p:grpSpPr>
              <a:xfrm>
                <a:off x="118364" y="119351"/>
                <a:ext cx="290265" cy="288290"/>
                <a:chOff x="0" y="0"/>
                <a:chExt cx="290264" cy="288289"/>
              </a:xfrm>
            </p:grpSpPr>
            <p:sp>
              <p:nvSpPr>
                <p:cNvPr id="959" name="Shape 959"/>
                <p:cNvSpPr/>
                <p:nvPr/>
              </p:nvSpPr>
              <p:spPr>
                <a:xfrm>
                  <a:off x="-1" y="0"/>
                  <a:ext cx="217951" cy="216217"/>
                </a:xfrm>
                <a:custGeom>
                  <a:avLst/>
                  <a:gdLst/>
                  <a:ahLst/>
                  <a:cxnLst>
                    <a:cxn ang="0">
                      <a:pos x="wd2" y="hd2"/>
                    </a:cxn>
                    <a:cxn ang="5400000">
                      <a:pos x="wd2" y="hd2"/>
                    </a:cxn>
                    <a:cxn ang="10800000">
                      <a:pos x="wd2" y="hd2"/>
                    </a:cxn>
                    <a:cxn ang="16200000">
                      <a:pos x="wd2" y="hd2"/>
                    </a:cxn>
                  </a:cxnLst>
                  <a:rect l="0" t="0" r="r" b="b"/>
                  <a:pathLst>
                    <a:path w="21600" h="21600" extrusionOk="0">
                      <a:moveTo>
                        <a:pt x="2691" y="15798"/>
                      </a:moveTo>
                      <a:lnTo>
                        <a:pt x="2691" y="2701"/>
                      </a:lnTo>
                      <a:lnTo>
                        <a:pt x="18909" y="2701"/>
                      </a:lnTo>
                      <a:lnTo>
                        <a:pt x="18909" y="4655"/>
                      </a:lnTo>
                      <a:lnTo>
                        <a:pt x="21600" y="4655"/>
                      </a:lnTo>
                      <a:lnTo>
                        <a:pt x="21600" y="0"/>
                      </a:lnTo>
                      <a:lnTo>
                        <a:pt x="0" y="0"/>
                      </a:lnTo>
                      <a:lnTo>
                        <a:pt x="0" y="21600"/>
                      </a:lnTo>
                      <a:lnTo>
                        <a:pt x="4638" y="21600"/>
                      </a:lnTo>
                      <a:lnTo>
                        <a:pt x="4638" y="15798"/>
                      </a:lnTo>
                      <a:lnTo>
                        <a:pt x="2691" y="15798"/>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960" name="Shape 960"/>
                <p:cNvSpPr/>
                <p:nvPr/>
              </p:nvSpPr>
              <p:spPr>
                <a:xfrm>
                  <a:off x="71812" y="72072"/>
                  <a:ext cx="218453" cy="2162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18909" y="15798"/>
                      </a:moveTo>
                      <a:lnTo>
                        <a:pt x="2691" y="15798"/>
                      </a:lnTo>
                      <a:lnTo>
                        <a:pt x="2691" y="2701"/>
                      </a:lnTo>
                      <a:lnTo>
                        <a:pt x="18909" y="2701"/>
                      </a:lnTo>
                      <a:lnTo>
                        <a:pt x="18909" y="15798"/>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972" name="Group 972"/>
          <p:cNvGrpSpPr/>
          <p:nvPr/>
        </p:nvGrpSpPr>
        <p:grpSpPr>
          <a:xfrm>
            <a:off x="6395013" y="6389439"/>
            <a:ext cx="4705868" cy="596901"/>
            <a:chOff x="0" y="0"/>
            <a:chExt cx="4705866" cy="596900"/>
          </a:xfrm>
        </p:grpSpPr>
        <p:grpSp>
          <p:nvGrpSpPr>
            <p:cNvPr id="966" name="Group 966"/>
            <p:cNvGrpSpPr/>
            <p:nvPr/>
          </p:nvGrpSpPr>
          <p:grpSpPr>
            <a:xfrm>
              <a:off x="1584013" y="0"/>
              <a:ext cx="3121854" cy="596900"/>
              <a:chOff x="0" y="0"/>
              <a:chExt cx="3121853" cy="596900"/>
            </a:xfrm>
          </p:grpSpPr>
          <p:sp>
            <p:nvSpPr>
              <p:cNvPr id="964" name="Shape 964"/>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965" name="Shape 965"/>
              <p:cNvSpPr/>
              <p:nvPr/>
            </p:nvSpPr>
            <p:spPr>
              <a:xfrm>
                <a:off x="525876" y="57150"/>
                <a:ext cx="20701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轻应用运行框架</a:t>
                </a:r>
              </a:p>
            </p:txBody>
          </p:sp>
        </p:grpSp>
        <p:grpSp>
          <p:nvGrpSpPr>
            <p:cNvPr id="971" name="Group 971"/>
            <p:cNvGrpSpPr/>
            <p:nvPr/>
          </p:nvGrpSpPr>
          <p:grpSpPr>
            <a:xfrm>
              <a:off x="0" y="34953"/>
              <a:ext cx="526993" cy="526994"/>
              <a:chOff x="0" y="0"/>
              <a:chExt cx="526992" cy="526992"/>
            </a:xfrm>
          </p:grpSpPr>
          <p:sp>
            <p:nvSpPr>
              <p:cNvPr id="967" name="Shape 967"/>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970" name="Group 970"/>
              <p:cNvGrpSpPr/>
              <p:nvPr/>
            </p:nvGrpSpPr>
            <p:grpSpPr>
              <a:xfrm>
                <a:off x="117829" y="111478"/>
                <a:ext cx="291335" cy="291335"/>
                <a:chOff x="0" y="0"/>
                <a:chExt cx="291334" cy="291334"/>
              </a:xfrm>
            </p:grpSpPr>
            <p:sp>
              <p:nvSpPr>
                <p:cNvPr id="968" name="Shape 968"/>
                <p:cNvSpPr/>
                <p:nvPr/>
              </p:nvSpPr>
              <p:spPr>
                <a:xfrm>
                  <a:off x="84972" y="84972"/>
                  <a:ext cx="121896" cy="121902"/>
                </a:xfrm>
                <a:custGeom>
                  <a:avLst/>
                  <a:gdLst/>
                  <a:ahLst/>
                  <a:cxnLst>
                    <a:cxn ang="0">
                      <a:pos x="wd2" y="hd2"/>
                    </a:cxn>
                    <a:cxn ang="5400000">
                      <a:pos x="wd2" y="hd2"/>
                    </a:cxn>
                    <a:cxn ang="10800000">
                      <a:pos x="wd2" y="hd2"/>
                    </a:cxn>
                    <a:cxn ang="16200000">
                      <a:pos x="wd2" y="hd2"/>
                    </a:cxn>
                  </a:cxnLst>
                  <a:rect l="0" t="0" r="r" b="b"/>
                  <a:pathLst>
                    <a:path w="21598" h="21598" extrusionOk="0">
                      <a:moveTo>
                        <a:pt x="21482" y="121"/>
                      </a:moveTo>
                      <a:cubicBezTo>
                        <a:pt x="21471" y="115"/>
                        <a:pt x="21450" y="105"/>
                        <a:pt x="21408" y="90"/>
                      </a:cubicBezTo>
                      <a:cubicBezTo>
                        <a:pt x="21299" y="52"/>
                        <a:pt x="21054" y="-1"/>
                        <a:pt x="20668" y="0"/>
                      </a:cubicBezTo>
                      <a:lnTo>
                        <a:pt x="933" y="0"/>
                      </a:lnTo>
                      <a:cubicBezTo>
                        <a:pt x="606" y="-1"/>
                        <a:pt x="380" y="37"/>
                        <a:pt x="253" y="71"/>
                      </a:cubicBezTo>
                      <a:cubicBezTo>
                        <a:pt x="178" y="92"/>
                        <a:pt x="140" y="108"/>
                        <a:pt x="121" y="117"/>
                      </a:cubicBezTo>
                      <a:cubicBezTo>
                        <a:pt x="115" y="128"/>
                        <a:pt x="105" y="149"/>
                        <a:pt x="91" y="190"/>
                      </a:cubicBezTo>
                      <a:cubicBezTo>
                        <a:pt x="53" y="300"/>
                        <a:pt x="0" y="545"/>
                        <a:pt x="0" y="932"/>
                      </a:cubicBezTo>
                      <a:lnTo>
                        <a:pt x="1" y="20666"/>
                      </a:lnTo>
                      <a:cubicBezTo>
                        <a:pt x="0" y="20992"/>
                        <a:pt x="37" y="21217"/>
                        <a:pt x="72" y="21345"/>
                      </a:cubicBezTo>
                      <a:cubicBezTo>
                        <a:pt x="92" y="21421"/>
                        <a:pt x="108" y="21459"/>
                        <a:pt x="117" y="21478"/>
                      </a:cubicBezTo>
                      <a:cubicBezTo>
                        <a:pt x="129" y="21484"/>
                        <a:pt x="150" y="21494"/>
                        <a:pt x="190" y="21508"/>
                      </a:cubicBezTo>
                      <a:cubicBezTo>
                        <a:pt x="300" y="21546"/>
                        <a:pt x="546" y="21599"/>
                        <a:pt x="932" y="21598"/>
                      </a:cubicBezTo>
                      <a:lnTo>
                        <a:pt x="20667" y="21598"/>
                      </a:lnTo>
                      <a:cubicBezTo>
                        <a:pt x="20992" y="21598"/>
                        <a:pt x="21218" y="21561"/>
                        <a:pt x="21346" y="21526"/>
                      </a:cubicBezTo>
                      <a:cubicBezTo>
                        <a:pt x="21422" y="21505"/>
                        <a:pt x="21460" y="21489"/>
                        <a:pt x="21478" y="21480"/>
                      </a:cubicBezTo>
                      <a:cubicBezTo>
                        <a:pt x="21484" y="21469"/>
                        <a:pt x="21494" y="21449"/>
                        <a:pt x="21508" y="21407"/>
                      </a:cubicBezTo>
                      <a:cubicBezTo>
                        <a:pt x="21547" y="21297"/>
                        <a:pt x="21600" y="21053"/>
                        <a:pt x="21598" y="20667"/>
                      </a:cubicBezTo>
                      <a:lnTo>
                        <a:pt x="21598" y="933"/>
                      </a:lnTo>
                      <a:cubicBezTo>
                        <a:pt x="21598" y="605"/>
                        <a:pt x="21561" y="380"/>
                        <a:pt x="21526" y="252"/>
                      </a:cubicBezTo>
                      <a:cubicBezTo>
                        <a:pt x="21506" y="177"/>
                        <a:pt x="21491" y="139"/>
                        <a:pt x="21482" y="121"/>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969" name="Shape 969"/>
                <p:cNvSpPr/>
                <p:nvPr/>
              </p:nvSpPr>
              <p:spPr>
                <a:xfrm>
                  <a:off x="-1" y="-1"/>
                  <a:ext cx="291336" cy="291336"/>
                </a:xfrm>
                <a:custGeom>
                  <a:avLst/>
                  <a:gdLst/>
                  <a:ahLst/>
                  <a:cxnLst>
                    <a:cxn ang="0">
                      <a:pos x="wd2" y="hd2"/>
                    </a:cxn>
                    <a:cxn ang="5400000">
                      <a:pos x="wd2" y="hd2"/>
                    </a:cxn>
                    <a:cxn ang="10800000">
                      <a:pos x="wd2" y="hd2"/>
                    </a:cxn>
                    <a:cxn ang="16200000">
                      <a:pos x="wd2" y="hd2"/>
                    </a:cxn>
                  </a:cxnLst>
                  <a:rect l="0" t="0" r="r" b="b"/>
                  <a:pathLst>
                    <a:path w="21600" h="21600" extrusionOk="0">
                      <a:moveTo>
                        <a:pt x="18600" y="0"/>
                      </a:moveTo>
                      <a:lnTo>
                        <a:pt x="3000" y="0"/>
                      </a:lnTo>
                      <a:cubicBezTo>
                        <a:pt x="1012" y="0"/>
                        <a:pt x="0" y="1012"/>
                        <a:pt x="0" y="3000"/>
                      </a:cubicBezTo>
                      <a:lnTo>
                        <a:pt x="0" y="18600"/>
                      </a:lnTo>
                      <a:cubicBezTo>
                        <a:pt x="0" y="20588"/>
                        <a:pt x="1012" y="21600"/>
                        <a:pt x="3000" y="21600"/>
                      </a:cubicBezTo>
                      <a:lnTo>
                        <a:pt x="18600" y="21600"/>
                      </a:lnTo>
                      <a:cubicBezTo>
                        <a:pt x="20588" y="21600"/>
                        <a:pt x="21600" y="20588"/>
                        <a:pt x="21600" y="18600"/>
                      </a:cubicBezTo>
                      <a:lnTo>
                        <a:pt x="21600" y="3000"/>
                      </a:lnTo>
                      <a:cubicBezTo>
                        <a:pt x="21600" y="1012"/>
                        <a:pt x="20588" y="0"/>
                        <a:pt x="18600" y="0"/>
                      </a:cubicBezTo>
                      <a:close/>
                      <a:moveTo>
                        <a:pt x="1806" y="11944"/>
                      </a:moveTo>
                      <a:cubicBezTo>
                        <a:pt x="1185" y="11943"/>
                        <a:pt x="681" y="11440"/>
                        <a:pt x="681" y="10819"/>
                      </a:cubicBezTo>
                      <a:cubicBezTo>
                        <a:pt x="681" y="10197"/>
                        <a:pt x="1185" y="9694"/>
                        <a:pt x="1806" y="9693"/>
                      </a:cubicBezTo>
                      <a:cubicBezTo>
                        <a:pt x="2427" y="9694"/>
                        <a:pt x="2931" y="10197"/>
                        <a:pt x="2931" y="10819"/>
                      </a:cubicBezTo>
                      <a:cubicBezTo>
                        <a:pt x="2931" y="11440"/>
                        <a:pt x="2427" y="11943"/>
                        <a:pt x="1806" y="11944"/>
                      </a:cubicBezTo>
                      <a:close/>
                      <a:moveTo>
                        <a:pt x="4837" y="975"/>
                      </a:moveTo>
                      <a:cubicBezTo>
                        <a:pt x="5459" y="975"/>
                        <a:pt x="5962" y="1478"/>
                        <a:pt x="5962" y="2100"/>
                      </a:cubicBezTo>
                      <a:cubicBezTo>
                        <a:pt x="5962" y="2722"/>
                        <a:pt x="5459" y="3225"/>
                        <a:pt x="4837" y="3225"/>
                      </a:cubicBezTo>
                      <a:cubicBezTo>
                        <a:pt x="4216" y="3225"/>
                        <a:pt x="3713" y="2722"/>
                        <a:pt x="3712" y="2100"/>
                      </a:cubicBezTo>
                      <a:cubicBezTo>
                        <a:pt x="3713" y="1478"/>
                        <a:pt x="4216" y="975"/>
                        <a:pt x="4837" y="975"/>
                      </a:cubicBezTo>
                      <a:close/>
                      <a:moveTo>
                        <a:pt x="4837" y="20612"/>
                      </a:moveTo>
                      <a:cubicBezTo>
                        <a:pt x="4216" y="20612"/>
                        <a:pt x="3713" y="20109"/>
                        <a:pt x="3712" y="19488"/>
                      </a:cubicBezTo>
                      <a:cubicBezTo>
                        <a:pt x="3713" y="18866"/>
                        <a:pt x="4216" y="18363"/>
                        <a:pt x="4837" y="18362"/>
                      </a:cubicBezTo>
                      <a:cubicBezTo>
                        <a:pt x="5459" y="18363"/>
                        <a:pt x="5962" y="18866"/>
                        <a:pt x="5962" y="19488"/>
                      </a:cubicBezTo>
                      <a:cubicBezTo>
                        <a:pt x="5962" y="20109"/>
                        <a:pt x="5459" y="20612"/>
                        <a:pt x="4837" y="20612"/>
                      </a:cubicBezTo>
                      <a:close/>
                      <a:moveTo>
                        <a:pt x="14945" y="17728"/>
                      </a:moveTo>
                      <a:lnTo>
                        <a:pt x="6675" y="17728"/>
                      </a:lnTo>
                      <a:cubicBezTo>
                        <a:pt x="5959" y="17733"/>
                        <a:pt x="5196" y="17537"/>
                        <a:pt x="4636" y="16976"/>
                      </a:cubicBezTo>
                      <a:cubicBezTo>
                        <a:pt x="4075" y="16416"/>
                        <a:pt x="3881" y="15654"/>
                        <a:pt x="3885" y="14938"/>
                      </a:cubicBezTo>
                      <a:lnTo>
                        <a:pt x="3885" y="6668"/>
                      </a:lnTo>
                      <a:cubicBezTo>
                        <a:pt x="3881" y="5953"/>
                        <a:pt x="4076" y="5189"/>
                        <a:pt x="4636" y="4629"/>
                      </a:cubicBezTo>
                      <a:cubicBezTo>
                        <a:pt x="5196" y="4070"/>
                        <a:pt x="5960" y="3874"/>
                        <a:pt x="6675" y="3878"/>
                      </a:cubicBezTo>
                      <a:lnTo>
                        <a:pt x="14945" y="3878"/>
                      </a:lnTo>
                      <a:cubicBezTo>
                        <a:pt x="15660" y="3874"/>
                        <a:pt x="16423" y="4070"/>
                        <a:pt x="16983" y="4629"/>
                      </a:cubicBezTo>
                      <a:cubicBezTo>
                        <a:pt x="17543" y="5190"/>
                        <a:pt x="17739" y="5953"/>
                        <a:pt x="17735" y="6668"/>
                      </a:cubicBezTo>
                      <a:lnTo>
                        <a:pt x="17735" y="14938"/>
                      </a:lnTo>
                      <a:cubicBezTo>
                        <a:pt x="17739" y="15654"/>
                        <a:pt x="17543" y="16416"/>
                        <a:pt x="16983" y="16976"/>
                      </a:cubicBezTo>
                      <a:cubicBezTo>
                        <a:pt x="16430" y="17530"/>
                        <a:pt x="15678" y="17728"/>
                        <a:pt x="14971" y="17728"/>
                      </a:cubicBezTo>
                      <a:cubicBezTo>
                        <a:pt x="14962" y="17728"/>
                        <a:pt x="14953" y="17728"/>
                        <a:pt x="14945" y="17728"/>
                      </a:cubicBezTo>
                      <a:close/>
                      <a:moveTo>
                        <a:pt x="16725" y="20612"/>
                      </a:moveTo>
                      <a:cubicBezTo>
                        <a:pt x="16103" y="20612"/>
                        <a:pt x="15600" y="20109"/>
                        <a:pt x="15600" y="19487"/>
                      </a:cubicBezTo>
                      <a:cubicBezTo>
                        <a:pt x="15600" y="18866"/>
                        <a:pt x="16103" y="18362"/>
                        <a:pt x="16725" y="18362"/>
                      </a:cubicBezTo>
                      <a:cubicBezTo>
                        <a:pt x="17346" y="18362"/>
                        <a:pt x="17849" y="18866"/>
                        <a:pt x="17850" y="19487"/>
                      </a:cubicBezTo>
                      <a:cubicBezTo>
                        <a:pt x="17849" y="20109"/>
                        <a:pt x="17346" y="20612"/>
                        <a:pt x="16725" y="20612"/>
                      </a:cubicBezTo>
                      <a:close/>
                      <a:moveTo>
                        <a:pt x="16725" y="3225"/>
                      </a:moveTo>
                      <a:cubicBezTo>
                        <a:pt x="16103" y="3225"/>
                        <a:pt x="15600" y="2722"/>
                        <a:pt x="15600" y="2100"/>
                      </a:cubicBezTo>
                      <a:cubicBezTo>
                        <a:pt x="15600" y="1478"/>
                        <a:pt x="16103" y="975"/>
                        <a:pt x="16725" y="975"/>
                      </a:cubicBezTo>
                      <a:cubicBezTo>
                        <a:pt x="17346" y="975"/>
                        <a:pt x="17849" y="1478"/>
                        <a:pt x="17850" y="2100"/>
                      </a:cubicBezTo>
                      <a:cubicBezTo>
                        <a:pt x="17849" y="2722"/>
                        <a:pt x="17346" y="3225"/>
                        <a:pt x="16725" y="3225"/>
                      </a:cubicBezTo>
                      <a:close/>
                      <a:moveTo>
                        <a:pt x="19819" y="11944"/>
                      </a:moveTo>
                      <a:cubicBezTo>
                        <a:pt x="19197" y="11943"/>
                        <a:pt x="18694" y="11440"/>
                        <a:pt x="18694" y="10819"/>
                      </a:cubicBezTo>
                      <a:cubicBezTo>
                        <a:pt x="18694" y="10197"/>
                        <a:pt x="19197" y="9694"/>
                        <a:pt x="19819" y="9694"/>
                      </a:cubicBezTo>
                      <a:cubicBezTo>
                        <a:pt x="20440" y="9694"/>
                        <a:pt x="20943" y="10197"/>
                        <a:pt x="20944" y="10819"/>
                      </a:cubicBezTo>
                      <a:cubicBezTo>
                        <a:pt x="20943" y="11440"/>
                        <a:pt x="20440" y="11943"/>
                        <a:pt x="19819" y="11944"/>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982" name="Group 982"/>
          <p:cNvGrpSpPr/>
          <p:nvPr/>
        </p:nvGrpSpPr>
        <p:grpSpPr>
          <a:xfrm>
            <a:off x="6395013" y="7229946"/>
            <a:ext cx="4705868" cy="596901"/>
            <a:chOff x="0" y="0"/>
            <a:chExt cx="4705866" cy="596900"/>
          </a:xfrm>
        </p:grpSpPr>
        <p:grpSp>
          <p:nvGrpSpPr>
            <p:cNvPr id="975" name="Group 975"/>
            <p:cNvGrpSpPr/>
            <p:nvPr/>
          </p:nvGrpSpPr>
          <p:grpSpPr>
            <a:xfrm>
              <a:off x="1584013" y="0"/>
              <a:ext cx="3121854" cy="596900"/>
              <a:chOff x="0" y="0"/>
              <a:chExt cx="3121853" cy="596900"/>
            </a:xfrm>
          </p:grpSpPr>
          <p:sp>
            <p:nvSpPr>
              <p:cNvPr id="973" name="Shape 973"/>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974" name="Shape 974"/>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动态原生插件</a:t>
                </a:r>
              </a:p>
            </p:txBody>
          </p:sp>
        </p:grpSp>
        <p:grpSp>
          <p:nvGrpSpPr>
            <p:cNvPr id="981" name="Group 981"/>
            <p:cNvGrpSpPr/>
            <p:nvPr/>
          </p:nvGrpSpPr>
          <p:grpSpPr>
            <a:xfrm>
              <a:off x="0" y="34953"/>
              <a:ext cx="526993" cy="526994"/>
              <a:chOff x="0" y="0"/>
              <a:chExt cx="526992" cy="526992"/>
            </a:xfrm>
          </p:grpSpPr>
          <p:sp>
            <p:nvSpPr>
              <p:cNvPr id="976" name="Shape 976"/>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980" name="Group 980"/>
              <p:cNvGrpSpPr/>
              <p:nvPr/>
            </p:nvGrpSpPr>
            <p:grpSpPr>
              <a:xfrm>
                <a:off x="135128" y="91150"/>
                <a:ext cx="256736" cy="344692"/>
                <a:chOff x="0" y="0"/>
                <a:chExt cx="256735" cy="344691"/>
              </a:xfrm>
            </p:grpSpPr>
            <p:sp>
              <p:nvSpPr>
                <p:cNvPr id="977" name="Shape 977"/>
                <p:cNvSpPr/>
                <p:nvPr/>
              </p:nvSpPr>
              <p:spPr>
                <a:xfrm>
                  <a:off x="-1" y="154204"/>
                  <a:ext cx="121103" cy="190488"/>
                </a:xfrm>
                <a:custGeom>
                  <a:avLst/>
                  <a:gdLst/>
                  <a:ahLst/>
                  <a:cxnLst>
                    <a:cxn ang="0">
                      <a:pos x="wd2" y="hd2"/>
                    </a:cxn>
                    <a:cxn ang="5400000">
                      <a:pos x="wd2" y="hd2"/>
                    </a:cxn>
                    <a:cxn ang="10800000">
                      <a:pos x="wd2" y="hd2"/>
                    </a:cxn>
                    <a:cxn ang="16200000">
                      <a:pos x="wd2" y="hd2"/>
                    </a:cxn>
                  </a:cxnLst>
                  <a:rect l="0" t="0" r="r" b="b"/>
                  <a:pathLst>
                    <a:path w="21600" h="21600" extrusionOk="0">
                      <a:moveTo>
                        <a:pt x="0" y="2359"/>
                      </a:moveTo>
                      <a:lnTo>
                        <a:pt x="0" y="17838"/>
                      </a:lnTo>
                      <a:lnTo>
                        <a:pt x="21600" y="21600"/>
                      </a:lnTo>
                      <a:lnTo>
                        <a:pt x="21600" y="6102"/>
                      </a:lnTo>
                      <a:lnTo>
                        <a:pt x="6200" y="3421"/>
                      </a:lnTo>
                      <a:lnTo>
                        <a:pt x="15730" y="1740"/>
                      </a:lnTo>
                      <a:lnTo>
                        <a:pt x="13372" y="0"/>
                      </a:lnTo>
                      <a:lnTo>
                        <a:pt x="0" y="2359"/>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978" name="Shape 978"/>
                <p:cNvSpPr/>
                <p:nvPr/>
              </p:nvSpPr>
              <p:spPr>
                <a:xfrm>
                  <a:off x="135633" y="154808"/>
                  <a:ext cx="121103" cy="189884"/>
                </a:xfrm>
                <a:custGeom>
                  <a:avLst/>
                  <a:gdLst/>
                  <a:ahLst/>
                  <a:cxnLst>
                    <a:cxn ang="0">
                      <a:pos x="wd2" y="hd2"/>
                    </a:cxn>
                    <a:cxn ang="5400000">
                      <a:pos x="wd2" y="hd2"/>
                    </a:cxn>
                    <a:cxn ang="10800000">
                      <a:pos x="wd2" y="hd2"/>
                    </a:cxn>
                    <a:cxn ang="16200000">
                      <a:pos x="wd2" y="hd2"/>
                    </a:cxn>
                  </a:cxnLst>
                  <a:rect l="0" t="0" r="r" b="b"/>
                  <a:pathLst>
                    <a:path w="21600" h="21600" extrusionOk="0">
                      <a:moveTo>
                        <a:pt x="8225" y="0"/>
                      </a:moveTo>
                      <a:lnTo>
                        <a:pt x="5852" y="1751"/>
                      </a:lnTo>
                      <a:lnTo>
                        <a:pt x="15340" y="3426"/>
                      </a:lnTo>
                      <a:lnTo>
                        <a:pt x="15362" y="3430"/>
                      </a:lnTo>
                      <a:lnTo>
                        <a:pt x="0" y="6105"/>
                      </a:lnTo>
                      <a:lnTo>
                        <a:pt x="0" y="21600"/>
                      </a:lnTo>
                      <a:lnTo>
                        <a:pt x="21600" y="17837"/>
                      </a:lnTo>
                      <a:lnTo>
                        <a:pt x="21600" y="2343"/>
                      </a:lnTo>
                      <a:lnTo>
                        <a:pt x="8225" y="0"/>
                      </a:lnTo>
                      <a:close/>
                      <a:moveTo>
                        <a:pt x="15583" y="9572"/>
                      </a:moveTo>
                      <a:lnTo>
                        <a:pt x="6488" y="11187"/>
                      </a:lnTo>
                      <a:lnTo>
                        <a:pt x="6511" y="8286"/>
                      </a:lnTo>
                      <a:lnTo>
                        <a:pt x="15607" y="6672"/>
                      </a:lnTo>
                      <a:lnTo>
                        <a:pt x="15583" y="9572"/>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979" name="Shape 979"/>
                <p:cNvSpPr/>
                <p:nvPr/>
              </p:nvSpPr>
              <p:spPr>
                <a:xfrm>
                  <a:off x="48440" y="0"/>
                  <a:ext cx="165305" cy="18686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10551"/>
                      </a:lnTo>
                      <a:lnTo>
                        <a:pt x="13498" y="10551"/>
                      </a:lnTo>
                      <a:lnTo>
                        <a:pt x="13498" y="0"/>
                      </a:lnTo>
                      <a:lnTo>
                        <a:pt x="8101" y="0"/>
                      </a:lnTo>
                      <a:lnTo>
                        <a:pt x="8101" y="10551"/>
                      </a:lnTo>
                      <a:lnTo>
                        <a:pt x="0" y="10551"/>
                      </a:lnTo>
                      <a:lnTo>
                        <a:pt x="10800" y="21600"/>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995" name="Group 995"/>
          <p:cNvGrpSpPr/>
          <p:nvPr/>
        </p:nvGrpSpPr>
        <p:grpSpPr>
          <a:xfrm>
            <a:off x="6395013" y="8070453"/>
            <a:ext cx="4705868" cy="596901"/>
            <a:chOff x="0" y="0"/>
            <a:chExt cx="4705866" cy="596900"/>
          </a:xfrm>
        </p:grpSpPr>
        <p:grpSp>
          <p:nvGrpSpPr>
            <p:cNvPr id="985" name="Group 985"/>
            <p:cNvGrpSpPr/>
            <p:nvPr/>
          </p:nvGrpSpPr>
          <p:grpSpPr>
            <a:xfrm>
              <a:off x="1584013" y="0"/>
              <a:ext cx="3121854" cy="596900"/>
              <a:chOff x="0" y="0"/>
              <a:chExt cx="3121853" cy="596900"/>
            </a:xfrm>
          </p:grpSpPr>
          <p:sp>
            <p:nvSpPr>
              <p:cNvPr id="983" name="Shape 983"/>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984" name="Shape 984"/>
              <p:cNvSpPr/>
              <p:nvPr/>
            </p:nvSpPr>
            <p:spPr>
              <a:xfrm>
                <a:off x="581879" y="57150"/>
                <a:ext cx="1958095"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第三方集成API</a:t>
                </a:r>
              </a:p>
            </p:txBody>
          </p:sp>
        </p:grpSp>
        <p:grpSp>
          <p:nvGrpSpPr>
            <p:cNvPr id="994" name="Group 994"/>
            <p:cNvGrpSpPr/>
            <p:nvPr/>
          </p:nvGrpSpPr>
          <p:grpSpPr>
            <a:xfrm>
              <a:off x="0" y="34953"/>
              <a:ext cx="526993" cy="526994"/>
              <a:chOff x="0" y="0"/>
              <a:chExt cx="526992" cy="526992"/>
            </a:xfrm>
          </p:grpSpPr>
          <p:sp>
            <p:nvSpPr>
              <p:cNvPr id="986" name="Shape 986"/>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993" name="Group 993"/>
              <p:cNvGrpSpPr/>
              <p:nvPr/>
            </p:nvGrpSpPr>
            <p:grpSpPr>
              <a:xfrm>
                <a:off x="118820" y="93420"/>
                <a:ext cx="289353" cy="363399"/>
                <a:chOff x="0" y="0"/>
                <a:chExt cx="289351" cy="363398"/>
              </a:xfrm>
            </p:grpSpPr>
            <p:sp>
              <p:nvSpPr>
                <p:cNvPr id="987" name="Shape 987"/>
                <p:cNvSpPr/>
                <p:nvPr/>
              </p:nvSpPr>
              <p:spPr>
                <a:xfrm>
                  <a:off x="0" y="115665"/>
                  <a:ext cx="289352" cy="247734"/>
                </a:xfrm>
                <a:custGeom>
                  <a:avLst/>
                  <a:gdLst/>
                  <a:ahLst/>
                  <a:cxnLst>
                    <a:cxn ang="0">
                      <a:pos x="wd2" y="hd2"/>
                    </a:cxn>
                    <a:cxn ang="5400000">
                      <a:pos x="wd2" y="hd2"/>
                    </a:cxn>
                    <a:cxn ang="10800000">
                      <a:pos x="wd2" y="hd2"/>
                    </a:cxn>
                    <a:cxn ang="16200000">
                      <a:pos x="wd2" y="hd2"/>
                    </a:cxn>
                  </a:cxnLst>
                  <a:rect l="0" t="0" r="r" b="b"/>
                  <a:pathLst>
                    <a:path w="21600" h="21600" extrusionOk="0">
                      <a:moveTo>
                        <a:pt x="19540" y="17069"/>
                      </a:moveTo>
                      <a:cubicBezTo>
                        <a:pt x="19540" y="16473"/>
                        <a:pt x="19540" y="15944"/>
                        <a:pt x="19540" y="14772"/>
                      </a:cubicBezTo>
                      <a:cubicBezTo>
                        <a:pt x="19526" y="13214"/>
                        <a:pt x="18865" y="11949"/>
                        <a:pt x="18090" y="10825"/>
                      </a:cubicBezTo>
                      <a:cubicBezTo>
                        <a:pt x="16910" y="9139"/>
                        <a:pt x="15307" y="7618"/>
                        <a:pt x="14047" y="6153"/>
                      </a:cubicBezTo>
                      <a:cubicBezTo>
                        <a:pt x="13419" y="5427"/>
                        <a:pt x="12881" y="4722"/>
                        <a:pt x="12534" y="4095"/>
                      </a:cubicBezTo>
                      <a:cubicBezTo>
                        <a:pt x="12185" y="3471"/>
                        <a:pt x="12043" y="2962"/>
                        <a:pt x="12043" y="2580"/>
                      </a:cubicBezTo>
                      <a:cubicBezTo>
                        <a:pt x="12043" y="2577"/>
                        <a:pt x="12043" y="2573"/>
                        <a:pt x="12043" y="2570"/>
                      </a:cubicBezTo>
                      <a:cubicBezTo>
                        <a:pt x="12043" y="1413"/>
                        <a:pt x="12043" y="589"/>
                        <a:pt x="12043" y="0"/>
                      </a:cubicBezTo>
                      <a:lnTo>
                        <a:pt x="9556" y="0"/>
                      </a:lnTo>
                      <a:cubicBezTo>
                        <a:pt x="9556" y="0"/>
                        <a:pt x="9556" y="1"/>
                        <a:pt x="9556" y="1"/>
                      </a:cubicBezTo>
                      <a:cubicBezTo>
                        <a:pt x="9556" y="591"/>
                        <a:pt x="9556" y="1415"/>
                        <a:pt x="9556" y="2571"/>
                      </a:cubicBezTo>
                      <a:cubicBezTo>
                        <a:pt x="9556" y="2574"/>
                        <a:pt x="9556" y="2578"/>
                        <a:pt x="9556" y="2581"/>
                      </a:cubicBezTo>
                      <a:cubicBezTo>
                        <a:pt x="9556" y="2963"/>
                        <a:pt x="9414" y="3472"/>
                        <a:pt x="9065" y="4097"/>
                      </a:cubicBezTo>
                      <a:cubicBezTo>
                        <a:pt x="8718" y="4723"/>
                        <a:pt x="8180" y="5428"/>
                        <a:pt x="7552" y="6155"/>
                      </a:cubicBezTo>
                      <a:cubicBezTo>
                        <a:pt x="6292" y="7619"/>
                        <a:pt x="4689" y="9140"/>
                        <a:pt x="3509" y="10826"/>
                      </a:cubicBezTo>
                      <a:cubicBezTo>
                        <a:pt x="2734" y="11950"/>
                        <a:pt x="2073" y="13215"/>
                        <a:pt x="2059" y="14774"/>
                      </a:cubicBezTo>
                      <a:cubicBezTo>
                        <a:pt x="2059" y="15946"/>
                        <a:pt x="2059" y="16475"/>
                        <a:pt x="2059" y="17070"/>
                      </a:cubicBezTo>
                      <a:lnTo>
                        <a:pt x="0" y="17070"/>
                      </a:lnTo>
                      <a:lnTo>
                        <a:pt x="3280" y="21600"/>
                      </a:lnTo>
                      <a:lnTo>
                        <a:pt x="6551" y="17070"/>
                      </a:lnTo>
                      <a:lnTo>
                        <a:pt x="4547" y="17070"/>
                      </a:lnTo>
                      <a:cubicBezTo>
                        <a:pt x="4547" y="16475"/>
                        <a:pt x="4547" y="15946"/>
                        <a:pt x="4547" y="14774"/>
                      </a:cubicBezTo>
                      <a:cubicBezTo>
                        <a:pt x="4547" y="14769"/>
                        <a:pt x="4547" y="14765"/>
                        <a:pt x="4547" y="14761"/>
                      </a:cubicBezTo>
                      <a:cubicBezTo>
                        <a:pt x="4547" y="14404"/>
                        <a:pt x="4685" y="13910"/>
                        <a:pt x="5033" y="13296"/>
                      </a:cubicBezTo>
                      <a:cubicBezTo>
                        <a:pt x="5381" y="12679"/>
                        <a:pt x="5919" y="11980"/>
                        <a:pt x="6550" y="11258"/>
                      </a:cubicBezTo>
                      <a:cubicBezTo>
                        <a:pt x="7464" y="10197"/>
                        <a:pt x="8559" y="9102"/>
                        <a:pt x="9544" y="7929"/>
                      </a:cubicBezTo>
                      <a:lnTo>
                        <a:pt x="9544" y="17069"/>
                      </a:lnTo>
                      <a:lnTo>
                        <a:pt x="7520" y="17069"/>
                      </a:lnTo>
                      <a:lnTo>
                        <a:pt x="10803" y="21600"/>
                      </a:lnTo>
                      <a:lnTo>
                        <a:pt x="14080" y="17069"/>
                      </a:lnTo>
                      <a:lnTo>
                        <a:pt x="12032" y="17069"/>
                      </a:lnTo>
                      <a:lnTo>
                        <a:pt x="12032" y="7900"/>
                      </a:lnTo>
                      <a:cubicBezTo>
                        <a:pt x="13023" y="9084"/>
                        <a:pt x="14128" y="10188"/>
                        <a:pt x="15050" y="11256"/>
                      </a:cubicBezTo>
                      <a:cubicBezTo>
                        <a:pt x="15681" y="11979"/>
                        <a:pt x="16219" y="12678"/>
                        <a:pt x="16567" y="13295"/>
                      </a:cubicBezTo>
                      <a:cubicBezTo>
                        <a:pt x="16915" y="13908"/>
                        <a:pt x="17053" y="14403"/>
                        <a:pt x="17053" y="14760"/>
                      </a:cubicBezTo>
                      <a:cubicBezTo>
                        <a:pt x="17053" y="14764"/>
                        <a:pt x="17053" y="14768"/>
                        <a:pt x="17053" y="14773"/>
                      </a:cubicBezTo>
                      <a:cubicBezTo>
                        <a:pt x="17053" y="15945"/>
                        <a:pt x="17053" y="16473"/>
                        <a:pt x="17053" y="17069"/>
                      </a:cubicBezTo>
                      <a:lnTo>
                        <a:pt x="15049" y="17069"/>
                      </a:lnTo>
                      <a:lnTo>
                        <a:pt x="18320" y="21598"/>
                      </a:lnTo>
                      <a:lnTo>
                        <a:pt x="21600" y="17069"/>
                      </a:lnTo>
                      <a:lnTo>
                        <a:pt x="19540" y="17069"/>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nvGrpSpPr>
                <p:cNvPr id="992" name="Group 992"/>
                <p:cNvGrpSpPr/>
                <p:nvPr/>
              </p:nvGrpSpPr>
              <p:grpSpPr>
                <a:xfrm>
                  <a:off x="19374" y="0"/>
                  <a:ext cx="174404" cy="174404"/>
                  <a:chOff x="0" y="0"/>
                  <a:chExt cx="174403" cy="174403"/>
                </a:xfrm>
              </p:grpSpPr>
              <p:sp>
                <p:nvSpPr>
                  <p:cNvPr id="988" name="Shape 988"/>
                  <p:cNvSpPr/>
                  <p:nvPr/>
                </p:nvSpPr>
                <p:spPr>
                  <a:xfrm>
                    <a:off x="-1" y="-1"/>
                    <a:ext cx="71958" cy="71958"/>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989" name="Shape 989"/>
                  <p:cNvSpPr/>
                  <p:nvPr/>
                </p:nvSpPr>
                <p:spPr>
                  <a:xfrm>
                    <a:off x="102447" y="-1"/>
                    <a:ext cx="71957" cy="71958"/>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990" name="Shape 990"/>
                  <p:cNvSpPr/>
                  <p:nvPr/>
                </p:nvSpPr>
                <p:spPr>
                  <a:xfrm>
                    <a:off x="-1" y="102447"/>
                    <a:ext cx="71958" cy="71957"/>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991" name="Shape 991"/>
                  <p:cNvSpPr/>
                  <p:nvPr/>
                </p:nvSpPr>
                <p:spPr>
                  <a:xfrm>
                    <a:off x="102447" y="102447"/>
                    <a:ext cx="71957" cy="71957"/>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pic>
        <p:nvPicPr>
          <p:cNvPr id="996" name="D_4_添加首页快捷入口2_成功.jpg"/>
          <p:cNvPicPr>
            <a:picLocks noChangeAspect="1"/>
          </p:cNvPicPr>
          <p:nvPr/>
        </p:nvPicPr>
        <p:blipFill>
          <a:blip r:embed="rId3"/>
          <a:stretch>
            <a:fillRect/>
          </a:stretch>
        </p:blipFill>
        <p:spPr>
          <a:xfrm>
            <a:off x="1805946" y="2312830"/>
            <a:ext cx="2942155" cy="5233112"/>
          </a:xfrm>
          <a:prstGeom prst="rect">
            <a:avLst/>
          </a:prstGeom>
          <a:ln w="12700">
            <a:miter lim="400000"/>
            <a:headEnd/>
            <a:tailEnd/>
          </a:ln>
        </p:spPr>
      </p:pic>
      <p:pic>
        <p:nvPicPr>
          <p:cNvPr id="997" name="D_4.1_应用详情（打开）.jpg"/>
          <p:cNvPicPr>
            <a:picLocks noChangeAspect="1"/>
          </p:cNvPicPr>
          <p:nvPr/>
        </p:nvPicPr>
        <p:blipFill>
          <a:blip r:embed="rId4"/>
          <a:srcRect b="27931"/>
          <a:stretch>
            <a:fillRect/>
          </a:stretch>
        </p:blipFill>
        <p:spPr>
          <a:xfrm>
            <a:off x="1805946" y="2316177"/>
            <a:ext cx="2942155" cy="5230225"/>
          </a:xfrm>
          <a:prstGeom prst="rect">
            <a:avLst/>
          </a:prstGeom>
          <a:ln w="12700">
            <a:miter lim="400000"/>
            <a:headEnd/>
            <a:tailEnd/>
          </a:ln>
        </p:spPr>
      </p:pic>
      <p:pic>
        <p:nvPicPr>
          <p:cNvPr id="998" name="D_4.1.4_应用评论_我的应用.jpg"/>
          <p:cNvPicPr>
            <a:picLocks noChangeAspect="1"/>
          </p:cNvPicPr>
          <p:nvPr/>
        </p:nvPicPr>
        <p:blipFill>
          <a:blip r:embed="rId5"/>
          <a:stretch>
            <a:fillRect/>
          </a:stretch>
        </p:blipFill>
        <p:spPr>
          <a:xfrm>
            <a:off x="1805946" y="2320768"/>
            <a:ext cx="2942155" cy="5233111"/>
          </a:xfrm>
          <a:prstGeom prst="rect">
            <a:avLst/>
          </a:prstGeom>
          <a:ln w="12700">
            <a:miter lim="400000"/>
            <a:headEnd/>
            <a:tailEnd/>
          </a:ln>
        </p:spPr>
      </p:pic>
      <p:pic>
        <p:nvPicPr>
          <p:cNvPr id="999" name="D_4.1.4.1_撰写评论.jpg"/>
          <p:cNvPicPr>
            <a:picLocks noChangeAspect="1"/>
          </p:cNvPicPr>
          <p:nvPr/>
        </p:nvPicPr>
        <p:blipFill>
          <a:blip r:embed="rId6"/>
          <a:stretch>
            <a:fillRect/>
          </a:stretch>
        </p:blipFill>
        <p:spPr>
          <a:xfrm>
            <a:off x="1805946" y="2333468"/>
            <a:ext cx="2942155" cy="5233111"/>
          </a:xfrm>
          <a:prstGeom prst="rect">
            <a:avLst/>
          </a:prstGeom>
          <a:ln w="12700">
            <a:miter lim="400000"/>
            <a:headEnd/>
            <a:tailEnd/>
          </a:ln>
        </p:spPr>
      </p:pic>
      <p:pic>
        <p:nvPicPr>
          <p:cNvPr id="1000" name="D_4_应用_我的应用.jpg"/>
          <p:cNvPicPr>
            <a:picLocks noChangeAspect="1"/>
          </p:cNvPicPr>
          <p:nvPr/>
        </p:nvPicPr>
        <p:blipFill>
          <a:blip r:embed="rId7"/>
          <a:stretch>
            <a:fillRect/>
          </a:stretch>
        </p:blipFill>
        <p:spPr>
          <a:xfrm>
            <a:off x="1805947" y="2333467"/>
            <a:ext cx="2942154" cy="5233113"/>
          </a:xfrm>
          <a:prstGeom prst="rect">
            <a:avLst/>
          </a:prstGeom>
          <a:ln w="12700">
            <a:miter lim="400000"/>
            <a:headEnd/>
            <a:tailEnd/>
          </a:ln>
        </p:spPr>
      </p:pic>
      <p:pic>
        <p:nvPicPr>
          <p:cNvPr id="1001" name="D_4_应用商店.jpg"/>
          <p:cNvPicPr>
            <a:picLocks noChangeAspect="1"/>
          </p:cNvPicPr>
          <p:nvPr/>
        </p:nvPicPr>
        <p:blipFill>
          <a:blip r:embed="rId2"/>
          <a:stretch>
            <a:fillRect/>
          </a:stretch>
        </p:blipFill>
        <p:spPr>
          <a:xfrm>
            <a:off x="1805946" y="2320768"/>
            <a:ext cx="2942155" cy="5233111"/>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2000"/>
                                  </p:stCondLst>
                                  <p:iterate type="el">
                                    <p:tmAbs val="0"/>
                                  </p:iterate>
                                  <p:childTnLst>
                                    <p:set>
                                      <p:cBhvr>
                                        <p:cTn id="6" dur="indefinite" fill="hold"/>
                                        <p:tgtEl>
                                          <p:spTgt spid="996"/>
                                        </p:tgtEl>
                                        <p:attrNameLst>
                                          <p:attrName>style.visibility</p:attrName>
                                        </p:attrNameLst>
                                      </p:cBhvr>
                                      <p:to>
                                        <p:strVal val="visible"/>
                                      </p:to>
                                    </p:set>
                                    <p:animEffect transition="in" filter="dissolve">
                                      <p:cBhvr>
                                        <p:cTn id="7" dur="1000"/>
                                        <p:tgtEl>
                                          <p:spTgt spid="996"/>
                                        </p:tgtEl>
                                      </p:cBhvr>
                                    </p:animEffect>
                                  </p:childTnLst>
                                </p:cTn>
                              </p:par>
                            </p:childTnLst>
                          </p:cTn>
                        </p:par>
                        <p:par>
                          <p:cTn id="8" fill="hold">
                            <p:stCondLst>
                              <p:cond delay="3000"/>
                            </p:stCondLst>
                            <p:childTnLst>
                              <p:par>
                                <p:cTn id="9" presetID="9" presetClass="entr" presetSubtype="0" fill="hold" grpId="2" nodeType="afterEffect">
                                  <p:stCondLst>
                                    <p:cond delay="2000"/>
                                  </p:stCondLst>
                                  <p:iterate type="el">
                                    <p:tmAbs val="0"/>
                                  </p:iterate>
                                  <p:childTnLst>
                                    <p:set>
                                      <p:cBhvr>
                                        <p:cTn id="10" dur="indefinite" fill="hold"/>
                                        <p:tgtEl>
                                          <p:spTgt spid="997"/>
                                        </p:tgtEl>
                                        <p:attrNameLst>
                                          <p:attrName>style.visibility</p:attrName>
                                        </p:attrNameLst>
                                      </p:cBhvr>
                                      <p:to>
                                        <p:strVal val="visible"/>
                                      </p:to>
                                    </p:set>
                                    <p:animEffect transition="in" filter="dissolve">
                                      <p:cBhvr>
                                        <p:cTn id="11" dur="1000"/>
                                        <p:tgtEl>
                                          <p:spTgt spid="997"/>
                                        </p:tgtEl>
                                      </p:cBhvr>
                                    </p:animEffect>
                                  </p:childTnLst>
                                </p:cTn>
                              </p:par>
                            </p:childTnLst>
                          </p:cTn>
                        </p:par>
                        <p:par>
                          <p:cTn id="12" fill="hold">
                            <p:stCondLst>
                              <p:cond delay="6000"/>
                            </p:stCondLst>
                            <p:childTnLst>
                              <p:par>
                                <p:cTn id="13" presetID="9" presetClass="entr" presetSubtype="0" fill="hold" grpId="3" nodeType="afterEffect">
                                  <p:stCondLst>
                                    <p:cond delay="2000"/>
                                  </p:stCondLst>
                                  <p:iterate type="el">
                                    <p:tmAbs val="0"/>
                                  </p:iterate>
                                  <p:childTnLst>
                                    <p:set>
                                      <p:cBhvr>
                                        <p:cTn id="14" dur="indefinite" fill="hold"/>
                                        <p:tgtEl>
                                          <p:spTgt spid="998"/>
                                        </p:tgtEl>
                                        <p:attrNameLst>
                                          <p:attrName>style.visibility</p:attrName>
                                        </p:attrNameLst>
                                      </p:cBhvr>
                                      <p:to>
                                        <p:strVal val="visible"/>
                                      </p:to>
                                    </p:set>
                                    <p:animEffect transition="in" filter="dissolve">
                                      <p:cBhvr>
                                        <p:cTn id="15" dur="1000"/>
                                        <p:tgtEl>
                                          <p:spTgt spid="998"/>
                                        </p:tgtEl>
                                      </p:cBhvr>
                                    </p:animEffect>
                                  </p:childTnLst>
                                </p:cTn>
                              </p:par>
                            </p:childTnLst>
                          </p:cTn>
                        </p:par>
                        <p:par>
                          <p:cTn id="16" fill="hold">
                            <p:stCondLst>
                              <p:cond delay="9000"/>
                            </p:stCondLst>
                            <p:childTnLst>
                              <p:par>
                                <p:cTn id="17" presetID="9" presetClass="entr" presetSubtype="0" fill="hold" grpId="4" nodeType="afterEffect">
                                  <p:stCondLst>
                                    <p:cond delay="2000"/>
                                  </p:stCondLst>
                                  <p:iterate type="el">
                                    <p:tmAbs val="0"/>
                                  </p:iterate>
                                  <p:childTnLst>
                                    <p:set>
                                      <p:cBhvr>
                                        <p:cTn id="18" dur="indefinite" fill="hold"/>
                                        <p:tgtEl>
                                          <p:spTgt spid="999"/>
                                        </p:tgtEl>
                                        <p:attrNameLst>
                                          <p:attrName>style.visibility</p:attrName>
                                        </p:attrNameLst>
                                      </p:cBhvr>
                                      <p:to>
                                        <p:strVal val="visible"/>
                                      </p:to>
                                    </p:set>
                                    <p:animEffect transition="in" filter="dissolve">
                                      <p:cBhvr>
                                        <p:cTn id="19" dur="1000"/>
                                        <p:tgtEl>
                                          <p:spTgt spid="999"/>
                                        </p:tgtEl>
                                      </p:cBhvr>
                                    </p:animEffect>
                                  </p:childTnLst>
                                </p:cTn>
                              </p:par>
                            </p:childTnLst>
                          </p:cTn>
                        </p:par>
                        <p:par>
                          <p:cTn id="20" fill="hold">
                            <p:stCondLst>
                              <p:cond delay="12000"/>
                            </p:stCondLst>
                            <p:childTnLst>
                              <p:par>
                                <p:cTn id="21" presetID="9" presetClass="entr" presetSubtype="0" fill="hold" grpId="5" nodeType="afterEffect">
                                  <p:stCondLst>
                                    <p:cond delay="2000"/>
                                  </p:stCondLst>
                                  <p:iterate type="el">
                                    <p:tmAbs val="0"/>
                                  </p:iterate>
                                  <p:childTnLst>
                                    <p:set>
                                      <p:cBhvr>
                                        <p:cTn id="22" dur="indefinite" fill="hold"/>
                                        <p:tgtEl>
                                          <p:spTgt spid="1000"/>
                                        </p:tgtEl>
                                        <p:attrNameLst>
                                          <p:attrName>style.visibility</p:attrName>
                                        </p:attrNameLst>
                                      </p:cBhvr>
                                      <p:to>
                                        <p:strVal val="visible"/>
                                      </p:to>
                                    </p:set>
                                    <p:animEffect transition="in" filter="dissolve">
                                      <p:cBhvr>
                                        <p:cTn id="23" dur="1000"/>
                                        <p:tgtEl>
                                          <p:spTgt spid="1000"/>
                                        </p:tgtEl>
                                      </p:cBhvr>
                                    </p:animEffect>
                                  </p:childTnLst>
                                </p:cTn>
                              </p:par>
                            </p:childTnLst>
                          </p:cTn>
                        </p:par>
                        <p:par>
                          <p:cTn id="24" fill="hold">
                            <p:stCondLst>
                              <p:cond delay="15000"/>
                            </p:stCondLst>
                            <p:childTnLst>
                              <p:par>
                                <p:cTn id="25" presetID="9" presetClass="entr" presetSubtype="0" fill="hold" grpId="6" nodeType="afterEffect">
                                  <p:stCondLst>
                                    <p:cond delay="3000"/>
                                  </p:stCondLst>
                                  <p:iterate type="el">
                                    <p:tmAbs val="0"/>
                                  </p:iterate>
                                  <p:childTnLst>
                                    <p:set>
                                      <p:cBhvr>
                                        <p:cTn id="26" dur="indefinite" fill="hold"/>
                                        <p:tgtEl>
                                          <p:spTgt spid="1001"/>
                                        </p:tgtEl>
                                        <p:attrNameLst>
                                          <p:attrName>style.visibility</p:attrName>
                                        </p:attrNameLst>
                                      </p:cBhvr>
                                      <p:to>
                                        <p:strVal val="visible"/>
                                      </p:to>
                                    </p:set>
                                    <p:animEffect transition="in" filter="dissolve">
                                      <p:cBhvr>
                                        <p:cTn id="27" dur="1000"/>
                                        <p:tgtEl>
                                          <p:spTgt spid="10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000" grpId="5" animBg="1" advAuto="0"/>
      <p:bldP spid="999" grpId="4" animBg="1" advAuto="0"/>
      <p:bldP spid="1001" grpId="6" animBg="1" advAuto="0"/>
      <p:bldP spid="998" grpId="3" animBg="1" advAuto="0"/>
      <p:bldP spid="996" grpId="1" animBg="1" advAuto="0"/>
      <p:bldP spid="997" grpId="2"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p:nvPr>
            <p:ph type="title"/>
          </p:nvPr>
        </p:nvSpPr>
        <p:spPr>
          <a:xfrm>
            <a:off x="381000" y="38100"/>
            <a:ext cx="6748986" cy="759222"/>
          </a:xfrm>
          <a:prstGeom prst="rect">
            <a:avLst/>
          </a:prstGeom>
        </p:spPr>
        <p:txBody>
          <a:bodyPr/>
          <a:lstStyle>
            <a:lvl1pPr>
              <a:defRPr b="1">
                <a:latin typeface="+mn-lt"/>
                <a:ea typeface="+mn-ea"/>
                <a:cs typeface="+mn-cs"/>
                <a:sym typeface="Helvetica"/>
              </a:defRPr>
            </a:lvl1pPr>
          </a:lstStyle>
          <a:p>
            <a:r>
              <a:t>NQSky App Nest 2.0 企业文档</a:t>
            </a:r>
          </a:p>
        </p:txBody>
      </p:sp>
      <p:sp>
        <p:nvSpPr>
          <p:cNvPr id="1004" name="Shape 1004"/>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grpSp>
        <p:nvGrpSpPr>
          <p:cNvPr id="1011" name="Group 1011"/>
          <p:cNvGrpSpPr/>
          <p:nvPr/>
        </p:nvGrpSpPr>
        <p:grpSpPr>
          <a:xfrm>
            <a:off x="6379576" y="4722651"/>
            <a:ext cx="4729264" cy="596901"/>
            <a:chOff x="0" y="0"/>
            <a:chExt cx="4729262" cy="596900"/>
          </a:xfrm>
        </p:grpSpPr>
        <p:grpSp>
          <p:nvGrpSpPr>
            <p:cNvPr id="1007" name="Group 1007"/>
            <p:cNvGrpSpPr/>
            <p:nvPr/>
          </p:nvGrpSpPr>
          <p:grpSpPr>
            <a:xfrm>
              <a:off x="1607409" y="0"/>
              <a:ext cx="3121854" cy="596900"/>
              <a:chOff x="0" y="0"/>
              <a:chExt cx="3121853" cy="596900"/>
            </a:xfrm>
          </p:grpSpPr>
          <p:sp>
            <p:nvSpPr>
              <p:cNvPr id="1005" name="Shape 1005"/>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006" name="Shape 1006"/>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统一文档搜索</a:t>
                </a:r>
              </a:p>
            </p:txBody>
          </p:sp>
        </p:grpSp>
        <p:grpSp>
          <p:nvGrpSpPr>
            <p:cNvPr id="1010" name="Group 1010"/>
            <p:cNvGrpSpPr/>
            <p:nvPr/>
          </p:nvGrpSpPr>
          <p:grpSpPr>
            <a:xfrm>
              <a:off x="0" y="34953"/>
              <a:ext cx="526993" cy="526994"/>
              <a:chOff x="0" y="0"/>
              <a:chExt cx="526992" cy="526992"/>
            </a:xfrm>
          </p:grpSpPr>
          <p:sp>
            <p:nvSpPr>
              <p:cNvPr id="1008" name="Shape 1008"/>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sp>
            <p:nvSpPr>
              <p:cNvPr id="1009" name="Shape 1009"/>
              <p:cNvSpPr/>
              <p:nvPr/>
            </p:nvSpPr>
            <p:spPr>
              <a:xfrm>
                <a:off x="117827" y="96653"/>
                <a:ext cx="291338" cy="289179"/>
              </a:xfrm>
              <a:custGeom>
                <a:avLst/>
                <a:gdLst/>
                <a:ahLst/>
                <a:cxnLst>
                  <a:cxn ang="0">
                    <a:pos x="wd2" y="hd2"/>
                  </a:cxn>
                  <a:cxn ang="5400000">
                    <a:pos x="wd2" y="hd2"/>
                  </a:cxn>
                  <a:cxn ang="10800000">
                    <a:pos x="wd2" y="hd2"/>
                  </a:cxn>
                  <a:cxn ang="16200000">
                    <a:pos x="wd2" y="hd2"/>
                  </a:cxn>
                </a:cxnLst>
                <a:rect l="0" t="0" r="r" b="b"/>
                <a:pathLst>
                  <a:path w="21600" h="21600" extrusionOk="0">
                    <a:moveTo>
                      <a:pt x="21600" y="18242"/>
                    </a:moveTo>
                    <a:lnTo>
                      <a:pt x="15235" y="11888"/>
                    </a:lnTo>
                    <a:cubicBezTo>
                      <a:pt x="15843" y="10753"/>
                      <a:pt x="16188" y="9458"/>
                      <a:pt x="16188" y="8081"/>
                    </a:cubicBezTo>
                    <a:cubicBezTo>
                      <a:pt x="16188" y="3618"/>
                      <a:pt x="12564" y="0"/>
                      <a:pt x="8094" y="0"/>
                    </a:cubicBezTo>
                    <a:cubicBezTo>
                      <a:pt x="3624" y="0"/>
                      <a:pt x="0" y="3618"/>
                      <a:pt x="0" y="8081"/>
                    </a:cubicBezTo>
                    <a:cubicBezTo>
                      <a:pt x="0" y="12544"/>
                      <a:pt x="3624" y="16162"/>
                      <a:pt x="8094" y="16162"/>
                    </a:cubicBezTo>
                    <a:cubicBezTo>
                      <a:pt x="9454" y="16162"/>
                      <a:pt x="10735" y="15826"/>
                      <a:pt x="11860" y="15234"/>
                    </a:cubicBezTo>
                    <a:lnTo>
                      <a:pt x="18237" y="21600"/>
                    </a:lnTo>
                    <a:lnTo>
                      <a:pt x="21600" y="18242"/>
                    </a:lnTo>
                    <a:close/>
                    <a:moveTo>
                      <a:pt x="2699" y="8081"/>
                    </a:moveTo>
                    <a:cubicBezTo>
                      <a:pt x="2699" y="5111"/>
                      <a:pt x="5119" y="2695"/>
                      <a:pt x="8094" y="2695"/>
                    </a:cubicBezTo>
                    <a:cubicBezTo>
                      <a:pt x="11069" y="2695"/>
                      <a:pt x="13489" y="5111"/>
                      <a:pt x="13489" y="8081"/>
                    </a:cubicBezTo>
                    <a:cubicBezTo>
                      <a:pt x="13489" y="11051"/>
                      <a:pt x="11069" y="13467"/>
                      <a:pt x="8094" y="13467"/>
                    </a:cubicBezTo>
                    <a:cubicBezTo>
                      <a:pt x="5119" y="13467"/>
                      <a:pt x="2699" y="11051"/>
                      <a:pt x="2699" y="8081"/>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pic>
        <p:nvPicPr>
          <p:cNvPr id="1012" name="线框.png"/>
          <p:cNvPicPr>
            <a:picLocks noChangeAspect="1"/>
          </p:cNvPicPr>
          <p:nvPr/>
        </p:nvPicPr>
        <p:blipFill>
          <a:blip r:embed="rId1"/>
          <a:srcRect l="30358" t="8608" r="30358" b="8608"/>
          <a:stretch>
            <a:fillRect/>
          </a:stretch>
        </p:blipFill>
        <p:spPr>
          <a:xfrm>
            <a:off x="1519066" y="1258093"/>
            <a:ext cx="3515871" cy="7409191"/>
          </a:xfrm>
          <a:prstGeom prst="rect">
            <a:avLst/>
          </a:prstGeom>
          <a:ln w="12700">
            <a:miter lim="400000"/>
            <a:headEnd/>
            <a:tailEnd/>
          </a:ln>
        </p:spPr>
      </p:pic>
      <p:pic>
        <p:nvPicPr>
          <p:cNvPr id="1013" name="G_7_我的文档1.jpg"/>
          <p:cNvPicPr>
            <a:picLocks noChangeAspect="1"/>
          </p:cNvPicPr>
          <p:nvPr/>
        </p:nvPicPr>
        <p:blipFill>
          <a:blip r:embed="rId2"/>
          <a:stretch>
            <a:fillRect/>
          </a:stretch>
        </p:blipFill>
        <p:spPr>
          <a:xfrm>
            <a:off x="1829067" y="2387290"/>
            <a:ext cx="2895914" cy="5150867"/>
          </a:xfrm>
          <a:prstGeom prst="rect">
            <a:avLst/>
          </a:prstGeom>
          <a:ln w="12700">
            <a:miter lim="400000"/>
            <a:headEnd/>
            <a:tailEnd/>
          </a:ln>
        </p:spPr>
      </p:pic>
      <p:grpSp>
        <p:nvGrpSpPr>
          <p:cNvPr id="1020" name="Group 1020"/>
          <p:cNvGrpSpPr/>
          <p:nvPr/>
        </p:nvGrpSpPr>
        <p:grpSpPr>
          <a:xfrm>
            <a:off x="6392277" y="7233502"/>
            <a:ext cx="4716563" cy="596901"/>
            <a:chOff x="0" y="0"/>
            <a:chExt cx="4716562" cy="596900"/>
          </a:xfrm>
        </p:grpSpPr>
        <p:grpSp>
          <p:nvGrpSpPr>
            <p:cNvPr id="1016" name="Group 1016"/>
            <p:cNvGrpSpPr/>
            <p:nvPr/>
          </p:nvGrpSpPr>
          <p:grpSpPr>
            <a:xfrm>
              <a:off x="1594708" y="0"/>
              <a:ext cx="3121855" cy="596900"/>
              <a:chOff x="0" y="0"/>
              <a:chExt cx="3121853" cy="596900"/>
            </a:xfrm>
          </p:grpSpPr>
          <p:sp>
            <p:nvSpPr>
              <p:cNvPr id="1014" name="Shape 1014"/>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015" name="Shape 1015"/>
              <p:cNvSpPr/>
              <p:nvPr/>
            </p:nvSpPr>
            <p:spPr>
              <a:xfrm>
                <a:off x="386176" y="57150"/>
                <a:ext cx="23495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文档分发权限管控</a:t>
                </a:r>
              </a:p>
            </p:txBody>
          </p:sp>
        </p:grpSp>
        <p:grpSp>
          <p:nvGrpSpPr>
            <p:cNvPr id="1019" name="Group 1019"/>
            <p:cNvGrpSpPr/>
            <p:nvPr/>
          </p:nvGrpSpPr>
          <p:grpSpPr>
            <a:xfrm>
              <a:off x="0" y="34953"/>
              <a:ext cx="526993" cy="526994"/>
              <a:chOff x="0" y="0"/>
              <a:chExt cx="526992" cy="526992"/>
            </a:xfrm>
          </p:grpSpPr>
          <p:sp>
            <p:nvSpPr>
              <p:cNvPr id="1017" name="Shape 1017"/>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sp>
            <p:nvSpPr>
              <p:cNvPr id="1018" name="Shape 1018"/>
              <p:cNvSpPr/>
              <p:nvPr/>
            </p:nvSpPr>
            <p:spPr>
              <a:xfrm>
                <a:off x="156658" y="118820"/>
                <a:ext cx="188276" cy="289353"/>
              </a:xfrm>
              <a:custGeom>
                <a:avLst/>
                <a:gdLst/>
                <a:ahLst/>
                <a:cxnLst>
                  <a:cxn ang="0">
                    <a:pos x="wd2" y="hd2"/>
                  </a:cxn>
                  <a:cxn ang="5400000">
                    <a:pos x="wd2" y="hd2"/>
                  </a:cxn>
                  <a:cxn ang="10800000">
                    <a:pos x="wd2" y="hd2"/>
                  </a:cxn>
                  <a:cxn ang="16200000">
                    <a:pos x="wd2" y="hd2"/>
                  </a:cxn>
                </a:cxnLst>
                <a:rect l="0" t="0" r="r" b="b"/>
                <a:pathLst>
                  <a:path w="21069" h="21600" extrusionOk="0">
                    <a:moveTo>
                      <a:pt x="20113" y="12591"/>
                    </a:moveTo>
                    <a:cubicBezTo>
                      <a:pt x="21600" y="11124"/>
                      <a:pt x="21304" y="9203"/>
                      <a:pt x="19559" y="7965"/>
                    </a:cubicBezTo>
                    <a:cubicBezTo>
                      <a:pt x="20368" y="7285"/>
                      <a:pt x="20899" y="6469"/>
                      <a:pt x="21009" y="5570"/>
                    </a:cubicBezTo>
                    <a:lnTo>
                      <a:pt x="21009" y="5567"/>
                    </a:lnTo>
                    <a:cubicBezTo>
                      <a:pt x="21023" y="5451"/>
                      <a:pt x="21031" y="5335"/>
                      <a:pt x="21031" y="5217"/>
                    </a:cubicBezTo>
                    <a:cubicBezTo>
                      <a:pt x="21031" y="3846"/>
                      <a:pt x="20046" y="2595"/>
                      <a:pt x="18516" y="1680"/>
                    </a:cubicBezTo>
                    <a:cubicBezTo>
                      <a:pt x="16983" y="762"/>
                      <a:pt x="14892" y="155"/>
                      <a:pt x="12545" y="25"/>
                    </a:cubicBezTo>
                    <a:cubicBezTo>
                      <a:pt x="12239" y="8"/>
                      <a:pt x="11933" y="0"/>
                      <a:pt x="11633" y="0"/>
                    </a:cubicBezTo>
                    <a:cubicBezTo>
                      <a:pt x="9380" y="1"/>
                      <a:pt x="7296" y="459"/>
                      <a:pt x="5702" y="1259"/>
                    </a:cubicBezTo>
                    <a:cubicBezTo>
                      <a:pt x="4111" y="2055"/>
                      <a:pt x="2999" y="3219"/>
                      <a:pt x="2834" y="4571"/>
                    </a:cubicBezTo>
                    <a:cubicBezTo>
                      <a:pt x="2818" y="4688"/>
                      <a:pt x="2812" y="4807"/>
                      <a:pt x="2812" y="4924"/>
                    </a:cubicBezTo>
                    <a:cubicBezTo>
                      <a:pt x="2812" y="5831"/>
                      <a:pt x="3246" y="6686"/>
                      <a:pt x="3983" y="7426"/>
                    </a:cubicBezTo>
                    <a:cubicBezTo>
                      <a:pt x="2651" y="8432"/>
                      <a:pt x="2182" y="9884"/>
                      <a:pt x="2953" y="11224"/>
                    </a:cubicBezTo>
                    <a:cubicBezTo>
                      <a:pt x="3173" y="11606"/>
                      <a:pt x="3478" y="11949"/>
                      <a:pt x="3847" y="12249"/>
                    </a:cubicBezTo>
                    <a:lnTo>
                      <a:pt x="3115" y="13344"/>
                    </a:lnTo>
                    <a:lnTo>
                      <a:pt x="4084" y="15026"/>
                    </a:lnTo>
                    <a:lnTo>
                      <a:pt x="1561" y="15672"/>
                    </a:lnTo>
                    <a:lnTo>
                      <a:pt x="1558" y="15676"/>
                    </a:lnTo>
                    <a:lnTo>
                      <a:pt x="2526" y="17358"/>
                    </a:lnTo>
                    <a:lnTo>
                      <a:pt x="2" y="18004"/>
                    </a:lnTo>
                    <a:lnTo>
                      <a:pt x="0" y="18008"/>
                    </a:lnTo>
                    <a:lnTo>
                      <a:pt x="1268" y="20210"/>
                    </a:lnTo>
                    <a:lnTo>
                      <a:pt x="1265" y="20211"/>
                    </a:lnTo>
                    <a:lnTo>
                      <a:pt x="4574" y="19364"/>
                    </a:lnTo>
                    <a:lnTo>
                      <a:pt x="7352" y="15206"/>
                    </a:lnTo>
                    <a:lnTo>
                      <a:pt x="7151" y="15072"/>
                    </a:lnTo>
                    <a:lnTo>
                      <a:pt x="7151" y="14025"/>
                    </a:lnTo>
                    <a:cubicBezTo>
                      <a:pt x="6789" y="13860"/>
                      <a:pt x="6450" y="13673"/>
                      <a:pt x="6137" y="13465"/>
                    </a:cubicBezTo>
                    <a:cubicBezTo>
                      <a:pt x="4807" y="12578"/>
                      <a:pt x="4074" y="11398"/>
                      <a:pt x="4074" y="10144"/>
                    </a:cubicBezTo>
                    <a:cubicBezTo>
                      <a:pt x="4074" y="8889"/>
                      <a:pt x="4807" y="7710"/>
                      <a:pt x="6137" y="6823"/>
                    </a:cubicBezTo>
                    <a:cubicBezTo>
                      <a:pt x="6480" y="6595"/>
                      <a:pt x="6851" y="6393"/>
                      <a:pt x="7246" y="6219"/>
                    </a:cubicBezTo>
                    <a:cubicBezTo>
                      <a:pt x="6883" y="6260"/>
                      <a:pt x="6520" y="6325"/>
                      <a:pt x="6164" y="6416"/>
                    </a:cubicBezTo>
                    <a:cubicBezTo>
                      <a:pt x="6017" y="6454"/>
                      <a:pt x="5875" y="6496"/>
                      <a:pt x="5736" y="6540"/>
                    </a:cubicBezTo>
                    <a:cubicBezTo>
                      <a:pt x="5261" y="6036"/>
                      <a:pt x="5007" y="5485"/>
                      <a:pt x="5007" y="4923"/>
                    </a:cubicBezTo>
                    <a:cubicBezTo>
                      <a:pt x="5007" y="4845"/>
                      <a:pt x="5011" y="4769"/>
                      <a:pt x="5021" y="4694"/>
                    </a:cubicBezTo>
                    <a:cubicBezTo>
                      <a:pt x="5132" y="3807"/>
                      <a:pt x="5845" y="3022"/>
                      <a:pt x="7023" y="2427"/>
                    </a:cubicBezTo>
                    <a:cubicBezTo>
                      <a:pt x="8196" y="1836"/>
                      <a:pt x="9826" y="1463"/>
                      <a:pt x="11628" y="1463"/>
                    </a:cubicBezTo>
                    <a:cubicBezTo>
                      <a:pt x="11630" y="1463"/>
                      <a:pt x="11631" y="1463"/>
                      <a:pt x="11633" y="1463"/>
                    </a:cubicBezTo>
                    <a:cubicBezTo>
                      <a:pt x="11874" y="1463"/>
                      <a:pt x="12117" y="1469"/>
                      <a:pt x="12363" y="1483"/>
                    </a:cubicBezTo>
                    <a:cubicBezTo>
                      <a:pt x="14251" y="1586"/>
                      <a:pt x="15899" y="2078"/>
                      <a:pt x="17047" y="2768"/>
                    </a:cubicBezTo>
                    <a:cubicBezTo>
                      <a:pt x="18198" y="3461"/>
                      <a:pt x="18835" y="4324"/>
                      <a:pt x="18835" y="5216"/>
                    </a:cubicBezTo>
                    <a:cubicBezTo>
                      <a:pt x="18835" y="5292"/>
                      <a:pt x="18830" y="5369"/>
                      <a:pt x="18821" y="5449"/>
                    </a:cubicBezTo>
                    <a:lnTo>
                      <a:pt x="18820" y="5449"/>
                    </a:lnTo>
                    <a:cubicBezTo>
                      <a:pt x="18744" y="6061"/>
                      <a:pt x="18377" y="6626"/>
                      <a:pt x="17767" y="7113"/>
                    </a:cubicBezTo>
                    <a:cubicBezTo>
                      <a:pt x="17223" y="6950"/>
                      <a:pt x="16653" y="6850"/>
                      <a:pt x="16080" y="6809"/>
                    </a:cubicBezTo>
                    <a:cubicBezTo>
                      <a:pt x="16086" y="6814"/>
                      <a:pt x="16094" y="6818"/>
                      <a:pt x="16101" y="6822"/>
                    </a:cubicBezTo>
                    <a:cubicBezTo>
                      <a:pt x="16460" y="7061"/>
                      <a:pt x="16773" y="7322"/>
                      <a:pt x="17042" y="7599"/>
                    </a:cubicBezTo>
                    <a:cubicBezTo>
                      <a:pt x="16973" y="7637"/>
                      <a:pt x="16902" y="7675"/>
                      <a:pt x="16829" y="7712"/>
                    </a:cubicBezTo>
                    <a:cubicBezTo>
                      <a:pt x="16525" y="7864"/>
                      <a:pt x="16174" y="8012"/>
                      <a:pt x="15814" y="8133"/>
                    </a:cubicBezTo>
                    <a:cubicBezTo>
                      <a:pt x="15601" y="7914"/>
                      <a:pt x="15354" y="7705"/>
                      <a:pt x="15066" y="7513"/>
                    </a:cubicBezTo>
                    <a:cubicBezTo>
                      <a:pt x="13976" y="6786"/>
                      <a:pt x="12548" y="6423"/>
                      <a:pt x="11119" y="6423"/>
                    </a:cubicBezTo>
                    <a:cubicBezTo>
                      <a:pt x="9691" y="6423"/>
                      <a:pt x="8263" y="6786"/>
                      <a:pt x="7173" y="7513"/>
                    </a:cubicBezTo>
                    <a:cubicBezTo>
                      <a:pt x="4993" y="8966"/>
                      <a:pt x="4993" y="11322"/>
                      <a:pt x="7173" y="12775"/>
                    </a:cubicBezTo>
                    <a:cubicBezTo>
                      <a:pt x="7607" y="13064"/>
                      <a:pt x="8096" y="13295"/>
                      <a:pt x="8616" y="13469"/>
                    </a:cubicBezTo>
                    <a:lnTo>
                      <a:pt x="8615" y="14667"/>
                    </a:lnTo>
                    <a:lnTo>
                      <a:pt x="10527" y="15941"/>
                    </a:lnTo>
                    <a:lnTo>
                      <a:pt x="8616" y="17215"/>
                    </a:lnTo>
                    <a:lnTo>
                      <a:pt x="8616" y="17220"/>
                    </a:lnTo>
                    <a:lnTo>
                      <a:pt x="10527" y="18494"/>
                    </a:lnTo>
                    <a:lnTo>
                      <a:pt x="8615" y="19768"/>
                    </a:lnTo>
                    <a:lnTo>
                      <a:pt x="8616" y="19773"/>
                    </a:lnTo>
                    <a:lnTo>
                      <a:pt x="11118" y="21441"/>
                    </a:lnTo>
                    <a:lnTo>
                      <a:pt x="11115" y="21443"/>
                    </a:lnTo>
                    <a:lnTo>
                      <a:pt x="11116" y="21443"/>
                    </a:lnTo>
                    <a:lnTo>
                      <a:pt x="13622" y="19772"/>
                    </a:lnTo>
                    <a:lnTo>
                      <a:pt x="13622" y="13469"/>
                    </a:lnTo>
                    <a:cubicBezTo>
                      <a:pt x="14143" y="13294"/>
                      <a:pt x="14631" y="13063"/>
                      <a:pt x="15066" y="12774"/>
                    </a:cubicBezTo>
                    <a:cubicBezTo>
                      <a:pt x="16401" y="11884"/>
                      <a:pt x="16914" y="10655"/>
                      <a:pt x="16613" y="9502"/>
                    </a:cubicBezTo>
                    <a:cubicBezTo>
                      <a:pt x="17079" y="9354"/>
                      <a:pt x="17536" y="9172"/>
                      <a:pt x="17947" y="8978"/>
                    </a:cubicBezTo>
                    <a:cubicBezTo>
                      <a:pt x="18090" y="9354"/>
                      <a:pt x="18164" y="9745"/>
                      <a:pt x="18164" y="10143"/>
                    </a:cubicBezTo>
                    <a:cubicBezTo>
                      <a:pt x="18164" y="11398"/>
                      <a:pt x="17431" y="12577"/>
                      <a:pt x="16100" y="13464"/>
                    </a:cubicBezTo>
                    <a:cubicBezTo>
                      <a:pt x="15788" y="13672"/>
                      <a:pt x="15449" y="13860"/>
                      <a:pt x="15085" y="14025"/>
                    </a:cubicBezTo>
                    <a:lnTo>
                      <a:pt x="15085" y="17893"/>
                    </a:lnTo>
                    <a:lnTo>
                      <a:pt x="15780" y="20278"/>
                    </a:lnTo>
                    <a:lnTo>
                      <a:pt x="18717" y="21600"/>
                    </a:lnTo>
                    <a:lnTo>
                      <a:pt x="18715" y="21599"/>
                    </a:lnTo>
                    <a:lnTo>
                      <a:pt x="20695" y="19644"/>
                    </a:lnTo>
                    <a:lnTo>
                      <a:pt x="20694" y="19639"/>
                    </a:lnTo>
                    <a:lnTo>
                      <a:pt x="18454" y="18631"/>
                    </a:lnTo>
                    <a:lnTo>
                      <a:pt x="19966" y="17137"/>
                    </a:lnTo>
                    <a:lnTo>
                      <a:pt x="19965" y="17133"/>
                    </a:lnTo>
                    <a:lnTo>
                      <a:pt x="17724" y="16125"/>
                    </a:lnTo>
                    <a:lnTo>
                      <a:pt x="19237" y="14631"/>
                    </a:lnTo>
                    <a:lnTo>
                      <a:pt x="18894" y="13454"/>
                    </a:lnTo>
                    <a:cubicBezTo>
                      <a:pt x="19356" y="13219"/>
                      <a:pt x="19770" y="12931"/>
                      <a:pt x="20113" y="12591"/>
                    </a:cubicBezTo>
                    <a:close/>
                    <a:moveTo>
                      <a:pt x="12479" y="9919"/>
                    </a:moveTo>
                    <a:cubicBezTo>
                      <a:pt x="12111" y="10164"/>
                      <a:pt x="11629" y="10287"/>
                      <a:pt x="11147" y="10287"/>
                    </a:cubicBezTo>
                    <a:cubicBezTo>
                      <a:pt x="10665" y="10287"/>
                      <a:pt x="10183" y="10164"/>
                      <a:pt x="9815" y="9919"/>
                    </a:cubicBezTo>
                    <a:cubicBezTo>
                      <a:pt x="9080" y="9429"/>
                      <a:pt x="9080" y="8634"/>
                      <a:pt x="9815" y="8144"/>
                    </a:cubicBezTo>
                    <a:cubicBezTo>
                      <a:pt x="10183" y="7899"/>
                      <a:pt x="10665" y="7776"/>
                      <a:pt x="11147" y="7776"/>
                    </a:cubicBezTo>
                    <a:cubicBezTo>
                      <a:pt x="11629" y="7776"/>
                      <a:pt x="12111" y="7899"/>
                      <a:pt x="12479" y="8144"/>
                    </a:cubicBezTo>
                    <a:cubicBezTo>
                      <a:pt x="13214" y="8634"/>
                      <a:pt x="13214" y="9429"/>
                      <a:pt x="12479" y="9919"/>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nvGrpSpPr>
          <p:cNvPr id="1027" name="Group 1027"/>
          <p:cNvGrpSpPr/>
          <p:nvPr/>
        </p:nvGrpSpPr>
        <p:grpSpPr>
          <a:xfrm>
            <a:off x="6392277" y="1374849"/>
            <a:ext cx="4716563" cy="596901"/>
            <a:chOff x="0" y="0"/>
            <a:chExt cx="4716562" cy="596900"/>
          </a:xfrm>
        </p:grpSpPr>
        <p:grpSp>
          <p:nvGrpSpPr>
            <p:cNvPr id="1023" name="Group 1023"/>
            <p:cNvGrpSpPr/>
            <p:nvPr/>
          </p:nvGrpSpPr>
          <p:grpSpPr>
            <a:xfrm>
              <a:off x="1594708" y="0"/>
              <a:ext cx="3121855" cy="596900"/>
              <a:chOff x="0" y="0"/>
              <a:chExt cx="3121853" cy="596900"/>
            </a:xfrm>
          </p:grpSpPr>
          <p:sp>
            <p:nvSpPr>
              <p:cNvPr id="1021" name="Shape 1021"/>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022" name="Shape 1022"/>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员工企业云盘</a:t>
                </a:r>
              </a:p>
            </p:txBody>
          </p:sp>
        </p:grpSp>
        <p:grpSp>
          <p:nvGrpSpPr>
            <p:cNvPr id="1026" name="Group 1026"/>
            <p:cNvGrpSpPr/>
            <p:nvPr/>
          </p:nvGrpSpPr>
          <p:grpSpPr>
            <a:xfrm>
              <a:off x="0" y="34953"/>
              <a:ext cx="526993" cy="526994"/>
              <a:chOff x="0" y="0"/>
              <a:chExt cx="526992" cy="526992"/>
            </a:xfrm>
          </p:grpSpPr>
          <p:sp>
            <p:nvSpPr>
              <p:cNvPr id="1024" name="Shape 1024"/>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sp>
            <p:nvSpPr>
              <p:cNvPr id="1025" name="Shape 1025"/>
              <p:cNvSpPr/>
              <p:nvPr/>
            </p:nvSpPr>
            <p:spPr>
              <a:xfrm>
                <a:off x="118906" y="163147"/>
                <a:ext cx="289179" cy="200698"/>
              </a:xfrm>
              <a:custGeom>
                <a:avLst/>
                <a:gdLst/>
                <a:ahLst/>
                <a:cxnLst>
                  <a:cxn ang="0">
                    <a:pos x="wd2" y="hd2"/>
                  </a:cxn>
                  <a:cxn ang="5400000">
                    <a:pos x="wd2" y="hd2"/>
                  </a:cxn>
                  <a:cxn ang="10800000">
                    <a:pos x="wd2" y="hd2"/>
                  </a:cxn>
                  <a:cxn ang="16200000">
                    <a:pos x="wd2" y="hd2"/>
                  </a:cxn>
                </a:cxnLst>
                <a:rect l="0" t="0" r="r" b="b"/>
                <a:pathLst>
                  <a:path w="21600" h="21600" extrusionOk="0">
                    <a:moveTo>
                      <a:pt x="18979" y="9813"/>
                    </a:moveTo>
                    <a:cubicBezTo>
                      <a:pt x="18987" y="9628"/>
                      <a:pt x="18999" y="9444"/>
                      <a:pt x="18999" y="9257"/>
                    </a:cubicBezTo>
                    <a:cubicBezTo>
                      <a:pt x="18999" y="4145"/>
                      <a:pt x="16122" y="0"/>
                      <a:pt x="12573" y="0"/>
                    </a:cubicBezTo>
                    <a:cubicBezTo>
                      <a:pt x="10014" y="0"/>
                      <a:pt x="7810" y="2160"/>
                      <a:pt x="6777" y="5279"/>
                    </a:cubicBezTo>
                    <a:cubicBezTo>
                      <a:pt x="6276" y="4719"/>
                      <a:pt x="5648" y="4383"/>
                      <a:pt x="4965" y="4383"/>
                    </a:cubicBezTo>
                    <a:cubicBezTo>
                      <a:pt x="3328" y="4383"/>
                      <a:pt x="2000" y="6295"/>
                      <a:pt x="2000" y="8653"/>
                    </a:cubicBezTo>
                    <a:cubicBezTo>
                      <a:pt x="2000" y="9096"/>
                      <a:pt x="2047" y="9524"/>
                      <a:pt x="2134" y="9925"/>
                    </a:cubicBezTo>
                    <a:cubicBezTo>
                      <a:pt x="858" y="11019"/>
                      <a:pt x="0" y="13019"/>
                      <a:pt x="0" y="15314"/>
                    </a:cubicBezTo>
                    <a:cubicBezTo>
                      <a:pt x="0" y="18744"/>
                      <a:pt x="1912" y="21527"/>
                      <a:pt x="4285" y="21579"/>
                    </a:cubicBezTo>
                    <a:lnTo>
                      <a:pt x="4285" y="21583"/>
                    </a:lnTo>
                    <a:lnTo>
                      <a:pt x="4335" y="21583"/>
                    </a:lnTo>
                    <a:cubicBezTo>
                      <a:pt x="4341" y="21583"/>
                      <a:pt x="4347" y="21584"/>
                      <a:pt x="4353" y="21584"/>
                    </a:cubicBezTo>
                    <a:cubicBezTo>
                      <a:pt x="4359" y="21584"/>
                      <a:pt x="4364" y="21583"/>
                      <a:pt x="4370" y="21583"/>
                    </a:cubicBezTo>
                    <a:lnTo>
                      <a:pt x="9513" y="21583"/>
                    </a:lnTo>
                    <a:lnTo>
                      <a:pt x="9513" y="15559"/>
                    </a:lnTo>
                    <a:cubicBezTo>
                      <a:pt x="9231" y="15559"/>
                      <a:pt x="8950" y="15559"/>
                      <a:pt x="8736" y="15559"/>
                    </a:cubicBezTo>
                    <a:lnTo>
                      <a:pt x="6761" y="15559"/>
                    </a:lnTo>
                    <a:cubicBezTo>
                      <a:pt x="6333" y="15559"/>
                      <a:pt x="6208" y="15172"/>
                      <a:pt x="6482" y="14700"/>
                    </a:cubicBezTo>
                    <a:lnTo>
                      <a:pt x="10240" y="8234"/>
                    </a:lnTo>
                    <a:cubicBezTo>
                      <a:pt x="10515" y="7762"/>
                      <a:pt x="10963" y="7762"/>
                      <a:pt x="11238" y="8234"/>
                    </a:cubicBezTo>
                    <a:lnTo>
                      <a:pt x="14996" y="14700"/>
                    </a:lnTo>
                    <a:cubicBezTo>
                      <a:pt x="15270" y="15173"/>
                      <a:pt x="15145" y="15559"/>
                      <a:pt x="14717" y="15559"/>
                    </a:cubicBezTo>
                    <a:lnTo>
                      <a:pt x="12742" y="15559"/>
                    </a:lnTo>
                    <a:cubicBezTo>
                      <a:pt x="12528" y="15559"/>
                      <a:pt x="12247" y="15559"/>
                      <a:pt x="11965" y="15559"/>
                    </a:cubicBezTo>
                    <a:lnTo>
                      <a:pt x="11965" y="21583"/>
                    </a:lnTo>
                    <a:lnTo>
                      <a:pt x="17114" y="21583"/>
                    </a:lnTo>
                    <a:cubicBezTo>
                      <a:pt x="17191" y="21589"/>
                      <a:pt x="17268" y="21600"/>
                      <a:pt x="17346" y="21600"/>
                    </a:cubicBezTo>
                    <a:cubicBezTo>
                      <a:pt x="19695" y="21600"/>
                      <a:pt x="21600" y="18856"/>
                      <a:pt x="21600" y="15472"/>
                    </a:cubicBezTo>
                    <a:cubicBezTo>
                      <a:pt x="21600" y="12921"/>
                      <a:pt x="20518" y="10736"/>
                      <a:pt x="18979" y="9813"/>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nvGrpSpPr>
          <p:cNvPr id="1037" name="Group 1037"/>
          <p:cNvGrpSpPr/>
          <p:nvPr/>
        </p:nvGrpSpPr>
        <p:grpSpPr>
          <a:xfrm>
            <a:off x="6392277" y="2211799"/>
            <a:ext cx="4716563" cy="596901"/>
            <a:chOff x="0" y="0"/>
            <a:chExt cx="4716562" cy="596900"/>
          </a:xfrm>
        </p:grpSpPr>
        <p:grpSp>
          <p:nvGrpSpPr>
            <p:cNvPr id="1030" name="Group 1030"/>
            <p:cNvGrpSpPr/>
            <p:nvPr/>
          </p:nvGrpSpPr>
          <p:grpSpPr>
            <a:xfrm>
              <a:off x="1594708" y="0"/>
              <a:ext cx="3121855" cy="596900"/>
              <a:chOff x="0" y="0"/>
              <a:chExt cx="3121853" cy="596900"/>
            </a:xfrm>
          </p:grpSpPr>
          <p:sp>
            <p:nvSpPr>
              <p:cNvPr id="1028" name="Shape 1028"/>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029" name="Shape 1029"/>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同事共享文档</a:t>
                </a:r>
              </a:p>
            </p:txBody>
          </p:sp>
        </p:grpSp>
        <p:grpSp>
          <p:nvGrpSpPr>
            <p:cNvPr id="1036" name="Group 1036"/>
            <p:cNvGrpSpPr/>
            <p:nvPr/>
          </p:nvGrpSpPr>
          <p:grpSpPr>
            <a:xfrm>
              <a:off x="0" y="34953"/>
              <a:ext cx="526993" cy="526994"/>
              <a:chOff x="0" y="0"/>
              <a:chExt cx="526992" cy="526992"/>
            </a:xfrm>
          </p:grpSpPr>
          <p:sp>
            <p:nvSpPr>
              <p:cNvPr id="1031" name="Shape 1031"/>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1035" name="Group 1035"/>
              <p:cNvGrpSpPr/>
              <p:nvPr/>
            </p:nvGrpSpPr>
            <p:grpSpPr>
              <a:xfrm>
                <a:off x="105664" y="173652"/>
                <a:ext cx="290265" cy="179688"/>
                <a:chOff x="0" y="0"/>
                <a:chExt cx="290264" cy="179686"/>
              </a:xfrm>
            </p:grpSpPr>
            <p:sp>
              <p:nvSpPr>
                <p:cNvPr id="1032" name="Shape 1032"/>
                <p:cNvSpPr/>
                <p:nvPr/>
              </p:nvSpPr>
              <p:spPr>
                <a:xfrm>
                  <a:off x="198553" y="147427"/>
                  <a:ext cx="3950" cy="39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cubicBezTo>
                        <a:pt x="7714" y="7524"/>
                        <a:pt x="14503" y="14319"/>
                        <a:pt x="21600" y="21600"/>
                      </a:cubicBezTo>
                      <a:lnTo>
                        <a:pt x="21600" y="0"/>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033" name="Shape 1033"/>
                <p:cNvSpPr/>
                <p:nvPr/>
              </p:nvSpPr>
              <p:spPr>
                <a:xfrm>
                  <a:off x="-1" y="-1"/>
                  <a:ext cx="200028" cy="179688"/>
                </a:xfrm>
                <a:custGeom>
                  <a:avLst/>
                  <a:gdLst/>
                  <a:ahLst/>
                  <a:cxnLst>
                    <a:cxn ang="0">
                      <a:pos x="wd2" y="hd2"/>
                    </a:cxn>
                    <a:cxn ang="5400000">
                      <a:pos x="wd2" y="hd2"/>
                    </a:cxn>
                    <a:cxn ang="10800000">
                      <a:pos x="wd2" y="hd2"/>
                    </a:cxn>
                    <a:cxn ang="16200000">
                      <a:pos x="wd2" y="hd2"/>
                    </a:cxn>
                  </a:cxnLst>
                  <a:rect l="0" t="0" r="r" b="b"/>
                  <a:pathLst>
                    <a:path w="21600" h="21600" extrusionOk="0">
                      <a:moveTo>
                        <a:pt x="21599" y="17987"/>
                      </a:moveTo>
                      <a:cubicBezTo>
                        <a:pt x="21589" y="17973"/>
                        <a:pt x="21580" y="17959"/>
                        <a:pt x="21569" y="17944"/>
                      </a:cubicBezTo>
                      <a:lnTo>
                        <a:pt x="15945" y="17944"/>
                      </a:lnTo>
                      <a:cubicBezTo>
                        <a:pt x="14930" y="17944"/>
                        <a:pt x="14107" y="17022"/>
                        <a:pt x="14107" y="15885"/>
                      </a:cubicBezTo>
                      <a:lnTo>
                        <a:pt x="14107" y="13490"/>
                      </a:lnTo>
                      <a:cubicBezTo>
                        <a:pt x="13771" y="13386"/>
                        <a:pt x="13420" y="13295"/>
                        <a:pt x="13054" y="13221"/>
                      </a:cubicBezTo>
                      <a:cubicBezTo>
                        <a:pt x="13802" y="12324"/>
                        <a:pt x="14368" y="10920"/>
                        <a:pt x="14951" y="9256"/>
                      </a:cubicBezTo>
                      <a:cubicBezTo>
                        <a:pt x="15289" y="8293"/>
                        <a:pt x="15230" y="7470"/>
                        <a:pt x="15230" y="6300"/>
                      </a:cubicBezTo>
                      <a:cubicBezTo>
                        <a:pt x="15230" y="5436"/>
                        <a:pt x="15376" y="4049"/>
                        <a:pt x="15185" y="3287"/>
                      </a:cubicBezTo>
                      <a:cubicBezTo>
                        <a:pt x="14540" y="711"/>
                        <a:pt x="12909" y="0"/>
                        <a:pt x="10999" y="0"/>
                      </a:cubicBezTo>
                      <a:cubicBezTo>
                        <a:pt x="9087" y="0"/>
                        <a:pt x="7455" y="714"/>
                        <a:pt x="6810" y="3294"/>
                      </a:cubicBezTo>
                      <a:cubicBezTo>
                        <a:pt x="6620" y="4055"/>
                        <a:pt x="6766" y="5438"/>
                        <a:pt x="6766" y="6300"/>
                      </a:cubicBezTo>
                      <a:cubicBezTo>
                        <a:pt x="6766" y="7473"/>
                        <a:pt x="6709" y="8297"/>
                        <a:pt x="7047" y="9263"/>
                      </a:cubicBezTo>
                      <a:cubicBezTo>
                        <a:pt x="7634" y="10934"/>
                        <a:pt x="8193" y="12336"/>
                        <a:pt x="8938" y="13230"/>
                      </a:cubicBezTo>
                      <a:cubicBezTo>
                        <a:pt x="6036" y="13829"/>
                        <a:pt x="4075" y="15525"/>
                        <a:pt x="2751" y="16188"/>
                      </a:cubicBezTo>
                      <a:cubicBezTo>
                        <a:pt x="14" y="17555"/>
                        <a:pt x="0" y="19055"/>
                        <a:pt x="0" y="19055"/>
                      </a:cubicBezTo>
                      <a:lnTo>
                        <a:pt x="0" y="21600"/>
                      </a:lnTo>
                      <a:lnTo>
                        <a:pt x="21600" y="21597"/>
                      </a:lnTo>
                      <a:cubicBezTo>
                        <a:pt x="21600" y="21597"/>
                        <a:pt x="21599" y="21591"/>
                        <a:pt x="21599" y="21587"/>
                      </a:cubicBezTo>
                      <a:lnTo>
                        <a:pt x="21599" y="17987"/>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034" name="Shape 1034"/>
                <p:cNvSpPr/>
                <p:nvPr/>
              </p:nvSpPr>
              <p:spPr>
                <a:xfrm>
                  <a:off x="148390" y="52492"/>
                  <a:ext cx="141875" cy="126186"/>
                </a:xfrm>
                <a:custGeom>
                  <a:avLst/>
                  <a:gdLst/>
                  <a:ahLst/>
                  <a:cxnLst>
                    <a:cxn ang="0">
                      <a:pos x="wd2" y="hd2"/>
                    </a:cxn>
                    <a:cxn ang="5400000">
                      <a:pos x="wd2" y="hd2"/>
                    </a:cxn>
                    <a:cxn ang="10800000">
                      <a:pos x="wd2" y="hd2"/>
                    </a:cxn>
                    <a:cxn ang="16200000">
                      <a:pos x="wd2" y="hd2"/>
                    </a:cxn>
                  </a:cxnLst>
                  <a:rect l="0" t="0" r="r" b="b"/>
                  <a:pathLst>
                    <a:path w="21600" h="21600" extrusionOk="0">
                      <a:moveTo>
                        <a:pt x="21600" y="10799"/>
                      </a:moveTo>
                      <a:lnTo>
                        <a:pt x="10550" y="0"/>
                      </a:lnTo>
                      <a:lnTo>
                        <a:pt x="10550" y="8100"/>
                      </a:lnTo>
                      <a:lnTo>
                        <a:pt x="0" y="8100"/>
                      </a:lnTo>
                      <a:lnTo>
                        <a:pt x="0" y="13498"/>
                      </a:lnTo>
                      <a:lnTo>
                        <a:pt x="10550" y="13498"/>
                      </a:lnTo>
                      <a:lnTo>
                        <a:pt x="10550" y="21600"/>
                      </a:lnTo>
                      <a:lnTo>
                        <a:pt x="21600" y="10799"/>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1044" name="Group 1044"/>
          <p:cNvGrpSpPr/>
          <p:nvPr/>
        </p:nvGrpSpPr>
        <p:grpSpPr>
          <a:xfrm>
            <a:off x="6392277" y="3048750"/>
            <a:ext cx="4716563" cy="596901"/>
            <a:chOff x="0" y="0"/>
            <a:chExt cx="4716562" cy="596900"/>
          </a:xfrm>
        </p:grpSpPr>
        <p:grpSp>
          <p:nvGrpSpPr>
            <p:cNvPr id="1040" name="Group 1040"/>
            <p:cNvGrpSpPr/>
            <p:nvPr/>
          </p:nvGrpSpPr>
          <p:grpSpPr>
            <a:xfrm>
              <a:off x="1594708" y="0"/>
              <a:ext cx="3121855" cy="596900"/>
              <a:chOff x="0" y="0"/>
              <a:chExt cx="3121853" cy="596900"/>
            </a:xfrm>
          </p:grpSpPr>
          <p:sp>
            <p:nvSpPr>
              <p:cNvPr id="1038" name="Shape 1038"/>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039" name="Shape 1039"/>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企业公共文档</a:t>
                </a:r>
              </a:p>
            </p:txBody>
          </p:sp>
        </p:grpSp>
        <p:grpSp>
          <p:nvGrpSpPr>
            <p:cNvPr id="1043" name="Group 1043"/>
            <p:cNvGrpSpPr/>
            <p:nvPr/>
          </p:nvGrpSpPr>
          <p:grpSpPr>
            <a:xfrm>
              <a:off x="0" y="34953"/>
              <a:ext cx="526993" cy="526994"/>
              <a:chOff x="0" y="0"/>
              <a:chExt cx="526992" cy="526992"/>
            </a:xfrm>
          </p:grpSpPr>
          <p:sp>
            <p:nvSpPr>
              <p:cNvPr id="1041" name="Shape 1041"/>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sp>
            <p:nvSpPr>
              <p:cNvPr id="1042" name="Shape 1042"/>
              <p:cNvSpPr/>
              <p:nvPr/>
            </p:nvSpPr>
            <p:spPr>
              <a:xfrm>
                <a:off x="106206" y="139408"/>
                <a:ext cx="289179" cy="248176"/>
              </a:xfrm>
              <a:custGeom>
                <a:avLst/>
                <a:gdLst/>
                <a:ahLst/>
                <a:cxnLst>
                  <a:cxn ang="0">
                    <a:pos x="wd2" y="hd2"/>
                  </a:cxn>
                  <a:cxn ang="5400000">
                    <a:pos x="wd2" y="hd2"/>
                  </a:cxn>
                  <a:cxn ang="10800000">
                    <a:pos x="wd2" y="hd2"/>
                  </a:cxn>
                  <a:cxn ang="16200000">
                    <a:pos x="wd2" y="hd2"/>
                  </a:cxn>
                </a:cxnLst>
                <a:rect l="0" t="0" r="r" b="b"/>
                <a:pathLst>
                  <a:path w="21600" h="21600" extrusionOk="0">
                    <a:moveTo>
                      <a:pt x="18088" y="3728"/>
                    </a:moveTo>
                    <a:lnTo>
                      <a:pt x="11065" y="3728"/>
                    </a:lnTo>
                    <a:lnTo>
                      <a:pt x="11065" y="0"/>
                    </a:lnTo>
                    <a:lnTo>
                      <a:pt x="3196" y="0"/>
                    </a:lnTo>
                    <a:lnTo>
                      <a:pt x="3196" y="11"/>
                    </a:lnTo>
                    <a:lnTo>
                      <a:pt x="0" y="3745"/>
                    </a:lnTo>
                    <a:lnTo>
                      <a:pt x="0" y="17872"/>
                    </a:lnTo>
                    <a:lnTo>
                      <a:pt x="3512" y="17872"/>
                    </a:lnTo>
                    <a:lnTo>
                      <a:pt x="3512" y="21600"/>
                    </a:lnTo>
                    <a:lnTo>
                      <a:pt x="21600" y="21600"/>
                    </a:lnTo>
                    <a:lnTo>
                      <a:pt x="21600" y="3728"/>
                    </a:lnTo>
                    <a:lnTo>
                      <a:pt x="18088" y="3728"/>
                    </a:lnTo>
                    <a:close/>
                    <a:moveTo>
                      <a:pt x="1272" y="16383"/>
                    </a:moveTo>
                    <a:lnTo>
                      <a:pt x="1272" y="5234"/>
                    </a:lnTo>
                    <a:lnTo>
                      <a:pt x="4468" y="5234"/>
                    </a:lnTo>
                    <a:lnTo>
                      <a:pt x="4468" y="1488"/>
                    </a:lnTo>
                    <a:lnTo>
                      <a:pt x="9793" y="1488"/>
                    </a:lnTo>
                    <a:lnTo>
                      <a:pt x="9793" y="16383"/>
                    </a:lnTo>
                    <a:lnTo>
                      <a:pt x="1272" y="16383"/>
                    </a:lnTo>
                    <a:close/>
                    <a:moveTo>
                      <a:pt x="11807" y="20111"/>
                    </a:moveTo>
                    <a:lnTo>
                      <a:pt x="4783" y="20111"/>
                    </a:lnTo>
                    <a:lnTo>
                      <a:pt x="4783" y="17872"/>
                    </a:lnTo>
                    <a:lnTo>
                      <a:pt x="11065" y="17872"/>
                    </a:lnTo>
                    <a:lnTo>
                      <a:pt x="11065" y="5217"/>
                    </a:lnTo>
                    <a:lnTo>
                      <a:pt x="13305" y="5217"/>
                    </a:lnTo>
                    <a:lnTo>
                      <a:pt x="13305" y="20111"/>
                    </a:lnTo>
                    <a:lnTo>
                      <a:pt x="11807" y="20111"/>
                    </a:lnTo>
                    <a:close/>
                    <a:moveTo>
                      <a:pt x="14577" y="20111"/>
                    </a:moveTo>
                    <a:lnTo>
                      <a:pt x="14577" y="5217"/>
                    </a:lnTo>
                    <a:lnTo>
                      <a:pt x="16817" y="5217"/>
                    </a:lnTo>
                    <a:lnTo>
                      <a:pt x="16817" y="20111"/>
                    </a:lnTo>
                    <a:lnTo>
                      <a:pt x="14577" y="20111"/>
                    </a:lnTo>
                    <a:close/>
                    <a:moveTo>
                      <a:pt x="20328" y="20111"/>
                    </a:moveTo>
                    <a:lnTo>
                      <a:pt x="18088" y="20111"/>
                    </a:lnTo>
                    <a:lnTo>
                      <a:pt x="18088" y="5217"/>
                    </a:lnTo>
                    <a:lnTo>
                      <a:pt x="20328" y="5217"/>
                    </a:lnTo>
                    <a:lnTo>
                      <a:pt x="20328" y="20111"/>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nvGrpSpPr>
          <p:cNvPr id="1053" name="Group 1053"/>
          <p:cNvGrpSpPr/>
          <p:nvPr/>
        </p:nvGrpSpPr>
        <p:grpSpPr>
          <a:xfrm>
            <a:off x="6392277" y="3885700"/>
            <a:ext cx="4716563" cy="596901"/>
            <a:chOff x="0" y="0"/>
            <a:chExt cx="4716562" cy="596900"/>
          </a:xfrm>
        </p:grpSpPr>
        <p:grpSp>
          <p:nvGrpSpPr>
            <p:cNvPr id="1047" name="Group 1047"/>
            <p:cNvGrpSpPr/>
            <p:nvPr/>
          </p:nvGrpSpPr>
          <p:grpSpPr>
            <a:xfrm>
              <a:off x="1594708" y="0"/>
              <a:ext cx="3121855" cy="596900"/>
              <a:chOff x="0" y="0"/>
              <a:chExt cx="3121853" cy="596900"/>
            </a:xfrm>
          </p:grpSpPr>
          <p:sp>
            <p:nvSpPr>
              <p:cNvPr id="1045" name="Shape 1045"/>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046" name="Shape 1046"/>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智能文档同步</a:t>
                </a:r>
              </a:p>
            </p:txBody>
          </p:sp>
        </p:grpSp>
        <p:grpSp>
          <p:nvGrpSpPr>
            <p:cNvPr id="1052" name="Group 1052"/>
            <p:cNvGrpSpPr/>
            <p:nvPr/>
          </p:nvGrpSpPr>
          <p:grpSpPr>
            <a:xfrm>
              <a:off x="0" y="34953"/>
              <a:ext cx="526993" cy="526994"/>
              <a:chOff x="0" y="0"/>
              <a:chExt cx="526992" cy="526992"/>
            </a:xfrm>
          </p:grpSpPr>
          <p:sp>
            <p:nvSpPr>
              <p:cNvPr id="1048" name="Shape 1048"/>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1051" name="Group 1051"/>
              <p:cNvGrpSpPr/>
              <p:nvPr/>
            </p:nvGrpSpPr>
            <p:grpSpPr>
              <a:xfrm>
                <a:off x="118906" y="170319"/>
                <a:ext cx="289179" cy="215806"/>
                <a:chOff x="0" y="0"/>
                <a:chExt cx="289178" cy="215804"/>
              </a:xfrm>
            </p:grpSpPr>
            <p:sp>
              <p:nvSpPr>
                <p:cNvPr id="1049" name="Shape 1049"/>
                <p:cNvSpPr/>
                <p:nvPr/>
              </p:nvSpPr>
              <p:spPr>
                <a:xfrm>
                  <a:off x="24140" y="-1"/>
                  <a:ext cx="265039" cy="143368"/>
                </a:xfrm>
                <a:custGeom>
                  <a:avLst/>
                  <a:gdLst/>
                  <a:ahLst/>
                  <a:cxnLst>
                    <a:cxn ang="0">
                      <a:pos x="wd2" y="hd2"/>
                    </a:cxn>
                    <a:cxn ang="5400000">
                      <a:pos x="wd2" y="hd2"/>
                    </a:cxn>
                    <a:cxn ang="10800000">
                      <a:pos x="wd2" y="hd2"/>
                    </a:cxn>
                    <a:cxn ang="16200000">
                      <a:pos x="wd2" y="hd2"/>
                    </a:cxn>
                  </a:cxnLst>
                  <a:rect l="0" t="0" r="r" b="b"/>
                  <a:pathLst>
                    <a:path w="21600" h="21600" extrusionOk="0">
                      <a:moveTo>
                        <a:pt x="15708" y="5471"/>
                      </a:moveTo>
                      <a:lnTo>
                        <a:pt x="4407" y="5471"/>
                      </a:lnTo>
                      <a:lnTo>
                        <a:pt x="4407" y="0"/>
                      </a:lnTo>
                      <a:lnTo>
                        <a:pt x="0" y="8165"/>
                      </a:lnTo>
                      <a:lnTo>
                        <a:pt x="4407" y="16316"/>
                      </a:lnTo>
                      <a:lnTo>
                        <a:pt x="4407" y="10913"/>
                      </a:lnTo>
                      <a:lnTo>
                        <a:pt x="15708" y="10913"/>
                      </a:lnTo>
                      <a:cubicBezTo>
                        <a:pt x="17331" y="10913"/>
                        <a:pt x="18651" y="13351"/>
                        <a:pt x="18651" y="16348"/>
                      </a:cubicBezTo>
                      <a:cubicBezTo>
                        <a:pt x="18651" y="16707"/>
                        <a:pt x="18631" y="17059"/>
                        <a:pt x="18595" y="17399"/>
                      </a:cubicBezTo>
                      <a:cubicBezTo>
                        <a:pt x="19195" y="18509"/>
                        <a:pt x="20414" y="20764"/>
                        <a:pt x="20866" y="21600"/>
                      </a:cubicBezTo>
                      <a:cubicBezTo>
                        <a:pt x="21333" y="20043"/>
                        <a:pt x="21600" y="18254"/>
                        <a:pt x="21600" y="16348"/>
                      </a:cubicBezTo>
                      <a:cubicBezTo>
                        <a:pt x="21600" y="10340"/>
                        <a:pt x="18962" y="5471"/>
                        <a:pt x="15708" y="5471"/>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050" name="Shape 1050"/>
                <p:cNvSpPr/>
                <p:nvPr/>
              </p:nvSpPr>
              <p:spPr>
                <a:xfrm>
                  <a:off x="-1" y="72437"/>
                  <a:ext cx="265542" cy="143368"/>
                </a:xfrm>
                <a:custGeom>
                  <a:avLst/>
                  <a:gdLst/>
                  <a:ahLst/>
                  <a:cxnLst>
                    <a:cxn ang="0">
                      <a:pos x="wd2" y="hd2"/>
                    </a:cxn>
                    <a:cxn ang="5400000">
                      <a:pos x="wd2" y="hd2"/>
                    </a:cxn>
                    <a:cxn ang="10800000">
                      <a:pos x="wd2" y="hd2"/>
                    </a:cxn>
                    <a:cxn ang="16200000">
                      <a:pos x="wd2" y="hd2"/>
                    </a:cxn>
                  </a:cxnLst>
                  <a:rect l="0" t="0" r="r" b="b"/>
                  <a:pathLst>
                    <a:path w="21600" h="21600" extrusionOk="0">
                      <a:moveTo>
                        <a:pt x="17198" y="10729"/>
                      </a:moveTo>
                      <a:lnTo>
                        <a:pt x="5886" y="10729"/>
                      </a:lnTo>
                      <a:cubicBezTo>
                        <a:pt x="4264" y="10729"/>
                        <a:pt x="2945" y="8293"/>
                        <a:pt x="2945" y="5298"/>
                      </a:cubicBezTo>
                      <a:cubicBezTo>
                        <a:pt x="2945" y="4915"/>
                        <a:pt x="2967" y="4543"/>
                        <a:pt x="3008" y="4182"/>
                      </a:cubicBezTo>
                      <a:cubicBezTo>
                        <a:pt x="2401" y="3060"/>
                        <a:pt x="1192" y="821"/>
                        <a:pt x="748" y="0"/>
                      </a:cubicBezTo>
                      <a:cubicBezTo>
                        <a:pt x="273" y="1568"/>
                        <a:pt x="0" y="3373"/>
                        <a:pt x="0" y="5298"/>
                      </a:cubicBezTo>
                      <a:cubicBezTo>
                        <a:pt x="0" y="11302"/>
                        <a:pt x="2635" y="16169"/>
                        <a:pt x="5886" y="16169"/>
                      </a:cubicBezTo>
                      <a:lnTo>
                        <a:pt x="17198" y="16169"/>
                      </a:lnTo>
                      <a:lnTo>
                        <a:pt x="17198" y="21600"/>
                      </a:lnTo>
                      <a:lnTo>
                        <a:pt x="21600" y="13438"/>
                      </a:lnTo>
                      <a:lnTo>
                        <a:pt x="17198" y="5291"/>
                      </a:lnTo>
                      <a:lnTo>
                        <a:pt x="17198" y="10729"/>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1062" name="Group 1062"/>
          <p:cNvGrpSpPr/>
          <p:nvPr/>
        </p:nvGrpSpPr>
        <p:grpSpPr>
          <a:xfrm>
            <a:off x="6392277" y="5559601"/>
            <a:ext cx="4716563" cy="596901"/>
            <a:chOff x="0" y="0"/>
            <a:chExt cx="4716562" cy="596900"/>
          </a:xfrm>
        </p:grpSpPr>
        <p:grpSp>
          <p:nvGrpSpPr>
            <p:cNvPr id="1056" name="Group 1056"/>
            <p:cNvGrpSpPr/>
            <p:nvPr/>
          </p:nvGrpSpPr>
          <p:grpSpPr>
            <a:xfrm>
              <a:off x="1594708" y="0"/>
              <a:ext cx="3121855" cy="596900"/>
              <a:chOff x="0" y="0"/>
              <a:chExt cx="3121853" cy="596900"/>
            </a:xfrm>
          </p:grpSpPr>
          <p:sp>
            <p:nvSpPr>
              <p:cNvPr id="1054" name="Shape 1054"/>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055" name="Shape 1055"/>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文档断点下载</a:t>
                </a:r>
              </a:p>
            </p:txBody>
          </p:sp>
        </p:grpSp>
        <p:grpSp>
          <p:nvGrpSpPr>
            <p:cNvPr id="1061" name="Group 1061"/>
            <p:cNvGrpSpPr/>
            <p:nvPr/>
          </p:nvGrpSpPr>
          <p:grpSpPr>
            <a:xfrm>
              <a:off x="0" y="34953"/>
              <a:ext cx="526993" cy="526994"/>
              <a:chOff x="0" y="0"/>
              <a:chExt cx="526992" cy="526992"/>
            </a:xfrm>
          </p:grpSpPr>
          <p:sp>
            <p:nvSpPr>
              <p:cNvPr id="1057" name="Shape 1057"/>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1060" name="Group 1060"/>
              <p:cNvGrpSpPr/>
              <p:nvPr/>
            </p:nvGrpSpPr>
            <p:grpSpPr>
              <a:xfrm>
                <a:off x="117827" y="173652"/>
                <a:ext cx="291338" cy="228754"/>
                <a:chOff x="0" y="0"/>
                <a:chExt cx="291336" cy="228752"/>
              </a:xfrm>
            </p:grpSpPr>
            <p:sp>
              <p:nvSpPr>
                <p:cNvPr id="1058" name="Shape 1058"/>
                <p:cNvSpPr/>
                <p:nvPr/>
              </p:nvSpPr>
              <p:spPr>
                <a:xfrm>
                  <a:off x="0" y="0"/>
                  <a:ext cx="291337" cy="202378"/>
                </a:xfrm>
                <a:custGeom>
                  <a:avLst/>
                  <a:gdLst/>
                  <a:ahLst/>
                  <a:cxnLst>
                    <a:cxn ang="0">
                      <a:pos x="wd2" y="hd2"/>
                    </a:cxn>
                    <a:cxn ang="5400000">
                      <a:pos x="wd2" y="hd2"/>
                    </a:cxn>
                    <a:cxn ang="10800000">
                      <a:pos x="wd2" y="hd2"/>
                    </a:cxn>
                    <a:cxn ang="16200000">
                      <a:pos x="wd2" y="hd2"/>
                    </a:cxn>
                  </a:cxnLst>
                  <a:rect l="0" t="0" r="r" b="b"/>
                  <a:pathLst>
                    <a:path w="21600" h="21600" extrusionOk="0">
                      <a:moveTo>
                        <a:pt x="18979" y="9813"/>
                      </a:moveTo>
                      <a:cubicBezTo>
                        <a:pt x="18987" y="9628"/>
                        <a:pt x="18999" y="9444"/>
                        <a:pt x="18999" y="9257"/>
                      </a:cubicBezTo>
                      <a:cubicBezTo>
                        <a:pt x="18999" y="4145"/>
                        <a:pt x="16122" y="0"/>
                        <a:pt x="12573" y="0"/>
                      </a:cubicBezTo>
                      <a:cubicBezTo>
                        <a:pt x="10014" y="0"/>
                        <a:pt x="7810" y="2160"/>
                        <a:pt x="6777" y="5279"/>
                      </a:cubicBezTo>
                      <a:cubicBezTo>
                        <a:pt x="6276" y="4719"/>
                        <a:pt x="5648" y="4383"/>
                        <a:pt x="4965" y="4383"/>
                      </a:cubicBezTo>
                      <a:cubicBezTo>
                        <a:pt x="3328" y="4383"/>
                        <a:pt x="2000" y="6295"/>
                        <a:pt x="2000" y="8653"/>
                      </a:cubicBezTo>
                      <a:cubicBezTo>
                        <a:pt x="2000" y="9096"/>
                        <a:pt x="2047" y="9524"/>
                        <a:pt x="2134" y="9925"/>
                      </a:cubicBezTo>
                      <a:cubicBezTo>
                        <a:pt x="858" y="11018"/>
                        <a:pt x="0" y="13019"/>
                        <a:pt x="0" y="15313"/>
                      </a:cubicBezTo>
                      <a:cubicBezTo>
                        <a:pt x="0" y="18744"/>
                        <a:pt x="1912" y="21526"/>
                        <a:pt x="4285" y="21579"/>
                      </a:cubicBezTo>
                      <a:lnTo>
                        <a:pt x="4285" y="21583"/>
                      </a:lnTo>
                      <a:lnTo>
                        <a:pt x="4335" y="21583"/>
                      </a:lnTo>
                      <a:cubicBezTo>
                        <a:pt x="4341" y="21583"/>
                        <a:pt x="4347" y="21584"/>
                        <a:pt x="4353" y="21584"/>
                      </a:cubicBezTo>
                      <a:cubicBezTo>
                        <a:pt x="4359" y="21584"/>
                        <a:pt x="4364" y="21583"/>
                        <a:pt x="4370" y="21583"/>
                      </a:cubicBezTo>
                      <a:lnTo>
                        <a:pt x="6478" y="21583"/>
                      </a:lnTo>
                      <a:lnTo>
                        <a:pt x="5102" y="19215"/>
                      </a:lnTo>
                      <a:cubicBezTo>
                        <a:pt x="4512" y="18200"/>
                        <a:pt x="4373" y="16942"/>
                        <a:pt x="4728" y="15847"/>
                      </a:cubicBezTo>
                      <a:cubicBezTo>
                        <a:pt x="5083" y="14754"/>
                        <a:pt x="5843" y="14100"/>
                        <a:pt x="6760" y="14100"/>
                      </a:cubicBezTo>
                      <a:lnTo>
                        <a:pt x="7713" y="14100"/>
                      </a:lnTo>
                      <a:lnTo>
                        <a:pt x="7713" y="10628"/>
                      </a:lnTo>
                      <a:cubicBezTo>
                        <a:pt x="7713" y="8581"/>
                        <a:pt x="8869" y="6916"/>
                        <a:pt x="10290" y="6916"/>
                      </a:cubicBezTo>
                      <a:lnTo>
                        <a:pt x="11188" y="6916"/>
                      </a:lnTo>
                      <a:cubicBezTo>
                        <a:pt x="12609" y="6916"/>
                        <a:pt x="13765" y="8581"/>
                        <a:pt x="13765" y="10628"/>
                      </a:cubicBezTo>
                      <a:lnTo>
                        <a:pt x="13765" y="14100"/>
                      </a:lnTo>
                      <a:lnTo>
                        <a:pt x="14717" y="14100"/>
                      </a:lnTo>
                      <a:cubicBezTo>
                        <a:pt x="15636" y="14100"/>
                        <a:pt x="16396" y="14754"/>
                        <a:pt x="16750" y="15847"/>
                      </a:cubicBezTo>
                      <a:cubicBezTo>
                        <a:pt x="17105" y="16942"/>
                        <a:pt x="16965" y="18200"/>
                        <a:pt x="16376" y="19216"/>
                      </a:cubicBezTo>
                      <a:lnTo>
                        <a:pt x="15000" y="21583"/>
                      </a:lnTo>
                      <a:lnTo>
                        <a:pt x="17114" y="21583"/>
                      </a:lnTo>
                      <a:cubicBezTo>
                        <a:pt x="17191" y="21589"/>
                        <a:pt x="17268" y="21600"/>
                        <a:pt x="17346" y="21600"/>
                      </a:cubicBezTo>
                      <a:cubicBezTo>
                        <a:pt x="19695" y="21600"/>
                        <a:pt x="21600" y="18856"/>
                        <a:pt x="21600" y="15472"/>
                      </a:cubicBezTo>
                      <a:cubicBezTo>
                        <a:pt x="21600" y="12921"/>
                        <a:pt x="20518" y="10735"/>
                        <a:pt x="18979" y="9813"/>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059" name="Shape 1059"/>
                <p:cNvSpPr/>
                <p:nvPr/>
              </p:nvSpPr>
              <p:spPr>
                <a:xfrm>
                  <a:off x="84973" y="89269"/>
                  <a:ext cx="118355" cy="139484"/>
                </a:xfrm>
                <a:custGeom>
                  <a:avLst/>
                  <a:gdLst/>
                  <a:ahLst/>
                  <a:cxnLst>
                    <a:cxn ang="0">
                      <a:pos x="wd2" y="hd2"/>
                    </a:cxn>
                    <a:cxn ang="5400000">
                      <a:pos x="wd2" y="hd2"/>
                    </a:cxn>
                    <a:cxn ang="10800000">
                      <a:pos x="wd2" y="hd2"/>
                    </a:cxn>
                    <a:cxn ang="16200000">
                      <a:pos x="wd2" y="hd2"/>
                    </a:cxn>
                  </a:cxnLst>
                  <a:rect l="0" t="0" r="r" b="b"/>
                  <a:pathLst>
                    <a:path w="20986" h="21600" extrusionOk="0">
                      <a:moveTo>
                        <a:pt x="19976" y="10441"/>
                      </a:moveTo>
                      <a:lnTo>
                        <a:pt x="15268" y="10441"/>
                      </a:lnTo>
                      <a:cubicBezTo>
                        <a:pt x="14759" y="10441"/>
                        <a:pt x="14088" y="10441"/>
                        <a:pt x="13417" y="10441"/>
                      </a:cubicBezTo>
                      <a:lnTo>
                        <a:pt x="13417" y="1626"/>
                      </a:lnTo>
                      <a:cubicBezTo>
                        <a:pt x="13417" y="732"/>
                        <a:pt x="12583" y="0"/>
                        <a:pt x="11564" y="0"/>
                      </a:cubicBezTo>
                      <a:lnTo>
                        <a:pt x="9422" y="0"/>
                      </a:lnTo>
                      <a:cubicBezTo>
                        <a:pt x="8403" y="0"/>
                        <a:pt x="7569" y="732"/>
                        <a:pt x="7569" y="1626"/>
                      </a:cubicBezTo>
                      <a:lnTo>
                        <a:pt x="7569" y="10441"/>
                      </a:lnTo>
                      <a:cubicBezTo>
                        <a:pt x="6899" y="10441"/>
                        <a:pt x="6227" y="10441"/>
                        <a:pt x="5718" y="10441"/>
                      </a:cubicBezTo>
                      <a:lnTo>
                        <a:pt x="1010" y="10441"/>
                      </a:lnTo>
                      <a:cubicBezTo>
                        <a:pt x="-9" y="10441"/>
                        <a:pt x="-307" y="11003"/>
                        <a:pt x="347" y="11688"/>
                      </a:cubicBezTo>
                      <a:lnTo>
                        <a:pt x="9303" y="21086"/>
                      </a:lnTo>
                      <a:cubicBezTo>
                        <a:pt x="9631" y="21429"/>
                        <a:pt x="10062" y="21600"/>
                        <a:pt x="10492" y="21600"/>
                      </a:cubicBezTo>
                      <a:cubicBezTo>
                        <a:pt x="10923" y="21600"/>
                        <a:pt x="11354" y="21429"/>
                        <a:pt x="11681" y="21086"/>
                      </a:cubicBezTo>
                      <a:lnTo>
                        <a:pt x="20638" y="11688"/>
                      </a:lnTo>
                      <a:cubicBezTo>
                        <a:pt x="21293" y="11003"/>
                        <a:pt x="20995" y="10441"/>
                        <a:pt x="19976" y="10441"/>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1071" name="Group 1071"/>
          <p:cNvGrpSpPr/>
          <p:nvPr/>
        </p:nvGrpSpPr>
        <p:grpSpPr>
          <a:xfrm>
            <a:off x="6392277" y="6396552"/>
            <a:ext cx="4716563" cy="596901"/>
            <a:chOff x="0" y="0"/>
            <a:chExt cx="4716562" cy="596900"/>
          </a:xfrm>
        </p:grpSpPr>
        <p:grpSp>
          <p:nvGrpSpPr>
            <p:cNvPr id="1065" name="Group 1065"/>
            <p:cNvGrpSpPr/>
            <p:nvPr/>
          </p:nvGrpSpPr>
          <p:grpSpPr>
            <a:xfrm>
              <a:off x="1594708" y="0"/>
              <a:ext cx="3121855" cy="596900"/>
              <a:chOff x="0" y="0"/>
              <a:chExt cx="3121853" cy="596900"/>
            </a:xfrm>
          </p:grpSpPr>
          <p:sp>
            <p:nvSpPr>
              <p:cNvPr id="1063" name="Shape 1063"/>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064" name="Shape 1064"/>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文档离线预览</a:t>
                </a:r>
              </a:p>
            </p:txBody>
          </p:sp>
        </p:grpSp>
        <p:grpSp>
          <p:nvGrpSpPr>
            <p:cNvPr id="1070" name="Group 1070"/>
            <p:cNvGrpSpPr/>
            <p:nvPr/>
          </p:nvGrpSpPr>
          <p:grpSpPr>
            <a:xfrm>
              <a:off x="0" y="34953"/>
              <a:ext cx="526993" cy="526994"/>
              <a:chOff x="0" y="0"/>
              <a:chExt cx="526992" cy="526992"/>
            </a:xfrm>
          </p:grpSpPr>
          <p:sp>
            <p:nvSpPr>
              <p:cNvPr id="1066" name="Shape 1066"/>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1069" name="Group 1069"/>
              <p:cNvGrpSpPr/>
              <p:nvPr/>
            </p:nvGrpSpPr>
            <p:grpSpPr>
              <a:xfrm>
                <a:off x="118906" y="194853"/>
                <a:ext cx="289179" cy="159696"/>
                <a:chOff x="0" y="0"/>
                <a:chExt cx="289178" cy="159695"/>
              </a:xfrm>
            </p:grpSpPr>
            <p:sp>
              <p:nvSpPr>
                <p:cNvPr id="1067" name="Shape 1067"/>
                <p:cNvSpPr/>
                <p:nvPr/>
              </p:nvSpPr>
              <p:spPr>
                <a:xfrm>
                  <a:off x="-1" y="-1"/>
                  <a:ext cx="289180" cy="159697"/>
                </a:xfrm>
                <a:custGeom>
                  <a:avLst/>
                  <a:gdLst/>
                  <a:ahLst/>
                  <a:cxnLst>
                    <a:cxn ang="0">
                      <a:pos x="wd2" y="hd2"/>
                    </a:cxn>
                    <a:cxn ang="5400000">
                      <a:pos x="wd2" y="hd2"/>
                    </a:cxn>
                    <a:cxn ang="10800000">
                      <a:pos x="wd2" y="hd2"/>
                    </a:cxn>
                    <a:cxn ang="16200000">
                      <a:pos x="wd2" y="hd2"/>
                    </a:cxn>
                  </a:cxnLst>
                  <a:rect l="0" t="0" r="r" b="b"/>
                  <a:pathLst>
                    <a:path w="21600" h="21600" extrusionOk="0">
                      <a:moveTo>
                        <a:pt x="10809" y="0"/>
                      </a:moveTo>
                      <a:cubicBezTo>
                        <a:pt x="4964" y="0"/>
                        <a:pt x="0" y="10568"/>
                        <a:pt x="0" y="10568"/>
                      </a:cubicBezTo>
                      <a:lnTo>
                        <a:pt x="0" y="10966"/>
                      </a:lnTo>
                      <a:cubicBezTo>
                        <a:pt x="0" y="10966"/>
                        <a:pt x="4945" y="21600"/>
                        <a:pt x="10791" y="21600"/>
                      </a:cubicBezTo>
                      <a:cubicBezTo>
                        <a:pt x="16635" y="21600"/>
                        <a:pt x="21600" y="11032"/>
                        <a:pt x="21600" y="11032"/>
                      </a:cubicBezTo>
                      <a:lnTo>
                        <a:pt x="21600" y="10634"/>
                      </a:lnTo>
                      <a:cubicBezTo>
                        <a:pt x="21600" y="10635"/>
                        <a:pt x="16654" y="0"/>
                        <a:pt x="10809" y="0"/>
                      </a:cubicBezTo>
                      <a:close/>
                      <a:moveTo>
                        <a:pt x="10772" y="17410"/>
                      </a:moveTo>
                      <a:cubicBezTo>
                        <a:pt x="8794" y="17410"/>
                        <a:pt x="7191" y="14514"/>
                        <a:pt x="7191" y="10942"/>
                      </a:cubicBezTo>
                      <a:cubicBezTo>
                        <a:pt x="7191" y="7369"/>
                        <a:pt x="8794" y="4473"/>
                        <a:pt x="10772" y="4473"/>
                      </a:cubicBezTo>
                      <a:cubicBezTo>
                        <a:pt x="12750" y="4473"/>
                        <a:pt x="14353" y="7369"/>
                        <a:pt x="14353" y="10942"/>
                      </a:cubicBezTo>
                      <a:cubicBezTo>
                        <a:pt x="14353" y="14514"/>
                        <a:pt x="12750" y="17410"/>
                        <a:pt x="10772" y="17410"/>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068" name="Shape 1068"/>
                <p:cNvSpPr/>
                <p:nvPr/>
              </p:nvSpPr>
              <p:spPr>
                <a:xfrm>
                  <a:off x="124654" y="60452"/>
                  <a:ext cx="44412" cy="43829"/>
                </a:xfrm>
                <a:prstGeom prst="ellipse">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1079" name="Group 1079"/>
          <p:cNvGrpSpPr/>
          <p:nvPr/>
        </p:nvGrpSpPr>
        <p:grpSpPr>
          <a:xfrm>
            <a:off x="6392277" y="8070453"/>
            <a:ext cx="4716563" cy="596901"/>
            <a:chOff x="0" y="0"/>
            <a:chExt cx="4716562" cy="596900"/>
          </a:xfrm>
        </p:grpSpPr>
        <p:grpSp>
          <p:nvGrpSpPr>
            <p:cNvPr id="1074" name="Group 1074"/>
            <p:cNvGrpSpPr/>
            <p:nvPr/>
          </p:nvGrpSpPr>
          <p:grpSpPr>
            <a:xfrm>
              <a:off x="1594708" y="0"/>
              <a:ext cx="3121855" cy="596900"/>
              <a:chOff x="0" y="0"/>
              <a:chExt cx="3121853" cy="596900"/>
            </a:xfrm>
          </p:grpSpPr>
          <p:sp>
            <p:nvSpPr>
              <p:cNvPr id="1072" name="Shape 1072"/>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073" name="Shape 1073"/>
              <p:cNvSpPr/>
              <p:nvPr/>
            </p:nvSpPr>
            <p:spPr>
              <a:xfrm>
                <a:off x="581879" y="57150"/>
                <a:ext cx="1958095"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第三方开放API</a:t>
                </a:r>
              </a:p>
            </p:txBody>
          </p:sp>
        </p:grpSp>
        <p:grpSp>
          <p:nvGrpSpPr>
            <p:cNvPr id="1078" name="Group 1078"/>
            <p:cNvGrpSpPr/>
            <p:nvPr/>
          </p:nvGrpSpPr>
          <p:grpSpPr>
            <a:xfrm>
              <a:off x="0" y="34953"/>
              <a:ext cx="526993" cy="526994"/>
              <a:chOff x="0" y="0"/>
              <a:chExt cx="526992" cy="526992"/>
            </a:xfrm>
          </p:grpSpPr>
          <p:sp>
            <p:nvSpPr>
              <p:cNvPr id="1075" name="Shape 1075"/>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sp>
            <p:nvSpPr>
              <p:cNvPr id="1076" name="Shape 1076"/>
              <p:cNvSpPr/>
              <p:nvPr/>
            </p:nvSpPr>
            <p:spPr>
              <a:xfrm>
                <a:off x="116311" y="213576"/>
                <a:ext cx="289353" cy="247734"/>
              </a:xfrm>
              <a:custGeom>
                <a:avLst/>
                <a:gdLst/>
                <a:ahLst/>
                <a:cxnLst>
                  <a:cxn ang="0">
                    <a:pos x="wd2" y="hd2"/>
                  </a:cxn>
                  <a:cxn ang="5400000">
                    <a:pos x="wd2" y="hd2"/>
                  </a:cxn>
                  <a:cxn ang="10800000">
                    <a:pos x="wd2" y="hd2"/>
                  </a:cxn>
                  <a:cxn ang="16200000">
                    <a:pos x="wd2" y="hd2"/>
                  </a:cxn>
                </a:cxnLst>
                <a:rect l="0" t="0" r="r" b="b"/>
                <a:pathLst>
                  <a:path w="21600" h="21600" extrusionOk="0">
                    <a:moveTo>
                      <a:pt x="19540" y="17069"/>
                    </a:moveTo>
                    <a:cubicBezTo>
                      <a:pt x="19540" y="16473"/>
                      <a:pt x="19540" y="15944"/>
                      <a:pt x="19540" y="14772"/>
                    </a:cubicBezTo>
                    <a:cubicBezTo>
                      <a:pt x="19526" y="13214"/>
                      <a:pt x="18865" y="11949"/>
                      <a:pt x="18090" y="10825"/>
                    </a:cubicBezTo>
                    <a:cubicBezTo>
                      <a:pt x="16910" y="9139"/>
                      <a:pt x="15307" y="7618"/>
                      <a:pt x="14047" y="6153"/>
                    </a:cubicBezTo>
                    <a:cubicBezTo>
                      <a:pt x="13419" y="5427"/>
                      <a:pt x="12881" y="4722"/>
                      <a:pt x="12534" y="4095"/>
                    </a:cubicBezTo>
                    <a:cubicBezTo>
                      <a:pt x="12185" y="3471"/>
                      <a:pt x="12043" y="2962"/>
                      <a:pt x="12043" y="2580"/>
                    </a:cubicBezTo>
                    <a:cubicBezTo>
                      <a:pt x="12043" y="2577"/>
                      <a:pt x="12043" y="2573"/>
                      <a:pt x="12043" y="2570"/>
                    </a:cubicBezTo>
                    <a:cubicBezTo>
                      <a:pt x="12043" y="1413"/>
                      <a:pt x="12043" y="589"/>
                      <a:pt x="12043" y="0"/>
                    </a:cubicBezTo>
                    <a:lnTo>
                      <a:pt x="9556" y="0"/>
                    </a:lnTo>
                    <a:cubicBezTo>
                      <a:pt x="9556" y="0"/>
                      <a:pt x="9556" y="1"/>
                      <a:pt x="9556" y="1"/>
                    </a:cubicBezTo>
                    <a:cubicBezTo>
                      <a:pt x="9556" y="591"/>
                      <a:pt x="9556" y="1415"/>
                      <a:pt x="9556" y="2571"/>
                    </a:cubicBezTo>
                    <a:cubicBezTo>
                      <a:pt x="9556" y="2574"/>
                      <a:pt x="9556" y="2578"/>
                      <a:pt x="9556" y="2581"/>
                    </a:cubicBezTo>
                    <a:cubicBezTo>
                      <a:pt x="9556" y="2963"/>
                      <a:pt x="9414" y="3472"/>
                      <a:pt x="9065" y="4097"/>
                    </a:cubicBezTo>
                    <a:cubicBezTo>
                      <a:pt x="8718" y="4723"/>
                      <a:pt x="8180" y="5428"/>
                      <a:pt x="7552" y="6155"/>
                    </a:cubicBezTo>
                    <a:cubicBezTo>
                      <a:pt x="6292" y="7619"/>
                      <a:pt x="4689" y="9140"/>
                      <a:pt x="3509" y="10826"/>
                    </a:cubicBezTo>
                    <a:cubicBezTo>
                      <a:pt x="2734" y="11950"/>
                      <a:pt x="2073" y="13215"/>
                      <a:pt x="2059" y="14774"/>
                    </a:cubicBezTo>
                    <a:cubicBezTo>
                      <a:pt x="2059" y="15946"/>
                      <a:pt x="2059" y="16475"/>
                      <a:pt x="2059" y="17070"/>
                    </a:cubicBezTo>
                    <a:lnTo>
                      <a:pt x="0" y="17070"/>
                    </a:lnTo>
                    <a:lnTo>
                      <a:pt x="3280" y="21600"/>
                    </a:lnTo>
                    <a:lnTo>
                      <a:pt x="6551" y="17070"/>
                    </a:lnTo>
                    <a:lnTo>
                      <a:pt x="4547" y="17070"/>
                    </a:lnTo>
                    <a:cubicBezTo>
                      <a:pt x="4547" y="16475"/>
                      <a:pt x="4547" y="15946"/>
                      <a:pt x="4547" y="14774"/>
                    </a:cubicBezTo>
                    <a:cubicBezTo>
                      <a:pt x="4547" y="14769"/>
                      <a:pt x="4547" y="14765"/>
                      <a:pt x="4547" y="14761"/>
                    </a:cubicBezTo>
                    <a:cubicBezTo>
                      <a:pt x="4547" y="14404"/>
                      <a:pt x="4685" y="13910"/>
                      <a:pt x="5033" y="13296"/>
                    </a:cubicBezTo>
                    <a:cubicBezTo>
                      <a:pt x="5381" y="12679"/>
                      <a:pt x="5919" y="11980"/>
                      <a:pt x="6550" y="11258"/>
                    </a:cubicBezTo>
                    <a:cubicBezTo>
                      <a:pt x="7464" y="10197"/>
                      <a:pt x="8559" y="9102"/>
                      <a:pt x="9544" y="7929"/>
                    </a:cubicBezTo>
                    <a:lnTo>
                      <a:pt x="9544" y="17069"/>
                    </a:lnTo>
                    <a:lnTo>
                      <a:pt x="7520" y="17069"/>
                    </a:lnTo>
                    <a:lnTo>
                      <a:pt x="10803" y="21600"/>
                    </a:lnTo>
                    <a:lnTo>
                      <a:pt x="14080" y="17069"/>
                    </a:lnTo>
                    <a:lnTo>
                      <a:pt x="12032" y="17069"/>
                    </a:lnTo>
                    <a:lnTo>
                      <a:pt x="12032" y="7900"/>
                    </a:lnTo>
                    <a:cubicBezTo>
                      <a:pt x="13023" y="9084"/>
                      <a:pt x="14128" y="10188"/>
                      <a:pt x="15050" y="11256"/>
                    </a:cubicBezTo>
                    <a:cubicBezTo>
                      <a:pt x="15681" y="11979"/>
                      <a:pt x="16219" y="12678"/>
                      <a:pt x="16567" y="13295"/>
                    </a:cubicBezTo>
                    <a:cubicBezTo>
                      <a:pt x="16915" y="13908"/>
                      <a:pt x="17053" y="14403"/>
                      <a:pt x="17053" y="14760"/>
                    </a:cubicBezTo>
                    <a:cubicBezTo>
                      <a:pt x="17053" y="14764"/>
                      <a:pt x="17053" y="14768"/>
                      <a:pt x="17053" y="14773"/>
                    </a:cubicBezTo>
                    <a:cubicBezTo>
                      <a:pt x="17053" y="15945"/>
                      <a:pt x="17053" y="16473"/>
                      <a:pt x="17053" y="17069"/>
                    </a:cubicBezTo>
                    <a:lnTo>
                      <a:pt x="15049" y="17069"/>
                    </a:lnTo>
                    <a:lnTo>
                      <a:pt x="18320" y="21598"/>
                    </a:lnTo>
                    <a:lnTo>
                      <a:pt x="21600" y="17069"/>
                    </a:lnTo>
                    <a:lnTo>
                      <a:pt x="19540" y="17069"/>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077" name="Shape 1077"/>
              <p:cNvSpPr/>
              <p:nvPr/>
            </p:nvSpPr>
            <p:spPr>
              <a:xfrm>
                <a:off x="177905" y="69681"/>
                <a:ext cx="156217" cy="2158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4526"/>
                    </a:lnTo>
                    <a:lnTo>
                      <a:pt x="6239" y="13"/>
                    </a:lnTo>
                    <a:lnTo>
                      <a:pt x="6239" y="0"/>
                    </a:lnTo>
                    <a:lnTo>
                      <a:pt x="21600" y="0"/>
                    </a:lnTo>
                    <a:moveTo>
                      <a:pt x="19117" y="1799"/>
                    </a:moveTo>
                    <a:lnTo>
                      <a:pt x="8722" y="1799"/>
                    </a:lnTo>
                    <a:lnTo>
                      <a:pt x="8722" y="6325"/>
                    </a:lnTo>
                    <a:lnTo>
                      <a:pt x="2483" y="6325"/>
                    </a:lnTo>
                    <a:lnTo>
                      <a:pt x="2483" y="19801"/>
                    </a:lnTo>
                    <a:lnTo>
                      <a:pt x="19117" y="19801"/>
                    </a:lnTo>
                    <a:lnTo>
                      <a:pt x="19117" y="1799"/>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pic>
        <p:nvPicPr>
          <p:cNvPr id="1080" name="G_7.1_扩展功能（个人文档）.jpg"/>
          <p:cNvPicPr>
            <a:picLocks noChangeAspect="1"/>
          </p:cNvPicPr>
          <p:nvPr/>
        </p:nvPicPr>
        <p:blipFill>
          <a:blip r:embed="rId3"/>
          <a:stretch>
            <a:fillRect/>
          </a:stretch>
        </p:blipFill>
        <p:spPr>
          <a:xfrm>
            <a:off x="1829067" y="2393641"/>
            <a:ext cx="2895914" cy="5150865"/>
          </a:xfrm>
          <a:prstGeom prst="rect">
            <a:avLst/>
          </a:prstGeom>
          <a:ln w="12700">
            <a:miter lim="400000"/>
            <a:headEnd/>
            <a:tailEnd/>
          </a:ln>
        </p:spPr>
      </p:pic>
      <p:pic>
        <p:nvPicPr>
          <p:cNvPr id="1081" name="G_7.1.3.1_最近&#10;.jpg"/>
          <p:cNvPicPr>
            <a:picLocks noChangeAspect="1"/>
          </p:cNvPicPr>
          <p:nvPr/>
        </p:nvPicPr>
        <p:blipFill>
          <a:blip r:embed="rId4"/>
          <a:stretch>
            <a:fillRect/>
          </a:stretch>
        </p:blipFill>
        <p:spPr>
          <a:xfrm>
            <a:off x="1829067" y="2393641"/>
            <a:ext cx="2895914" cy="5150865"/>
          </a:xfrm>
          <a:prstGeom prst="rect">
            <a:avLst/>
          </a:prstGeom>
          <a:ln w="12700">
            <a:miter lim="400000"/>
            <a:headEnd/>
            <a:tailEnd/>
          </a:ln>
        </p:spPr>
      </p:pic>
      <p:pic>
        <p:nvPicPr>
          <p:cNvPr id="1082" name="G_7.1.4_本地上传.png"/>
          <p:cNvPicPr>
            <a:picLocks noChangeAspect="1"/>
          </p:cNvPicPr>
          <p:nvPr/>
        </p:nvPicPr>
        <p:blipFill>
          <a:blip r:embed="rId5"/>
          <a:stretch>
            <a:fillRect/>
          </a:stretch>
        </p:blipFill>
        <p:spPr>
          <a:xfrm>
            <a:off x="1829067" y="2398403"/>
            <a:ext cx="2895914" cy="5150866"/>
          </a:xfrm>
          <a:prstGeom prst="rect">
            <a:avLst/>
          </a:prstGeom>
          <a:ln w="12700">
            <a:miter lim="400000"/>
            <a:headEnd/>
            <a:tailEnd/>
          </a:ln>
        </p:spPr>
      </p:pic>
      <p:pic>
        <p:nvPicPr>
          <p:cNvPr id="1083" name="G_7.3__不可在线查看文件2（非PDF).jpg"/>
          <p:cNvPicPr>
            <a:picLocks noChangeAspect="1"/>
          </p:cNvPicPr>
          <p:nvPr/>
        </p:nvPicPr>
        <p:blipFill>
          <a:blip r:embed="rId6"/>
          <a:stretch>
            <a:fillRect/>
          </a:stretch>
        </p:blipFill>
        <p:spPr>
          <a:xfrm>
            <a:off x="1829067" y="2411103"/>
            <a:ext cx="2895914" cy="5150866"/>
          </a:xfrm>
          <a:prstGeom prst="rect">
            <a:avLst/>
          </a:prstGeom>
          <a:ln w="12700">
            <a:miter lim="400000"/>
            <a:headEnd/>
            <a:tailEnd/>
          </a:ln>
        </p:spPr>
      </p:pic>
      <p:pic>
        <p:nvPicPr>
          <p:cNvPr id="1084" name="G_7.1.1.2_共享2.jpg"/>
          <p:cNvPicPr>
            <a:picLocks noChangeAspect="1"/>
          </p:cNvPicPr>
          <p:nvPr/>
        </p:nvPicPr>
        <p:blipFill>
          <a:blip r:embed="rId7"/>
          <a:stretch>
            <a:fillRect/>
          </a:stretch>
        </p:blipFill>
        <p:spPr>
          <a:xfrm>
            <a:off x="1829067" y="2407568"/>
            <a:ext cx="2895914" cy="5150867"/>
          </a:xfrm>
          <a:prstGeom prst="rect">
            <a:avLst/>
          </a:prstGeom>
          <a:ln w="12700">
            <a:miter lim="400000"/>
            <a:headEnd/>
            <a:tailEnd/>
          </a:ln>
        </p:spPr>
      </p:pic>
      <p:pic>
        <p:nvPicPr>
          <p:cNvPr id="1085" name="G_7_我的文档1.jpg"/>
          <p:cNvPicPr>
            <a:picLocks noChangeAspect="1"/>
          </p:cNvPicPr>
          <p:nvPr/>
        </p:nvPicPr>
        <p:blipFill>
          <a:blip r:embed="rId2"/>
          <a:stretch>
            <a:fillRect/>
          </a:stretch>
        </p:blipFill>
        <p:spPr>
          <a:xfrm>
            <a:off x="1829067" y="2401578"/>
            <a:ext cx="2895914" cy="5150866"/>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2000"/>
                                  </p:stCondLst>
                                  <p:iterate type="el">
                                    <p:tmAbs val="0"/>
                                  </p:iterate>
                                  <p:childTnLst>
                                    <p:set>
                                      <p:cBhvr>
                                        <p:cTn id="6" dur="indefinite" fill="hold"/>
                                        <p:tgtEl>
                                          <p:spTgt spid="1080"/>
                                        </p:tgtEl>
                                        <p:attrNameLst>
                                          <p:attrName>style.visibility</p:attrName>
                                        </p:attrNameLst>
                                      </p:cBhvr>
                                      <p:to>
                                        <p:strVal val="visible"/>
                                      </p:to>
                                    </p:set>
                                    <p:animEffect transition="in" filter="dissolve">
                                      <p:cBhvr>
                                        <p:cTn id="7" dur="1000"/>
                                        <p:tgtEl>
                                          <p:spTgt spid="1080"/>
                                        </p:tgtEl>
                                      </p:cBhvr>
                                    </p:animEffect>
                                  </p:childTnLst>
                                </p:cTn>
                              </p:par>
                            </p:childTnLst>
                          </p:cTn>
                        </p:par>
                        <p:par>
                          <p:cTn id="8" fill="hold">
                            <p:stCondLst>
                              <p:cond delay="3000"/>
                            </p:stCondLst>
                            <p:childTnLst>
                              <p:par>
                                <p:cTn id="9" presetID="9" presetClass="entr" presetSubtype="0" fill="hold" grpId="2" nodeType="afterEffect">
                                  <p:stCondLst>
                                    <p:cond delay="3000"/>
                                  </p:stCondLst>
                                  <p:iterate type="el">
                                    <p:tmAbs val="0"/>
                                  </p:iterate>
                                  <p:childTnLst>
                                    <p:set>
                                      <p:cBhvr>
                                        <p:cTn id="10" dur="indefinite" fill="hold"/>
                                        <p:tgtEl>
                                          <p:spTgt spid="1081"/>
                                        </p:tgtEl>
                                        <p:attrNameLst>
                                          <p:attrName>style.visibility</p:attrName>
                                        </p:attrNameLst>
                                      </p:cBhvr>
                                      <p:to>
                                        <p:strVal val="visible"/>
                                      </p:to>
                                    </p:set>
                                    <p:animEffect transition="in" filter="dissolve">
                                      <p:cBhvr>
                                        <p:cTn id="11" dur="1000"/>
                                        <p:tgtEl>
                                          <p:spTgt spid="1081"/>
                                        </p:tgtEl>
                                      </p:cBhvr>
                                    </p:animEffect>
                                  </p:childTnLst>
                                </p:cTn>
                              </p:par>
                            </p:childTnLst>
                          </p:cTn>
                        </p:par>
                        <p:par>
                          <p:cTn id="12" fill="hold">
                            <p:stCondLst>
                              <p:cond delay="7000"/>
                            </p:stCondLst>
                            <p:childTnLst>
                              <p:par>
                                <p:cTn id="13" presetID="9" presetClass="entr" presetSubtype="0" fill="hold" grpId="3" nodeType="afterEffect">
                                  <p:stCondLst>
                                    <p:cond delay="2000"/>
                                  </p:stCondLst>
                                  <p:iterate type="el">
                                    <p:tmAbs val="0"/>
                                  </p:iterate>
                                  <p:childTnLst>
                                    <p:set>
                                      <p:cBhvr>
                                        <p:cTn id="14" dur="indefinite" fill="hold"/>
                                        <p:tgtEl>
                                          <p:spTgt spid="1082"/>
                                        </p:tgtEl>
                                        <p:attrNameLst>
                                          <p:attrName>style.visibility</p:attrName>
                                        </p:attrNameLst>
                                      </p:cBhvr>
                                      <p:to>
                                        <p:strVal val="visible"/>
                                      </p:to>
                                    </p:set>
                                    <p:animEffect transition="in" filter="dissolve">
                                      <p:cBhvr>
                                        <p:cTn id="15" dur="1000"/>
                                        <p:tgtEl>
                                          <p:spTgt spid="1082"/>
                                        </p:tgtEl>
                                      </p:cBhvr>
                                    </p:animEffect>
                                  </p:childTnLst>
                                </p:cTn>
                              </p:par>
                            </p:childTnLst>
                          </p:cTn>
                        </p:par>
                        <p:par>
                          <p:cTn id="16" fill="hold">
                            <p:stCondLst>
                              <p:cond delay="10000"/>
                            </p:stCondLst>
                            <p:childTnLst>
                              <p:par>
                                <p:cTn id="17" presetID="9" presetClass="entr" presetSubtype="0" fill="hold" grpId="4" nodeType="afterEffect">
                                  <p:stCondLst>
                                    <p:cond delay="2000"/>
                                  </p:stCondLst>
                                  <p:iterate type="el">
                                    <p:tmAbs val="0"/>
                                  </p:iterate>
                                  <p:childTnLst>
                                    <p:set>
                                      <p:cBhvr>
                                        <p:cTn id="18" dur="indefinite" fill="hold"/>
                                        <p:tgtEl>
                                          <p:spTgt spid="1083"/>
                                        </p:tgtEl>
                                        <p:attrNameLst>
                                          <p:attrName>style.visibility</p:attrName>
                                        </p:attrNameLst>
                                      </p:cBhvr>
                                      <p:to>
                                        <p:strVal val="visible"/>
                                      </p:to>
                                    </p:set>
                                    <p:animEffect transition="in" filter="dissolve">
                                      <p:cBhvr>
                                        <p:cTn id="19" dur="1000"/>
                                        <p:tgtEl>
                                          <p:spTgt spid="1083"/>
                                        </p:tgtEl>
                                      </p:cBhvr>
                                    </p:animEffect>
                                  </p:childTnLst>
                                </p:cTn>
                              </p:par>
                            </p:childTnLst>
                          </p:cTn>
                        </p:par>
                        <p:par>
                          <p:cTn id="20" fill="hold">
                            <p:stCondLst>
                              <p:cond delay="13000"/>
                            </p:stCondLst>
                            <p:childTnLst>
                              <p:par>
                                <p:cTn id="21" presetID="9" presetClass="entr" presetSubtype="0" fill="hold" grpId="5" nodeType="afterEffect">
                                  <p:stCondLst>
                                    <p:cond delay="2000"/>
                                  </p:stCondLst>
                                  <p:iterate type="el">
                                    <p:tmAbs val="0"/>
                                  </p:iterate>
                                  <p:childTnLst>
                                    <p:set>
                                      <p:cBhvr>
                                        <p:cTn id="22" dur="indefinite" fill="hold"/>
                                        <p:tgtEl>
                                          <p:spTgt spid="1084"/>
                                        </p:tgtEl>
                                        <p:attrNameLst>
                                          <p:attrName>style.visibility</p:attrName>
                                        </p:attrNameLst>
                                      </p:cBhvr>
                                      <p:to>
                                        <p:strVal val="visible"/>
                                      </p:to>
                                    </p:set>
                                    <p:animEffect transition="in" filter="dissolve">
                                      <p:cBhvr>
                                        <p:cTn id="23" dur="1000"/>
                                        <p:tgtEl>
                                          <p:spTgt spid="1084"/>
                                        </p:tgtEl>
                                      </p:cBhvr>
                                    </p:animEffect>
                                  </p:childTnLst>
                                </p:cTn>
                              </p:par>
                            </p:childTnLst>
                          </p:cTn>
                        </p:par>
                        <p:par>
                          <p:cTn id="24" fill="hold">
                            <p:stCondLst>
                              <p:cond delay="16000"/>
                            </p:stCondLst>
                            <p:childTnLst>
                              <p:par>
                                <p:cTn id="25" presetID="9" presetClass="entr" presetSubtype="0" fill="hold" grpId="6" nodeType="afterEffect">
                                  <p:stCondLst>
                                    <p:cond delay="2000"/>
                                  </p:stCondLst>
                                  <p:iterate type="el">
                                    <p:tmAbs val="0"/>
                                  </p:iterate>
                                  <p:childTnLst>
                                    <p:set>
                                      <p:cBhvr>
                                        <p:cTn id="26" dur="indefinite" fill="hold"/>
                                        <p:tgtEl>
                                          <p:spTgt spid="1085"/>
                                        </p:tgtEl>
                                        <p:attrNameLst>
                                          <p:attrName>style.visibility</p:attrName>
                                        </p:attrNameLst>
                                      </p:cBhvr>
                                      <p:to>
                                        <p:strVal val="visible"/>
                                      </p:to>
                                    </p:set>
                                    <p:animEffect transition="in" filter="dissolve">
                                      <p:cBhvr>
                                        <p:cTn id="27" dur="1000"/>
                                        <p:tgtEl>
                                          <p:spTgt spid="10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080" grpId="1" animBg="1" advAuto="0"/>
      <p:bldP spid="1083" grpId="4" animBg="1" advAuto="0"/>
      <p:bldP spid="1081" grpId="2" animBg="1" advAuto="0"/>
      <p:bldP spid="1085" grpId="6" animBg="1" advAuto="0"/>
      <p:bldP spid="1082" grpId="3" animBg="1" advAuto="0"/>
      <p:bldP spid="1084" grpId="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 name="Shape 1087"/>
          <p:cNvSpPr/>
          <p:nvPr>
            <p:ph type="title"/>
          </p:nvPr>
        </p:nvSpPr>
        <p:spPr>
          <a:xfrm>
            <a:off x="381000" y="38100"/>
            <a:ext cx="6748986" cy="759222"/>
          </a:xfrm>
          <a:prstGeom prst="rect">
            <a:avLst/>
          </a:prstGeom>
        </p:spPr>
        <p:txBody>
          <a:bodyPr/>
          <a:lstStyle>
            <a:lvl1pPr>
              <a:defRPr b="1">
                <a:latin typeface="+mn-lt"/>
                <a:ea typeface="+mn-ea"/>
                <a:cs typeface="+mn-cs"/>
                <a:sym typeface="Helvetica"/>
              </a:defRPr>
            </a:lvl1pPr>
          </a:lstStyle>
          <a:p>
            <a:r>
              <a:t>NQSky App Nest 2.0 扩展配置及个性化</a:t>
            </a:r>
          </a:p>
        </p:txBody>
      </p:sp>
      <p:sp>
        <p:nvSpPr>
          <p:cNvPr id="1088" name="Shape 1088"/>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pic>
        <p:nvPicPr>
          <p:cNvPr id="1089" name="线框.png"/>
          <p:cNvPicPr>
            <a:picLocks noChangeAspect="1"/>
          </p:cNvPicPr>
          <p:nvPr/>
        </p:nvPicPr>
        <p:blipFill>
          <a:blip r:embed="rId1"/>
          <a:srcRect l="30358" t="8608" r="30358" b="8608"/>
          <a:stretch>
            <a:fillRect/>
          </a:stretch>
        </p:blipFill>
        <p:spPr>
          <a:xfrm>
            <a:off x="1519066" y="1258093"/>
            <a:ext cx="3515871" cy="7409191"/>
          </a:xfrm>
          <a:prstGeom prst="rect">
            <a:avLst/>
          </a:prstGeom>
          <a:ln w="12700">
            <a:miter lim="400000"/>
            <a:headEnd/>
            <a:tailEnd/>
          </a:ln>
        </p:spPr>
      </p:pic>
      <p:grpSp>
        <p:nvGrpSpPr>
          <p:cNvPr id="1101" name="Group 1101"/>
          <p:cNvGrpSpPr/>
          <p:nvPr/>
        </p:nvGrpSpPr>
        <p:grpSpPr>
          <a:xfrm>
            <a:off x="6377658" y="1016638"/>
            <a:ext cx="4719493" cy="596901"/>
            <a:chOff x="0" y="0"/>
            <a:chExt cx="4719492" cy="596900"/>
          </a:xfrm>
        </p:grpSpPr>
        <p:grpSp>
          <p:nvGrpSpPr>
            <p:cNvPr id="1092" name="Group 1092"/>
            <p:cNvGrpSpPr/>
            <p:nvPr/>
          </p:nvGrpSpPr>
          <p:grpSpPr>
            <a:xfrm>
              <a:off x="1597638" y="0"/>
              <a:ext cx="3121855" cy="596900"/>
              <a:chOff x="0" y="0"/>
              <a:chExt cx="3121853" cy="596900"/>
            </a:xfrm>
          </p:grpSpPr>
          <p:sp>
            <p:nvSpPr>
              <p:cNvPr id="1090" name="Shape 1090"/>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091" name="Shape 1091"/>
              <p:cNvSpPr/>
              <p:nvPr/>
            </p:nvSpPr>
            <p:spPr>
              <a:xfrm>
                <a:off x="525876" y="57150"/>
                <a:ext cx="20701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二维码智能处理</a:t>
                </a:r>
              </a:p>
            </p:txBody>
          </p:sp>
        </p:grpSp>
        <p:grpSp>
          <p:nvGrpSpPr>
            <p:cNvPr id="1100" name="Group 1100"/>
            <p:cNvGrpSpPr/>
            <p:nvPr/>
          </p:nvGrpSpPr>
          <p:grpSpPr>
            <a:xfrm>
              <a:off x="0" y="4482"/>
              <a:ext cx="526993" cy="526993"/>
              <a:chOff x="0" y="0"/>
              <a:chExt cx="526992" cy="526992"/>
            </a:xfrm>
          </p:grpSpPr>
          <p:sp>
            <p:nvSpPr>
              <p:cNvPr id="1093" name="Shape 1093"/>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1099" name="Group 1099"/>
              <p:cNvGrpSpPr/>
              <p:nvPr/>
            </p:nvGrpSpPr>
            <p:grpSpPr>
              <a:xfrm>
                <a:off x="88774" y="160298"/>
                <a:ext cx="349445" cy="180667"/>
                <a:chOff x="0" y="0"/>
                <a:chExt cx="349444" cy="180665"/>
              </a:xfrm>
            </p:grpSpPr>
            <p:sp>
              <p:nvSpPr>
                <p:cNvPr id="1094" name="Shape 1094"/>
                <p:cNvSpPr/>
                <p:nvPr/>
              </p:nvSpPr>
              <p:spPr>
                <a:xfrm>
                  <a:off x="116078" y="33950"/>
                  <a:ext cx="116079" cy="116403"/>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095" name="Shape 1095"/>
                <p:cNvSpPr/>
                <p:nvPr/>
              </p:nvSpPr>
              <p:spPr>
                <a:xfrm>
                  <a:off x="266013" y="33950"/>
                  <a:ext cx="25393" cy="116403"/>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096" name="Shape 1096"/>
                <p:cNvSpPr/>
                <p:nvPr/>
              </p:nvSpPr>
              <p:spPr>
                <a:xfrm>
                  <a:off x="324052" y="0"/>
                  <a:ext cx="25393" cy="180666"/>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097" name="Shape 1097"/>
                <p:cNvSpPr/>
                <p:nvPr/>
              </p:nvSpPr>
              <p:spPr>
                <a:xfrm>
                  <a:off x="58039" y="33950"/>
                  <a:ext cx="25393" cy="115796"/>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098" name="Shape 1098"/>
                <p:cNvSpPr/>
                <p:nvPr/>
              </p:nvSpPr>
              <p:spPr>
                <a:xfrm>
                  <a:off x="0" y="0"/>
                  <a:ext cx="25393" cy="180666"/>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1110" name="Group 1110"/>
          <p:cNvGrpSpPr/>
          <p:nvPr/>
        </p:nvGrpSpPr>
        <p:grpSpPr>
          <a:xfrm>
            <a:off x="6377658" y="1827223"/>
            <a:ext cx="4719493" cy="596901"/>
            <a:chOff x="0" y="0"/>
            <a:chExt cx="4719492" cy="596900"/>
          </a:xfrm>
        </p:grpSpPr>
        <p:grpSp>
          <p:nvGrpSpPr>
            <p:cNvPr id="1104" name="Group 1104"/>
            <p:cNvGrpSpPr/>
            <p:nvPr/>
          </p:nvGrpSpPr>
          <p:grpSpPr>
            <a:xfrm>
              <a:off x="1597638" y="0"/>
              <a:ext cx="3121855" cy="596900"/>
              <a:chOff x="0" y="0"/>
              <a:chExt cx="3121853" cy="596900"/>
            </a:xfrm>
          </p:grpSpPr>
          <p:sp>
            <p:nvSpPr>
              <p:cNvPr id="1102" name="Shape 1102"/>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103" name="Shape 1103"/>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个人信息编辑</a:t>
                </a:r>
              </a:p>
            </p:txBody>
          </p:sp>
        </p:grpSp>
        <p:grpSp>
          <p:nvGrpSpPr>
            <p:cNvPr id="1109" name="Group 1109"/>
            <p:cNvGrpSpPr/>
            <p:nvPr/>
          </p:nvGrpSpPr>
          <p:grpSpPr>
            <a:xfrm>
              <a:off x="0" y="27016"/>
              <a:ext cx="526993" cy="526993"/>
              <a:chOff x="0" y="0"/>
              <a:chExt cx="526992" cy="526992"/>
            </a:xfrm>
          </p:grpSpPr>
          <p:sp>
            <p:nvSpPr>
              <p:cNvPr id="1105" name="Shape 1105"/>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1108" name="Group 1108"/>
              <p:cNvGrpSpPr/>
              <p:nvPr/>
            </p:nvGrpSpPr>
            <p:grpSpPr>
              <a:xfrm>
                <a:off x="118364" y="119351"/>
                <a:ext cx="290265" cy="288290"/>
                <a:chOff x="0" y="0"/>
                <a:chExt cx="290263" cy="288289"/>
              </a:xfrm>
            </p:grpSpPr>
            <p:sp>
              <p:nvSpPr>
                <p:cNvPr id="1106" name="Shape 1106"/>
                <p:cNvSpPr/>
                <p:nvPr/>
              </p:nvSpPr>
              <p:spPr>
                <a:xfrm>
                  <a:off x="-1" y="-1"/>
                  <a:ext cx="290265" cy="288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9800" y="19800"/>
                      </a:moveTo>
                      <a:lnTo>
                        <a:pt x="1800" y="19800"/>
                      </a:lnTo>
                      <a:lnTo>
                        <a:pt x="1800" y="1800"/>
                      </a:lnTo>
                      <a:lnTo>
                        <a:pt x="19800" y="1800"/>
                      </a:lnTo>
                      <a:lnTo>
                        <a:pt x="19800" y="19800"/>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07" name="Shape 1107"/>
                <p:cNvSpPr/>
                <p:nvPr/>
              </p:nvSpPr>
              <p:spPr>
                <a:xfrm>
                  <a:off x="63999" y="72072"/>
                  <a:ext cx="168817" cy="146147"/>
                </a:xfrm>
                <a:custGeom>
                  <a:avLst/>
                  <a:gdLst/>
                  <a:ahLst/>
                  <a:cxnLst>
                    <a:cxn ang="0">
                      <a:pos x="wd2" y="hd2"/>
                    </a:cxn>
                    <a:cxn ang="5400000">
                      <a:pos x="wd2" y="hd2"/>
                    </a:cxn>
                    <a:cxn ang="10800000">
                      <a:pos x="wd2" y="hd2"/>
                    </a:cxn>
                    <a:cxn ang="16200000">
                      <a:pos x="wd2" y="hd2"/>
                    </a:cxn>
                  </a:cxnLst>
                  <a:rect l="0" t="0" r="r" b="b"/>
                  <a:pathLst>
                    <a:path w="21600" h="21600" extrusionOk="0">
                      <a:moveTo>
                        <a:pt x="21600" y="19055"/>
                      </a:moveTo>
                      <a:cubicBezTo>
                        <a:pt x="21600" y="19055"/>
                        <a:pt x="21587" y="17551"/>
                        <a:pt x="18894" y="16181"/>
                      </a:cubicBezTo>
                      <a:cubicBezTo>
                        <a:pt x="17591" y="15518"/>
                        <a:pt x="15654" y="13808"/>
                        <a:pt x="12788" y="13221"/>
                      </a:cubicBezTo>
                      <a:cubicBezTo>
                        <a:pt x="13520" y="12323"/>
                        <a:pt x="14076" y="10919"/>
                        <a:pt x="14647" y="9257"/>
                      </a:cubicBezTo>
                      <a:cubicBezTo>
                        <a:pt x="14978" y="8292"/>
                        <a:pt x="14920" y="7471"/>
                        <a:pt x="14920" y="6301"/>
                      </a:cubicBezTo>
                      <a:cubicBezTo>
                        <a:pt x="14920" y="5436"/>
                        <a:pt x="15063" y="4049"/>
                        <a:pt x="14876" y="3287"/>
                      </a:cubicBezTo>
                      <a:cubicBezTo>
                        <a:pt x="14244" y="711"/>
                        <a:pt x="12647" y="0"/>
                        <a:pt x="10775" y="0"/>
                      </a:cubicBezTo>
                      <a:cubicBezTo>
                        <a:pt x="8902" y="0"/>
                        <a:pt x="7303" y="715"/>
                        <a:pt x="6671" y="3294"/>
                      </a:cubicBezTo>
                      <a:cubicBezTo>
                        <a:pt x="6486" y="4055"/>
                        <a:pt x="6628" y="5438"/>
                        <a:pt x="6628" y="6300"/>
                      </a:cubicBezTo>
                      <a:cubicBezTo>
                        <a:pt x="6628" y="7472"/>
                        <a:pt x="6573" y="8297"/>
                        <a:pt x="6904" y="9262"/>
                      </a:cubicBezTo>
                      <a:cubicBezTo>
                        <a:pt x="7479" y="10935"/>
                        <a:pt x="8025" y="12337"/>
                        <a:pt x="8755" y="13230"/>
                      </a:cubicBezTo>
                      <a:cubicBezTo>
                        <a:pt x="5913" y="13828"/>
                        <a:pt x="3992" y="15525"/>
                        <a:pt x="2696" y="16186"/>
                      </a:cubicBezTo>
                      <a:cubicBezTo>
                        <a:pt x="13" y="17556"/>
                        <a:pt x="0" y="19055"/>
                        <a:pt x="0" y="19055"/>
                      </a:cubicBezTo>
                      <a:lnTo>
                        <a:pt x="0" y="21600"/>
                      </a:lnTo>
                      <a:lnTo>
                        <a:pt x="21599" y="21597"/>
                      </a:lnTo>
                      <a:lnTo>
                        <a:pt x="21599" y="19055"/>
                      </a:lnTo>
                      <a:lnTo>
                        <a:pt x="21600" y="19055"/>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1119" name="Group 1119"/>
          <p:cNvGrpSpPr/>
          <p:nvPr/>
        </p:nvGrpSpPr>
        <p:grpSpPr>
          <a:xfrm>
            <a:off x="6377658" y="2637809"/>
            <a:ext cx="4719493" cy="596901"/>
            <a:chOff x="0" y="0"/>
            <a:chExt cx="4719492" cy="596900"/>
          </a:xfrm>
        </p:grpSpPr>
        <p:grpSp>
          <p:nvGrpSpPr>
            <p:cNvPr id="1113" name="Group 1113"/>
            <p:cNvGrpSpPr/>
            <p:nvPr/>
          </p:nvGrpSpPr>
          <p:grpSpPr>
            <a:xfrm>
              <a:off x="1597638" y="0"/>
              <a:ext cx="3121855" cy="596900"/>
              <a:chOff x="0" y="0"/>
              <a:chExt cx="3121853" cy="596900"/>
            </a:xfrm>
          </p:grpSpPr>
          <p:sp>
            <p:nvSpPr>
              <p:cNvPr id="1111" name="Shape 1111"/>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112" name="Shape 1112"/>
              <p:cNvSpPr/>
              <p:nvPr/>
            </p:nvSpPr>
            <p:spPr>
              <a:xfrm>
                <a:off x="805276" y="57150"/>
                <a:ext cx="15113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个性化配置</a:t>
                </a:r>
              </a:p>
            </p:txBody>
          </p:sp>
        </p:grpSp>
        <p:grpSp>
          <p:nvGrpSpPr>
            <p:cNvPr id="1118" name="Group 1118"/>
            <p:cNvGrpSpPr/>
            <p:nvPr/>
          </p:nvGrpSpPr>
          <p:grpSpPr>
            <a:xfrm>
              <a:off x="0" y="47219"/>
              <a:ext cx="526993" cy="526993"/>
              <a:chOff x="0" y="0"/>
              <a:chExt cx="526992" cy="526992"/>
            </a:xfrm>
          </p:grpSpPr>
          <p:sp>
            <p:nvSpPr>
              <p:cNvPr id="1114" name="Shape 1114"/>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1117" name="Group 1117"/>
              <p:cNvGrpSpPr/>
              <p:nvPr/>
            </p:nvGrpSpPr>
            <p:grpSpPr>
              <a:xfrm>
                <a:off x="119351" y="99148"/>
                <a:ext cx="288290" cy="288290"/>
                <a:chOff x="0" y="0"/>
                <a:chExt cx="288289" cy="288289"/>
              </a:xfrm>
            </p:grpSpPr>
            <p:sp>
              <p:nvSpPr>
                <p:cNvPr id="1115" name="Shape 1115"/>
                <p:cNvSpPr/>
                <p:nvPr/>
              </p:nvSpPr>
              <p:spPr>
                <a:xfrm>
                  <a:off x="0" y="72197"/>
                  <a:ext cx="216092" cy="216093"/>
                </a:xfrm>
                <a:custGeom>
                  <a:avLst/>
                  <a:gdLst/>
                  <a:ahLst/>
                  <a:cxnLst>
                    <a:cxn ang="0">
                      <a:pos x="wd2" y="hd2"/>
                    </a:cxn>
                    <a:cxn ang="5400000">
                      <a:pos x="wd2" y="hd2"/>
                    </a:cxn>
                    <a:cxn ang="10800000">
                      <a:pos x="wd2" y="hd2"/>
                    </a:cxn>
                    <a:cxn ang="16200000">
                      <a:pos x="wd2" y="hd2"/>
                    </a:cxn>
                  </a:cxnLst>
                  <a:rect l="0" t="0" r="r" b="b"/>
                  <a:pathLst>
                    <a:path w="21600" h="21600" extrusionOk="0">
                      <a:moveTo>
                        <a:pt x="21526" y="8371"/>
                      </a:moveTo>
                      <a:cubicBezTo>
                        <a:pt x="21485" y="8371"/>
                        <a:pt x="20374" y="8371"/>
                        <a:pt x="19057" y="8371"/>
                      </a:cubicBezTo>
                      <a:cubicBezTo>
                        <a:pt x="17740" y="8371"/>
                        <a:pt x="17425" y="7609"/>
                        <a:pt x="18356" y="6678"/>
                      </a:cubicBezTo>
                      <a:cubicBezTo>
                        <a:pt x="19287" y="5747"/>
                        <a:pt x="20073" y="4962"/>
                        <a:pt x="20101" y="4934"/>
                      </a:cubicBezTo>
                      <a:cubicBezTo>
                        <a:pt x="20130" y="4904"/>
                        <a:pt x="20130" y="4858"/>
                        <a:pt x="20101" y="4829"/>
                      </a:cubicBezTo>
                      <a:cubicBezTo>
                        <a:pt x="20073" y="4799"/>
                        <a:pt x="19323" y="4050"/>
                        <a:pt x="18436" y="3163"/>
                      </a:cubicBezTo>
                      <a:cubicBezTo>
                        <a:pt x="17549" y="2276"/>
                        <a:pt x="16800" y="1527"/>
                        <a:pt x="16771" y="1498"/>
                      </a:cubicBezTo>
                      <a:cubicBezTo>
                        <a:pt x="16743" y="1470"/>
                        <a:pt x="16696" y="1470"/>
                        <a:pt x="16667" y="1498"/>
                      </a:cubicBezTo>
                      <a:cubicBezTo>
                        <a:pt x="16638" y="1527"/>
                        <a:pt x="15853" y="2312"/>
                        <a:pt x="14922" y="3243"/>
                      </a:cubicBezTo>
                      <a:cubicBezTo>
                        <a:pt x="13991" y="4174"/>
                        <a:pt x="13229" y="3859"/>
                        <a:pt x="13229" y="2542"/>
                      </a:cubicBezTo>
                      <a:cubicBezTo>
                        <a:pt x="13229" y="1226"/>
                        <a:pt x="13229" y="115"/>
                        <a:pt x="13229" y="74"/>
                      </a:cubicBezTo>
                      <a:cubicBezTo>
                        <a:pt x="13229" y="34"/>
                        <a:pt x="13195" y="0"/>
                        <a:pt x="13155" y="0"/>
                      </a:cubicBezTo>
                      <a:cubicBezTo>
                        <a:pt x="13114" y="0"/>
                        <a:pt x="12054" y="0"/>
                        <a:pt x="10800" y="0"/>
                      </a:cubicBezTo>
                      <a:cubicBezTo>
                        <a:pt x="9546" y="0"/>
                        <a:pt x="8486" y="0"/>
                        <a:pt x="8445" y="0"/>
                      </a:cubicBezTo>
                      <a:cubicBezTo>
                        <a:pt x="8405" y="0"/>
                        <a:pt x="8371" y="34"/>
                        <a:pt x="8371" y="74"/>
                      </a:cubicBezTo>
                      <a:cubicBezTo>
                        <a:pt x="8371" y="115"/>
                        <a:pt x="8371" y="1226"/>
                        <a:pt x="8371" y="2542"/>
                      </a:cubicBezTo>
                      <a:cubicBezTo>
                        <a:pt x="8371" y="3859"/>
                        <a:pt x="7609" y="4174"/>
                        <a:pt x="6678" y="3243"/>
                      </a:cubicBezTo>
                      <a:cubicBezTo>
                        <a:pt x="5747" y="2312"/>
                        <a:pt x="4962" y="1527"/>
                        <a:pt x="4934" y="1498"/>
                      </a:cubicBezTo>
                      <a:cubicBezTo>
                        <a:pt x="4905" y="1470"/>
                        <a:pt x="4858" y="1470"/>
                        <a:pt x="4829" y="1498"/>
                      </a:cubicBezTo>
                      <a:cubicBezTo>
                        <a:pt x="4801" y="1527"/>
                        <a:pt x="4051" y="2276"/>
                        <a:pt x="3164" y="3163"/>
                      </a:cubicBezTo>
                      <a:cubicBezTo>
                        <a:pt x="2277" y="4050"/>
                        <a:pt x="1528" y="4800"/>
                        <a:pt x="1499" y="4829"/>
                      </a:cubicBezTo>
                      <a:cubicBezTo>
                        <a:pt x="1470" y="4857"/>
                        <a:pt x="1470" y="4904"/>
                        <a:pt x="1499" y="4934"/>
                      </a:cubicBezTo>
                      <a:cubicBezTo>
                        <a:pt x="1528" y="4962"/>
                        <a:pt x="2313" y="5747"/>
                        <a:pt x="3244" y="6678"/>
                      </a:cubicBezTo>
                      <a:cubicBezTo>
                        <a:pt x="4175" y="7609"/>
                        <a:pt x="3860" y="8371"/>
                        <a:pt x="2543" y="8371"/>
                      </a:cubicBezTo>
                      <a:cubicBezTo>
                        <a:pt x="1226" y="8371"/>
                        <a:pt x="115" y="8371"/>
                        <a:pt x="74" y="8371"/>
                      </a:cubicBezTo>
                      <a:cubicBezTo>
                        <a:pt x="33" y="8371"/>
                        <a:pt x="0" y="8405"/>
                        <a:pt x="0" y="8445"/>
                      </a:cubicBezTo>
                      <a:cubicBezTo>
                        <a:pt x="0" y="8486"/>
                        <a:pt x="0" y="9546"/>
                        <a:pt x="0" y="10800"/>
                      </a:cubicBezTo>
                      <a:cubicBezTo>
                        <a:pt x="0" y="12055"/>
                        <a:pt x="0" y="13114"/>
                        <a:pt x="0" y="13155"/>
                      </a:cubicBezTo>
                      <a:cubicBezTo>
                        <a:pt x="0" y="13196"/>
                        <a:pt x="33" y="13229"/>
                        <a:pt x="74" y="13229"/>
                      </a:cubicBezTo>
                      <a:cubicBezTo>
                        <a:pt x="115" y="13229"/>
                        <a:pt x="1226" y="13229"/>
                        <a:pt x="2542" y="13229"/>
                      </a:cubicBezTo>
                      <a:cubicBezTo>
                        <a:pt x="3859" y="13229"/>
                        <a:pt x="4175" y="13991"/>
                        <a:pt x="3243" y="14922"/>
                      </a:cubicBezTo>
                      <a:cubicBezTo>
                        <a:pt x="2312" y="15853"/>
                        <a:pt x="1528" y="16638"/>
                        <a:pt x="1499" y="16666"/>
                      </a:cubicBezTo>
                      <a:cubicBezTo>
                        <a:pt x="1470" y="16696"/>
                        <a:pt x="1470" y="16742"/>
                        <a:pt x="1499" y="16771"/>
                      </a:cubicBezTo>
                      <a:cubicBezTo>
                        <a:pt x="1528" y="16800"/>
                        <a:pt x="2277" y="17550"/>
                        <a:pt x="3164" y="18436"/>
                      </a:cubicBezTo>
                      <a:cubicBezTo>
                        <a:pt x="4051" y="19324"/>
                        <a:pt x="4800" y="20072"/>
                        <a:pt x="4829" y="20102"/>
                      </a:cubicBezTo>
                      <a:cubicBezTo>
                        <a:pt x="4857" y="20130"/>
                        <a:pt x="4904" y="20130"/>
                        <a:pt x="4933" y="20102"/>
                      </a:cubicBezTo>
                      <a:cubicBezTo>
                        <a:pt x="4962" y="20072"/>
                        <a:pt x="5747" y="19288"/>
                        <a:pt x="6678" y="18357"/>
                      </a:cubicBezTo>
                      <a:cubicBezTo>
                        <a:pt x="7609" y="17426"/>
                        <a:pt x="8371" y="17741"/>
                        <a:pt x="8371" y="19058"/>
                      </a:cubicBezTo>
                      <a:cubicBezTo>
                        <a:pt x="8371" y="20375"/>
                        <a:pt x="8371" y="21486"/>
                        <a:pt x="8371" y="21526"/>
                      </a:cubicBezTo>
                      <a:cubicBezTo>
                        <a:pt x="8371" y="21567"/>
                        <a:pt x="8405" y="21600"/>
                        <a:pt x="8445" y="21600"/>
                      </a:cubicBezTo>
                      <a:cubicBezTo>
                        <a:pt x="8486" y="21600"/>
                        <a:pt x="9546" y="21600"/>
                        <a:pt x="10800" y="21600"/>
                      </a:cubicBezTo>
                      <a:cubicBezTo>
                        <a:pt x="12054" y="21600"/>
                        <a:pt x="13114" y="21600"/>
                        <a:pt x="13155" y="21600"/>
                      </a:cubicBezTo>
                      <a:cubicBezTo>
                        <a:pt x="13195" y="21600"/>
                        <a:pt x="13229" y="21567"/>
                        <a:pt x="13229" y="21526"/>
                      </a:cubicBezTo>
                      <a:cubicBezTo>
                        <a:pt x="13229" y="21486"/>
                        <a:pt x="13229" y="20375"/>
                        <a:pt x="13229" y="19058"/>
                      </a:cubicBezTo>
                      <a:cubicBezTo>
                        <a:pt x="13229" y="17741"/>
                        <a:pt x="13991" y="17426"/>
                        <a:pt x="14922" y="18356"/>
                      </a:cubicBezTo>
                      <a:cubicBezTo>
                        <a:pt x="15853" y="19288"/>
                        <a:pt x="16639" y="20072"/>
                        <a:pt x="16667" y="20101"/>
                      </a:cubicBezTo>
                      <a:cubicBezTo>
                        <a:pt x="16696" y="20130"/>
                        <a:pt x="16743" y="20130"/>
                        <a:pt x="16771" y="20101"/>
                      </a:cubicBezTo>
                      <a:cubicBezTo>
                        <a:pt x="16800" y="20072"/>
                        <a:pt x="17549" y="19324"/>
                        <a:pt x="18437" y="18436"/>
                      </a:cubicBezTo>
                      <a:cubicBezTo>
                        <a:pt x="19324" y="17550"/>
                        <a:pt x="20073" y="16800"/>
                        <a:pt x="20102" y="16771"/>
                      </a:cubicBezTo>
                      <a:cubicBezTo>
                        <a:pt x="20130" y="16743"/>
                        <a:pt x="20130" y="16696"/>
                        <a:pt x="20102" y="16666"/>
                      </a:cubicBezTo>
                      <a:cubicBezTo>
                        <a:pt x="20073" y="16638"/>
                        <a:pt x="19288" y="15853"/>
                        <a:pt x="18357" y="14922"/>
                      </a:cubicBezTo>
                      <a:cubicBezTo>
                        <a:pt x="17426" y="13991"/>
                        <a:pt x="17741" y="13229"/>
                        <a:pt x="19058" y="13229"/>
                      </a:cubicBezTo>
                      <a:cubicBezTo>
                        <a:pt x="20374" y="13229"/>
                        <a:pt x="21485" y="13229"/>
                        <a:pt x="21526" y="13229"/>
                      </a:cubicBezTo>
                      <a:cubicBezTo>
                        <a:pt x="21567" y="13229"/>
                        <a:pt x="21600" y="13196"/>
                        <a:pt x="21600" y="13155"/>
                      </a:cubicBezTo>
                      <a:cubicBezTo>
                        <a:pt x="21600" y="13114"/>
                        <a:pt x="21600" y="12055"/>
                        <a:pt x="21600" y="10800"/>
                      </a:cubicBezTo>
                      <a:cubicBezTo>
                        <a:pt x="21600" y="9546"/>
                        <a:pt x="21600" y="8486"/>
                        <a:pt x="21600" y="8445"/>
                      </a:cubicBezTo>
                      <a:cubicBezTo>
                        <a:pt x="21600" y="8405"/>
                        <a:pt x="21567" y="8371"/>
                        <a:pt x="21526" y="8371"/>
                      </a:cubicBezTo>
                      <a:close/>
                      <a:moveTo>
                        <a:pt x="10962" y="14352"/>
                      </a:moveTo>
                      <a:cubicBezTo>
                        <a:pt x="8960" y="14352"/>
                        <a:pt x="7336" y="12728"/>
                        <a:pt x="7336" y="10725"/>
                      </a:cubicBezTo>
                      <a:cubicBezTo>
                        <a:pt x="7336" y="8722"/>
                        <a:pt x="8960" y="7098"/>
                        <a:pt x="10962" y="7098"/>
                      </a:cubicBezTo>
                      <a:cubicBezTo>
                        <a:pt x="12965" y="7098"/>
                        <a:pt x="14589" y="8722"/>
                        <a:pt x="14589" y="10725"/>
                      </a:cubicBezTo>
                      <a:cubicBezTo>
                        <a:pt x="14589" y="12728"/>
                        <a:pt x="12965" y="14352"/>
                        <a:pt x="10962" y="14352"/>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16" name="Shape 1116"/>
                <p:cNvSpPr/>
                <p:nvPr/>
              </p:nvSpPr>
              <p:spPr>
                <a:xfrm>
                  <a:off x="180494" y="-1"/>
                  <a:ext cx="107796" cy="107797"/>
                </a:xfrm>
                <a:custGeom>
                  <a:avLst/>
                  <a:gdLst/>
                  <a:ahLst/>
                  <a:cxnLst>
                    <a:cxn ang="0">
                      <a:pos x="wd2" y="hd2"/>
                    </a:cxn>
                    <a:cxn ang="5400000">
                      <a:pos x="wd2" y="hd2"/>
                    </a:cxn>
                    <a:cxn ang="10800000">
                      <a:pos x="wd2" y="hd2"/>
                    </a:cxn>
                    <a:cxn ang="16200000">
                      <a:pos x="wd2" y="hd2"/>
                    </a:cxn>
                  </a:cxnLst>
                  <a:rect l="0" t="0" r="r" b="b"/>
                  <a:pathLst>
                    <a:path w="21600" h="21600" extrusionOk="0">
                      <a:moveTo>
                        <a:pt x="21525" y="8370"/>
                      </a:moveTo>
                      <a:cubicBezTo>
                        <a:pt x="21484" y="8370"/>
                        <a:pt x="20373" y="8370"/>
                        <a:pt x="19056" y="8370"/>
                      </a:cubicBezTo>
                      <a:cubicBezTo>
                        <a:pt x="17740" y="8370"/>
                        <a:pt x="17424" y="7610"/>
                        <a:pt x="18356" y="6677"/>
                      </a:cubicBezTo>
                      <a:cubicBezTo>
                        <a:pt x="19287" y="5746"/>
                        <a:pt x="20073" y="4962"/>
                        <a:pt x="20101" y="4932"/>
                      </a:cubicBezTo>
                      <a:cubicBezTo>
                        <a:pt x="20129" y="4904"/>
                        <a:pt x="20129" y="4857"/>
                        <a:pt x="20101" y="4827"/>
                      </a:cubicBezTo>
                      <a:cubicBezTo>
                        <a:pt x="20073" y="4799"/>
                        <a:pt x="19323" y="4049"/>
                        <a:pt x="18436" y="3164"/>
                      </a:cubicBezTo>
                      <a:cubicBezTo>
                        <a:pt x="17549" y="2275"/>
                        <a:pt x="16799" y="1527"/>
                        <a:pt x="16771" y="1497"/>
                      </a:cubicBezTo>
                      <a:cubicBezTo>
                        <a:pt x="16742" y="1469"/>
                        <a:pt x="16694" y="1469"/>
                        <a:pt x="16666" y="1497"/>
                      </a:cubicBezTo>
                      <a:cubicBezTo>
                        <a:pt x="16637" y="1526"/>
                        <a:pt x="15851" y="2312"/>
                        <a:pt x="14921" y="3243"/>
                      </a:cubicBezTo>
                      <a:cubicBezTo>
                        <a:pt x="13990" y="4174"/>
                        <a:pt x="13228" y="3859"/>
                        <a:pt x="13228" y="2543"/>
                      </a:cubicBezTo>
                      <a:cubicBezTo>
                        <a:pt x="13228" y="1225"/>
                        <a:pt x="13228" y="115"/>
                        <a:pt x="13229" y="74"/>
                      </a:cubicBezTo>
                      <a:cubicBezTo>
                        <a:pt x="13228" y="33"/>
                        <a:pt x="13195" y="0"/>
                        <a:pt x="13155" y="0"/>
                      </a:cubicBezTo>
                      <a:cubicBezTo>
                        <a:pt x="13113" y="0"/>
                        <a:pt x="12053" y="0"/>
                        <a:pt x="10800" y="0"/>
                      </a:cubicBezTo>
                      <a:cubicBezTo>
                        <a:pt x="9546" y="0"/>
                        <a:pt x="8486" y="0"/>
                        <a:pt x="8445" y="0"/>
                      </a:cubicBezTo>
                      <a:cubicBezTo>
                        <a:pt x="8404" y="0"/>
                        <a:pt x="8372" y="33"/>
                        <a:pt x="8372" y="74"/>
                      </a:cubicBezTo>
                      <a:cubicBezTo>
                        <a:pt x="8372" y="115"/>
                        <a:pt x="8372" y="1226"/>
                        <a:pt x="8372" y="2543"/>
                      </a:cubicBezTo>
                      <a:cubicBezTo>
                        <a:pt x="8372" y="3859"/>
                        <a:pt x="7610" y="4175"/>
                        <a:pt x="6679" y="3244"/>
                      </a:cubicBezTo>
                      <a:cubicBezTo>
                        <a:pt x="5747" y="2312"/>
                        <a:pt x="4962" y="1527"/>
                        <a:pt x="4933" y="1497"/>
                      </a:cubicBezTo>
                      <a:cubicBezTo>
                        <a:pt x="4903" y="1469"/>
                        <a:pt x="4856" y="1469"/>
                        <a:pt x="4828" y="1497"/>
                      </a:cubicBezTo>
                      <a:cubicBezTo>
                        <a:pt x="4799" y="1526"/>
                        <a:pt x="4049" y="2275"/>
                        <a:pt x="3162" y="3162"/>
                      </a:cubicBezTo>
                      <a:cubicBezTo>
                        <a:pt x="2276" y="4049"/>
                        <a:pt x="1526" y="4799"/>
                        <a:pt x="1498" y="4827"/>
                      </a:cubicBezTo>
                      <a:cubicBezTo>
                        <a:pt x="1469" y="4855"/>
                        <a:pt x="1469" y="4904"/>
                        <a:pt x="1498" y="4932"/>
                      </a:cubicBezTo>
                      <a:cubicBezTo>
                        <a:pt x="1527" y="4962"/>
                        <a:pt x="2312" y="5746"/>
                        <a:pt x="3244" y="6677"/>
                      </a:cubicBezTo>
                      <a:cubicBezTo>
                        <a:pt x="4174" y="7608"/>
                        <a:pt x="3859" y="8370"/>
                        <a:pt x="2542" y="8370"/>
                      </a:cubicBezTo>
                      <a:cubicBezTo>
                        <a:pt x="1225" y="8370"/>
                        <a:pt x="116" y="8370"/>
                        <a:pt x="75" y="8370"/>
                      </a:cubicBezTo>
                      <a:cubicBezTo>
                        <a:pt x="34" y="8372"/>
                        <a:pt x="1" y="8405"/>
                        <a:pt x="0" y="8446"/>
                      </a:cubicBezTo>
                      <a:cubicBezTo>
                        <a:pt x="1" y="8486"/>
                        <a:pt x="0" y="9546"/>
                        <a:pt x="0" y="10800"/>
                      </a:cubicBezTo>
                      <a:cubicBezTo>
                        <a:pt x="0" y="12054"/>
                        <a:pt x="0" y="13114"/>
                        <a:pt x="0" y="13154"/>
                      </a:cubicBezTo>
                      <a:cubicBezTo>
                        <a:pt x="0" y="13195"/>
                        <a:pt x="34" y="13228"/>
                        <a:pt x="75" y="13228"/>
                      </a:cubicBezTo>
                      <a:cubicBezTo>
                        <a:pt x="115" y="13228"/>
                        <a:pt x="1227" y="13230"/>
                        <a:pt x="2542" y="13230"/>
                      </a:cubicBezTo>
                      <a:cubicBezTo>
                        <a:pt x="3860" y="13228"/>
                        <a:pt x="4174" y="13990"/>
                        <a:pt x="3244" y="14921"/>
                      </a:cubicBezTo>
                      <a:cubicBezTo>
                        <a:pt x="2312" y="15852"/>
                        <a:pt x="1526" y="16638"/>
                        <a:pt x="1498" y="16666"/>
                      </a:cubicBezTo>
                      <a:cubicBezTo>
                        <a:pt x="1469" y="16696"/>
                        <a:pt x="1469" y="16743"/>
                        <a:pt x="1498" y="16771"/>
                      </a:cubicBezTo>
                      <a:cubicBezTo>
                        <a:pt x="1527" y="16801"/>
                        <a:pt x="2277" y="17551"/>
                        <a:pt x="3163" y="18438"/>
                      </a:cubicBezTo>
                      <a:cubicBezTo>
                        <a:pt x="4050" y="19323"/>
                        <a:pt x="4799" y="20073"/>
                        <a:pt x="4828" y="20103"/>
                      </a:cubicBezTo>
                      <a:cubicBezTo>
                        <a:pt x="4857" y="20131"/>
                        <a:pt x="4904" y="20131"/>
                        <a:pt x="4934" y="20103"/>
                      </a:cubicBezTo>
                      <a:cubicBezTo>
                        <a:pt x="4962" y="20073"/>
                        <a:pt x="5747" y="19288"/>
                        <a:pt x="6679" y="18356"/>
                      </a:cubicBezTo>
                      <a:cubicBezTo>
                        <a:pt x="7610" y="17426"/>
                        <a:pt x="8372" y="17741"/>
                        <a:pt x="8372" y="19057"/>
                      </a:cubicBezTo>
                      <a:cubicBezTo>
                        <a:pt x="8372" y="20375"/>
                        <a:pt x="8372" y="21485"/>
                        <a:pt x="8372" y="21526"/>
                      </a:cubicBezTo>
                      <a:cubicBezTo>
                        <a:pt x="8372" y="21567"/>
                        <a:pt x="8404" y="21600"/>
                        <a:pt x="8445" y="21600"/>
                      </a:cubicBezTo>
                      <a:cubicBezTo>
                        <a:pt x="8487" y="21600"/>
                        <a:pt x="9546" y="21600"/>
                        <a:pt x="10799" y="21600"/>
                      </a:cubicBezTo>
                      <a:cubicBezTo>
                        <a:pt x="12054" y="21600"/>
                        <a:pt x="13114" y="21600"/>
                        <a:pt x="13154" y="21600"/>
                      </a:cubicBezTo>
                      <a:cubicBezTo>
                        <a:pt x="13194" y="21600"/>
                        <a:pt x="13228" y="21567"/>
                        <a:pt x="13228" y="21525"/>
                      </a:cubicBezTo>
                      <a:cubicBezTo>
                        <a:pt x="13229" y="21485"/>
                        <a:pt x="13228" y="20374"/>
                        <a:pt x="13228" y="19059"/>
                      </a:cubicBezTo>
                      <a:cubicBezTo>
                        <a:pt x="13228" y="17741"/>
                        <a:pt x="13990" y="17425"/>
                        <a:pt x="14921" y="18356"/>
                      </a:cubicBezTo>
                      <a:cubicBezTo>
                        <a:pt x="15851" y="19287"/>
                        <a:pt x="16637" y="20073"/>
                        <a:pt x="16666" y="20103"/>
                      </a:cubicBezTo>
                      <a:cubicBezTo>
                        <a:pt x="16695" y="20131"/>
                        <a:pt x="16742" y="20131"/>
                        <a:pt x="16771" y="20103"/>
                      </a:cubicBezTo>
                      <a:cubicBezTo>
                        <a:pt x="16799" y="20073"/>
                        <a:pt x="17549" y="19323"/>
                        <a:pt x="18436" y="18438"/>
                      </a:cubicBezTo>
                      <a:cubicBezTo>
                        <a:pt x="19323" y="17551"/>
                        <a:pt x="20073" y="16801"/>
                        <a:pt x="20101" y="16773"/>
                      </a:cubicBezTo>
                      <a:cubicBezTo>
                        <a:pt x="20129" y="16743"/>
                        <a:pt x="20129" y="16696"/>
                        <a:pt x="20101" y="16666"/>
                      </a:cubicBezTo>
                      <a:cubicBezTo>
                        <a:pt x="20073" y="16638"/>
                        <a:pt x="19287" y="15852"/>
                        <a:pt x="18355" y="14921"/>
                      </a:cubicBezTo>
                      <a:cubicBezTo>
                        <a:pt x="17423" y="13990"/>
                        <a:pt x="17739" y="13228"/>
                        <a:pt x="19056" y="13228"/>
                      </a:cubicBezTo>
                      <a:cubicBezTo>
                        <a:pt x="20374" y="13228"/>
                        <a:pt x="21485" y="13228"/>
                        <a:pt x="21525" y="13228"/>
                      </a:cubicBezTo>
                      <a:cubicBezTo>
                        <a:pt x="21566" y="13228"/>
                        <a:pt x="21599" y="13195"/>
                        <a:pt x="21599" y="13154"/>
                      </a:cubicBezTo>
                      <a:cubicBezTo>
                        <a:pt x="21599" y="13114"/>
                        <a:pt x="21599" y="12054"/>
                        <a:pt x="21599" y="10800"/>
                      </a:cubicBezTo>
                      <a:cubicBezTo>
                        <a:pt x="21599" y="9546"/>
                        <a:pt x="21599" y="8486"/>
                        <a:pt x="21600" y="8445"/>
                      </a:cubicBezTo>
                      <a:cubicBezTo>
                        <a:pt x="21598" y="8405"/>
                        <a:pt x="21565" y="8370"/>
                        <a:pt x="21525" y="8370"/>
                      </a:cubicBezTo>
                      <a:close/>
                      <a:moveTo>
                        <a:pt x="13530" y="13426"/>
                      </a:moveTo>
                      <a:cubicBezTo>
                        <a:pt x="12114" y="14843"/>
                        <a:pt x="9818" y="14843"/>
                        <a:pt x="8402" y="13426"/>
                      </a:cubicBezTo>
                      <a:cubicBezTo>
                        <a:pt x="6986" y="12009"/>
                        <a:pt x="6986" y="9712"/>
                        <a:pt x="8402" y="8297"/>
                      </a:cubicBezTo>
                      <a:cubicBezTo>
                        <a:pt x="9819" y="6881"/>
                        <a:pt x="12115" y="6880"/>
                        <a:pt x="13530" y="8297"/>
                      </a:cubicBezTo>
                      <a:cubicBezTo>
                        <a:pt x="14948" y="9712"/>
                        <a:pt x="14947" y="12010"/>
                        <a:pt x="13530" y="13426"/>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1131" name="Group 1131"/>
          <p:cNvGrpSpPr/>
          <p:nvPr/>
        </p:nvGrpSpPr>
        <p:grpSpPr>
          <a:xfrm>
            <a:off x="6377658" y="3448394"/>
            <a:ext cx="4719493" cy="596901"/>
            <a:chOff x="0" y="0"/>
            <a:chExt cx="4719492" cy="596900"/>
          </a:xfrm>
        </p:grpSpPr>
        <p:grpSp>
          <p:nvGrpSpPr>
            <p:cNvPr id="1122" name="Group 1122"/>
            <p:cNvGrpSpPr/>
            <p:nvPr/>
          </p:nvGrpSpPr>
          <p:grpSpPr>
            <a:xfrm>
              <a:off x="1597638" y="0"/>
              <a:ext cx="3121855" cy="596900"/>
              <a:chOff x="0" y="0"/>
              <a:chExt cx="3121853" cy="596900"/>
            </a:xfrm>
          </p:grpSpPr>
          <p:sp>
            <p:nvSpPr>
              <p:cNvPr id="1120" name="Shape 1120"/>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121" name="Shape 1121"/>
              <p:cNvSpPr/>
              <p:nvPr/>
            </p:nvSpPr>
            <p:spPr>
              <a:xfrm>
                <a:off x="944976" y="57150"/>
                <a:ext cx="12319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网络配置</a:t>
                </a:r>
              </a:p>
            </p:txBody>
          </p:sp>
        </p:grpSp>
        <p:grpSp>
          <p:nvGrpSpPr>
            <p:cNvPr id="1130" name="Group 1130"/>
            <p:cNvGrpSpPr/>
            <p:nvPr/>
          </p:nvGrpSpPr>
          <p:grpSpPr>
            <a:xfrm>
              <a:off x="0" y="44353"/>
              <a:ext cx="526993" cy="526994"/>
              <a:chOff x="0" y="0"/>
              <a:chExt cx="526992" cy="526992"/>
            </a:xfrm>
          </p:grpSpPr>
          <p:sp>
            <p:nvSpPr>
              <p:cNvPr id="1123" name="Shape 1123"/>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1129" name="Group 1129"/>
              <p:cNvGrpSpPr/>
              <p:nvPr/>
            </p:nvGrpSpPr>
            <p:grpSpPr>
              <a:xfrm>
                <a:off x="118364" y="142493"/>
                <a:ext cx="290265" cy="207331"/>
                <a:chOff x="0" y="0"/>
                <a:chExt cx="290263" cy="207330"/>
              </a:xfrm>
            </p:grpSpPr>
            <p:sp>
              <p:nvSpPr>
                <p:cNvPr id="1124" name="Shape 1124"/>
                <p:cNvSpPr/>
                <p:nvPr/>
              </p:nvSpPr>
              <p:spPr>
                <a:xfrm>
                  <a:off x="0" y="165864"/>
                  <a:ext cx="41179" cy="41467"/>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25" name="Shape 1125"/>
                <p:cNvSpPr/>
                <p:nvPr/>
              </p:nvSpPr>
              <p:spPr>
                <a:xfrm>
                  <a:off x="60262" y="121364"/>
                  <a:ext cx="41179" cy="82932"/>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26" name="Shape 1126"/>
                <p:cNvSpPr/>
                <p:nvPr/>
              </p:nvSpPr>
              <p:spPr>
                <a:xfrm>
                  <a:off x="124542" y="80909"/>
                  <a:ext cx="41179" cy="124399"/>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27" name="Shape 1127"/>
                <p:cNvSpPr/>
                <p:nvPr/>
              </p:nvSpPr>
              <p:spPr>
                <a:xfrm>
                  <a:off x="184805" y="40454"/>
                  <a:ext cx="41179" cy="165865"/>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28" name="Shape 1128"/>
                <p:cNvSpPr/>
                <p:nvPr/>
              </p:nvSpPr>
              <p:spPr>
                <a:xfrm>
                  <a:off x="248582" y="-1"/>
                  <a:ext cx="41682" cy="207332"/>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1141" name="Group 1141"/>
          <p:cNvGrpSpPr/>
          <p:nvPr/>
        </p:nvGrpSpPr>
        <p:grpSpPr>
          <a:xfrm>
            <a:off x="6377658" y="4258980"/>
            <a:ext cx="4719493" cy="596901"/>
            <a:chOff x="0" y="0"/>
            <a:chExt cx="4719492" cy="596900"/>
          </a:xfrm>
        </p:grpSpPr>
        <p:grpSp>
          <p:nvGrpSpPr>
            <p:cNvPr id="1134" name="Group 1134"/>
            <p:cNvGrpSpPr/>
            <p:nvPr/>
          </p:nvGrpSpPr>
          <p:grpSpPr>
            <a:xfrm>
              <a:off x="1597638" y="0"/>
              <a:ext cx="3121855" cy="596900"/>
              <a:chOff x="0" y="0"/>
              <a:chExt cx="3121853" cy="596900"/>
            </a:xfrm>
          </p:grpSpPr>
          <p:sp>
            <p:nvSpPr>
              <p:cNvPr id="1132" name="Shape 1132"/>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133" name="Shape 1133"/>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缓存备份管理</a:t>
                </a:r>
              </a:p>
            </p:txBody>
          </p:sp>
        </p:grpSp>
        <p:grpSp>
          <p:nvGrpSpPr>
            <p:cNvPr id="1140" name="Group 1140"/>
            <p:cNvGrpSpPr/>
            <p:nvPr/>
          </p:nvGrpSpPr>
          <p:grpSpPr>
            <a:xfrm>
              <a:off x="0" y="15478"/>
              <a:ext cx="526993" cy="526993"/>
              <a:chOff x="0" y="0"/>
              <a:chExt cx="526992" cy="526992"/>
            </a:xfrm>
          </p:grpSpPr>
          <p:sp>
            <p:nvSpPr>
              <p:cNvPr id="1135" name="Shape 1135"/>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1139" name="Group 1139"/>
              <p:cNvGrpSpPr/>
              <p:nvPr/>
            </p:nvGrpSpPr>
            <p:grpSpPr>
              <a:xfrm>
                <a:off x="123300" y="129902"/>
                <a:ext cx="280392" cy="290264"/>
                <a:chOff x="0" y="0"/>
                <a:chExt cx="280390" cy="290263"/>
              </a:xfrm>
            </p:grpSpPr>
            <p:sp>
              <p:nvSpPr>
                <p:cNvPr id="1136" name="Shape 1136"/>
                <p:cNvSpPr/>
                <p:nvPr/>
              </p:nvSpPr>
              <p:spPr>
                <a:xfrm>
                  <a:off x="0" y="205960"/>
                  <a:ext cx="280391" cy="84304"/>
                </a:xfrm>
                <a:custGeom>
                  <a:avLst/>
                  <a:gdLst/>
                  <a:ahLst/>
                  <a:cxnLst>
                    <a:cxn ang="0">
                      <a:pos x="wd2" y="hd2"/>
                    </a:cxn>
                    <a:cxn ang="5400000">
                      <a:pos x="wd2" y="hd2"/>
                    </a:cxn>
                    <a:cxn ang="10800000">
                      <a:pos x="wd2" y="hd2"/>
                    </a:cxn>
                    <a:cxn ang="16200000">
                      <a:pos x="wd2" y="hd2"/>
                    </a:cxn>
                  </a:cxnLst>
                  <a:rect l="0" t="0" r="r" b="b"/>
                  <a:pathLst>
                    <a:path w="21599" h="21600" extrusionOk="0">
                      <a:moveTo>
                        <a:pt x="10808" y="4941"/>
                      </a:moveTo>
                      <a:lnTo>
                        <a:pt x="10733" y="4941"/>
                      </a:lnTo>
                      <a:cubicBezTo>
                        <a:pt x="7755" y="4941"/>
                        <a:pt x="4941" y="4190"/>
                        <a:pt x="2810" y="2824"/>
                      </a:cubicBezTo>
                      <a:cubicBezTo>
                        <a:pt x="2124" y="2384"/>
                        <a:pt x="976" y="1649"/>
                        <a:pt x="0" y="53"/>
                      </a:cubicBezTo>
                      <a:lnTo>
                        <a:pt x="10" y="14728"/>
                      </a:lnTo>
                      <a:cubicBezTo>
                        <a:pt x="12" y="18532"/>
                        <a:pt x="4806" y="21600"/>
                        <a:pt x="10732" y="21600"/>
                      </a:cubicBezTo>
                      <a:cubicBezTo>
                        <a:pt x="10758" y="21600"/>
                        <a:pt x="10783" y="21600"/>
                        <a:pt x="10808" y="21600"/>
                      </a:cubicBezTo>
                      <a:cubicBezTo>
                        <a:pt x="16771" y="21576"/>
                        <a:pt x="21600" y="18455"/>
                        <a:pt x="21599" y="14632"/>
                      </a:cubicBezTo>
                      <a:lnTo>
                        <a:pt x="21588" y="0"/>
                      </a:lnTo>
                      <a:cubicBezTo>
                        <a:pt x="20611" y="1589"/>
                        <a:pt x="19468" y="2327"/>
                        <a:pt x="18782" y="2772"/>
                      </a:cubicBezTo>
                      <a:cubicBezTo>
                        <a:pt x="16636" y="4159"/>
                        <a:pt x="13805" y="4930"/>
                        <a:pt x="10808" y="4941"/>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37" name="Shape 1137"/>
                <p:cNvSpPr/>
                <p:nvPr/>
              </p:nvSpPr>
              <p:spPr>
                <a:xfrm>
                  <a:off x="0" y="116610"/>
                  <a:ext cx="280391" cy="85818"/>
                </a:xfrm>
                <a:custGeom>
                  <a:avLst/>
                  <a:gdLst/>
                  <a:ahLst/>
                  <a:cxnLst>
                    <a:cxn ang="0">
                      <a:pos x="wd2" y="hd2"/>
                    </a:cxn>
                    <a:cxn ang="5400000">
                      <a:pos x="wd2" y="hd2"/>
                    </a:cxn>
                    <a:cxn ang="10800000">
                      <a:pos x="wd2" y="hd2"/>
                    </a:cxn>
                    <a:cxn ang="16200000">
                      <a:pos x="wd2" y="hd2"/>
                    </a:cxn>
                  </a:cxnLst>
                  <a:rect l="0" t="0" r="r" b="b"/>
                  <a:pathLst>
                    <a:path w="21599" h="21600" extrusionOk="0">
                      <a:moveTo>
                        <a:pt x="10809" y="4862"/>
                      </a:moveTo>
                      <a:lnTo>
                        <a:pt x="10734" y="4862"/>
                      </a:lnTo>
                      <a:cubicBezTo>
                        <a:pt x="7756" y="4862"/>
                        <a:pt x="4942" y="4121"/>
                        <a:pt x="2811" y="2778"/>
                      </a:cubicBezTo>
                      <a:cubicBezTo>
                        <a:pt x="2125" y="2344"/>
                        <a:pt x="978" y="1621"/>
                        <a:pt x="2" y="52"/>
                      </a:cubicBezTo>
                      <a:cubicBezTo>
                        <a:pt x="2" y="72"/>
                        <a:pt x="0" y="92"/>
                        <a:pt x="0" y="114"/>
                      </a:cubicBezTo>
                      <a:lnTo>
                        <a:pt x="11" y="14832"/>
                      </a:lnTo>
                      <a:cubicBezTo>
                        <a:pt x="12" y="18580"/>
                        <a:pt x="4806" y="21600"/>
                        <a:pt x="10733" y="21600"/>
                      </a:cubicBezTo>
                      <a:cubicBezTo>
                        <a:pt x="10759" y="21600"/>
                        <a:pt x="10783" y="21600"/>
                        <a:pt x="10809" y="21600"/>
                      </a:cubicBezTo>
                      <a:cubicBezTo>
                        <a:pt x="16771" y="21576"/>
                        <a:pt x="21600" y="18502"/>
                        <a:pt x="21599" y="14739"/>
                      </a:cubicBezTo>
                      <a:lnTo>
                        <a:pt x="21588" y="21"/>
                      </a:lnTo>
                      <a:cubicBezTo>
                        <a:pt x="21588" y="21"/>
                        <a:pt x="21587" y="6"/>
                        <a:pt x="21587" y="0"/>
                      </a:cubicBezTo>
                      <a:cubicBezTo>
                        <a:pt x="20611" y="1562"/>
                        <a:pt x="19468" y="2289"/>
                        <a:pt x="18782" y="2725"/>
                      </a:cubicBezTo>
                      <a:cubicBezTo>
                        <a:pt x="16635" y="4091"/>
                        <a:pt x="13805" y="4850"/>
                        <a:pt x="10809" y="4862"/>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38" name="Shape 1138"/>
                <p:cNvSpPr/>
                <p:nvPr/>
              </p:nvSpPr>
              <p:spPr>
                <a:xfrm>
                  <a:off x="-1" y="-1"/>
                  <a:ext cx="280392" cy="112573"/>
                </a:xfrm>
                <a:custGeom>
                  <a:avLst/>
                  <a:gdLst/>
                  <a:ahLst/>
                  <a:cxnLst>
                    <a:cxn ang="0">
                      <a:pos x="wd2" y="hd2"/>
                    </a:cxn>
                    <a:cxn ang="5400000">
                      <a:pos x="wd2" y="hd2"/>
                    </a:cxn>
                    <a:cxn ang="10800000">
                      <a:pos x="wd2" y="hd2"/>
                    </a:cxn>
                    <a:cxn ang="16200000">
                      <a:pos x="wd2" y="hd2"/>
                    </a:cxn>
                  </a:cxnLst>
                  <a:rect l="0" t="0" r="r" b="b"/>
                  <a:pathLst>
                    <a:path w="21598" h="21600" extrusionOk="0">
                      <a:moveTo>
                        <a:pt x="10733" y="21600"/>
                      </a:moveTo>
                      <a:cubicBezTo>
                        <a:pt x="10758" y="21600"/>
                        <a:pt x="10783" y="21600"/>
                        <a:pt x="10808" y="21600"/>
                      </a:cubicBezTo>
                      <a:cubicBezTo>
                        <a:pt x="16770" y="21581"/>
                        <a:pt x="21599" y="19239"/>
                        <a:pt x="21598" y="16373"/>
                      </a:cubicBezTo>
                      <a:lnTo>
                        <a:pt x="21587" y="5156"/>
                      </a:lnTo>
                      <a:cubicBezTo>
                        <a:pt x="21586" y="2300"/>
                        <a:pt x="16796" y="0"/>
                        <a:pt x="10870" y="0"/>
                      </a:cubicBezTo>
                      <a:cubicBezTo>
                        <a:pt x="10844" y="0"/>
                        <a:pt x="10818" y="0"/>
                        <a:pt x="10792" y="0"/>
                      </a:cubicBezTo>
                      <a:cubicBezTo>
                        <a:pt x="4830" y="19"/>
                        <a:pt x="-1" y="2359"/>
                        <a:pt x="0" y="5227"/>
                      </a:cubicBezTo>
                      <a:lnTo>
                        <a:pt x="11" y="16442"/>
                      </a:lnTo>
                      <a:cubicBezTo>
                        <a:pt x="12" y="19298"/>
                        <a:pt x="4806" y="21600"/>
                        <a:pt x="10733" y="21600"/>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1148" name="Group 1148"/>
          <p:cNvGrpSpPr/>
          <p:nvPr/>
        </p:nvGrpSpPr>
        <p:grpSpPr>
          <a:xfrm>
            <a:off x="6377658" y="5822246"/>
            <a:ext cx="4719493" cy="654806"/>
            <a:chOff x="0" y="0"/>
            <a:chExt cx="4719492" cy="654805"/>
          </a:xfrm>
        </p:grpSpPr>
        <p:grpSp>
          <p:nvGrpSpPr>
            <p:cNvPr id="1144" name="Group 1144"/>
            <p:cNvGrpSpPr/>
            <p:nvPr/>
          </p:nvGrpSpPr>
          <p:grpSpPr>
            <a:xfrm>
              <a:off x="1597638" y="57905"/>
              <a:ext cx="3121855" cy="596901"/>
              <a:chOff x="0" y="0"/>
              <a:chExt cx="3121853" cy="596900"/>
            </a:xfrm>
          </p:grpSpPr>
          <p:sp>
            <p:nvSpPr>
              <p:cNvPr id="1142" name="Shape 1142"/>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143" name="Shape 1143"/>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安全防护管理</a:t>
                </a:r>
              </a:p>
            </p:txBody>
          </p:sp>
        </p:grpSp>
        <p:grpSp>
          <p:nvGrpSpPr>
            <p:cNvPr id="1147" name="Group 1147"/>
            <p:cNvGrpSpPr/>
            <p:nvPr/>
          </p:nvGrpSpPr>
          <p:grpSpPr>
            <a:xfrm>
              <a:off x="0" y="0"/>
              <a:ext cx="526993" cy="526993"/>
              <a:chOff x="0" y="0"/>
              <a:chExt cx="526992" cy="526992"/>
            </a:xfrm>
          </p:grpSpPr>
          <p:sp>
            <p:nvSpPr>
              <p:cNvPr id="1145" name="Shape 1145"/>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sp>
            <p:nvSpPr>
              <p:cNvPr id="1146" name="Shape 1146"/>
              <p:cNvSpPr/>
              <p:nvPr/>
            </p:nvSpPr>
            <p:spPr>
              <a:xfrm>
                <a:off x="133939" y="91019"/>
                <a:ext cx="259115" cy="347074"/>
              </a:xfrm>
              <a:custGeom>
                <a:avLst/>
                <a:gdLst/>
                <a:ahLst/>
                <a:cxnLst>
                  <a:cxn ang="0">
                    <a:pos x="wd2" y="hd2"/>
                  </a:cxn>
                  <a:cxn ang="5400000">
                    <a:pos x="wd2" y="hd2"/>
                  </a:cxn>
                  <a:cxn ang="10800000">
                    <a:pos x="wd2" y="hd2"/>
                  </a:cxn>
                  <a:cxn ang="16200000">
                    <a:pos x="wd2" y="hd2"/>
                  </a:cxn>
                </a:cxnLst>
                <a:rect l="0" t="0" r="r" b="b"/>
                <a:pathLst>
                  <a:path w="21600" h="21599" extrusionOk="0">
                    <a:moveTo>
                      <a:pt x="18750" y="9429"/>
                    </a:moveTo>
                    <a:lnTo>
                      <a:pt x="18750" y="5885"/>
                    </a:lnTo>
                    <a:cubicBezTo>
                      <a:pt x="18750" y="2636"/>
                      <a:pt x="15238" y="1"/>
                      <a:pt x="10907" y="1"/>
                    </a:cubicBezTo>
                    <a:cubicBezTo>
                      <a:pt x="10853" y="1"/>
                      <a:pt x="10814" y="-1"/>
                      <a:pt x="10761" y="0"/>
                    </a:cubicBezTo>
                    <a:cubicBezTo>
                      <a:pt x="10718" y="0"/>
                      <a:pt x="10662" y="2"/>
                      <a:pt x="10618" y="2"/>
                    </a:cubicBezTo>
                    <a:cubicBezTo>
                      <a:pt x="6286" y="2"/>
                      <a:pt x="2776" y="2636"/>
                      <a:pt x="2776" y="5886"/>
                    </a:cubicBezTo>
                    <a:lnTo>
                      <a:pt x="2776" y="9429"/>
                    </a:lnTo>
                    <a:lnTo>
                      <a:pt x="0" y="9429"/>
                    </a:lnTo>
                    <a:lnTo>
                      <a:pt x="0" y="21599"/>
                    </a:lnTo>
                    <a:lnTo>
                      <a:pt x="21600" y="21599"/>
                    </a:lnTo>
                    <a:lnTo>
                      <a:pt x="21600" y="9429"/>
                    </a:lnTo>
                    <a:lnTo>
                      <a:pt x="18750" y="9429"/>
                    </a:lnTo>
                    <a:close/>
                    <a:moveTo>
                      <a:pt x="13251" y="19368"/>
                    </a:moveTo>
                    <a:lnTo>
                      <a:pt x="8353" y="19368"/>
                    </a:lnTo>
                    <a:lnTo>
                      <a:pt x="9552" y="15434"/>
                    </a:lnTo>
                    <a:cubicBezTo>
                      <a:pt x="8835" y="15113"/>
                      <a:pt x="8353" y="14527"/>
                      <a:pt x="8353" y="13855"/>
                    </a:cubicBezTo>
                    <a:cubicBezTo>
                      <a:pt x="8353" y="12840"/>
                      <a:pt x="9449" y="12017"/>
                      <a:pt x="10802" y="12017"/>
                    </a:cubicBezTo>
                    <a:cubicBezTo>
                      <a:pt x="12154" y="12017"/>
                      <a:pt x="13251" y="12840"/>
                      <a:pt x="13251" y="13855"/>
                    </a:cubicBezTo>
                    <a:cubicBezTo>
                      <a:pt x="13251" y="14530"/>
                      <a:pt x="12765" y="15118"/>
                      <a:pt x="12043" y="15438"/>
                    </a:cubicBezTo>
                    <a:lnTo>
                      <a:pt x="13251" y="19368"/>
                    </a:lnTo>
                    <a:close/>
                    <a:moveTo>
                      <a:pt x="14826" y="9429"/>
                    </a:moveTo>
                    <a:lnTo>
                      <a:pt x="6699" y="9429"/>
                    </a:lnTo>
                    <a:lnTo>
                      <a:pt x="6699" y="5886"/>
                    </a:lnTo>
                    <a:cubicBezTo>
                      <a:pt x="6699" y="4265"/>
                      <a:pt x="8457" y="2946"/>
                      <a:pt x="10617" y="2946"/>
                    </a:cubicBezTo>
                    <a:cubicBezTo>
                      <a:pt x="10679" y="2946"/>
                      <a:pt x="10809" y="2944"/>
                      <a:pt x="10809" y="2944"/>
                    </a:cubicBezTo>
                    <a:cubicBezTo>
                      <a:pt x="10809" y="2944"/>
                      <a:pt x="10874" y="2946"/>
                      <a:pt x="10907" y="2946"/>
                    </a:cubicBezTo>
                    <a:cubicBezTo>
                      <a:pt x="13067" y="2946"/>
                      <a:pt x="14826" y="4264"/>
                      <a:pt x="14826" y="5885"/>
                    </a:cubicBezTo>
                    <a:lnTo>
                      <a:pt x="14826" y="9429"/>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nvGrpSpPr>
          <p:cNvPr id="1157" name="Group 1157"/>
          <p:cNvGrpSpPr/>
          <p:nvPr/>
        </p:nvGrpSpPr>
        <p:grpSpPr>
          <a:xfrm>
            <a:off x="6377658" y="6690737"/>
            <a:ext cx="4719493" cy="596901"/>
            <a:chOff x="0" y="0"/>
            <a:chExt cx="4719492" cy="596900"/>
          </a:xfrm>
        </p:grpSpPr>
        <p:grpSp>
          <p:nvGrpSpPr>
            <p:cNvPr id="1151" name="Group 1151"/>
            <p:cNvGrpSpPr/>
            <p:nvPr/>
          </p:nvGrpSpPr>
          <p:grpSpPr>
            <a:xfrm>
              <a:off x="1597638" y="0"/>
              <a:ext cx="3121855" cy="596900"/>
              <a:chOff x="0" y="0"/>
              <a:chExt cx="3121853" cy="596900"/>
            </a:xfrm>
          </p:grpSpPr>
          <p:sp>
            <p:nvSpPr>
              <p:cNvPr id="1149" name="Shape 1149"/>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150" name="Shape 1150"/>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自动检查更新</a:t>
                </a:r>
              </a:p>
            </p:txBody>
          </p:sp>
        </p:grpSp>
        <p:grpSp>
          <p:nvGrpSpPr>
            <p:cNvPr id="1156" name="Group 1156"/>
            <p:cNvGrpSpPr/>
            <p:nvPr/>
          </p:nvGrpSpPr>
          <p:grpSpPr>
            <a:xfrm>
              <a:off x="0" y="30162"/>
              <a:ext cx="526993" cy="526993"/>
              <a:chOff x="0" y="0"/>
              <a:chExt cx="526992" cy="526992"/>
            </a:xfrm>
          </p:grpSpPr>
          <p:sp>
            <p:nvSpPr>
              <p:cNvPr id="1152" name="Shape 1152"/>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1155" name="Group 1155"/>
              <p:cNvGrpSpPr/>
              <p:nvPr/>
            </p:nvGrpSpPr>
            <p:grpSpPr>
              <a:xfrm>
                <a:off x="110168" y="146246"/>
                <a:ext cx="306656" cy="228208"/>
                <a:chOff x="0" y="0"/>
                <a:chExt cx="306655" cy="228207"/>
              </a:xfrm>
            </p:grpSpPr>
            <p:sp>
              <p:nvSpPr>
                <p:cNvPr id="1153" name="Shape 1153"/>
                <p:cNvSpPr/>
                <p:nvPr/>
              </p:nvSpPr>
              <p:spPr>
                <a:xfrm>
                  <a:off x="0" y="0"/>
                  <a:ext cx="253324" cy="161741"/>
                </a:xfrm>
                <a:custGeom>
                  <a:avLst/>
                  <a:gdLst/>
                  <a:ahLst/>
                  <a:cxnLst>
                    <a:cxn ang="0">
                      <a:pos x="wd2" y="hd2"/>
                    </a:cxn>
                    <a:cxn ang="5400000">
                      <a:pos x="wd2" y="hd2"/>
                    </a:cxn>
                    <a:cxn ang="10800000">
                      <a:pos x="wd2" y="hd2"/>
                    </a:cxn>
                    <a:cxn ang="16200000">
                      <a:pos x="wd2" y="hd2"/>
                    </a:cxn>
                  </a:cxnLst>
                  <a:rect l="0" t="0" r="r" b="b"/>
                  <a:pathLst>
                    <a:path w="21600" h="16768" extrusionOk="0">
                      <a:moveTo>
                        <a:pt x="9439" y="9691"/>
                      </a:moveTo>
                      <a:cubicBezTo>
                        <a:pt x="11118" y="7656"/>
                        <a:pt x="12259" y="6469"/>
                        <a:pt x="13040" y="5726"/>
                      </a:cubicBezTo>
                      <a:cubicBezTo>
                        <a:pt x="17810" y="1174"/>
                        <a:pt x="21600" y="3065"/>
                        <a:pt x="21600" y="3065"/>
                      </a:cubicBezTo>
                      <a:cubicBezTo>
                        <a:pt x="15082" y="-4832"/>
                        <a:pt x="5593" y="5025"/>
                        <a:pt x="5593" y="5025"/>
                      </a:cubicBezTo>
                      <a:lnTo>
                        <a:pt x="2499" y="1277"/>
                      </a:lnTo>
                      <a:lnTo>
                        <a:pt x="0" y="16768"/>
                      </a:lnTo>
                      <a:lnTo>
                        <a:pt x="12783" y="13743"/>
                      </a:lnTo>
                      <a:lnTo>
                        <a:pt x="9439" y="9691"/>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54" name="Shape 1154"/>
                <p:cNvSpPr/>
                <p:nvPr/>
              </p:nvSpPr>
              <p:spPr>
                <a:xfrm>
                  <a:off x="53331" y="66468"/>
                  <a:ext cx="253325" cy="161741"/>
                </a:xfrm>
                <a:custGeom>
                  <a:avLst/>
                  <a:gdLst/>
                  <a:ahLst/>
                  <a:cxnLst>
                    <a:cxn ang="0">
                      <a:pos x="wd2" y="hd2"/>
                    </a:cxn>
                    <a:cxn ang="5400000">
                      <a:pos x="wd2" y="hd2"/>
                    </a:cxn>
                    <a:cxn ang="10800000">
                      <a:pos x="wd2" y="hd2"/>
                    </a:cxn>
                    <a:cxn ang="16200000">
                      <a:pos x="wd2" y="hd2"/>
                    </a:cxn>
                  </a:cxnLst>
                  <a:rect l="0" t="0" r="r" b="b"/>
                  <a:pathLst>
                    <a:path w="21600" h="16768" extrusionOk="0">
                      <a:moveTo>
                        <a:pt x="8816" y="3024"/>
                      </a:moveTo>
                      <a:lnTo>
                        <a:pt x="12162" y="7077"/>
                      </a:lnTo>
                      <a:cubicBezTo>
                        <a:pt x="10482" y="9112"/>
                        <a:pt x="9341" y="10299"/>
                        <a:pt x="8561" y="11043"/>
                      </a:cubicBezTo>
                      <a:cubicBezTo>
                        <a:pt x="3790" y="15594"/>
                        <a:pt x="0" y="13703"/>
                        <a:pt x="0" y="13703"/>
                      </a:cubicBezTo>
                      <a:cubicBezTo>
                        <a:pt x="6518" y="21600"/>
                        <a:pt x="16008" y="11743"/>
                        <a:pt x="16008" y="11743"/>
                      </a:cubicBezTo>
                      <a:lnTo>
                        <a:pt x="19102" y="15491"/>
                      </a:lnTo>
                      <a:lnTo>
                        <a:pt x="21600" y="0"/>
                      </a:lnTo>
                      <a:lnTo>
                        <a:pt x="8816" y="3024"/>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1167" name="Group 1167"/>
          <p:cNvGrpSpPr/>
          <p:nvPr/>
        </p:nvGrpSpPr>
        <p:grpSpPr>
          <a:xfrm>
            <a:off x="6377658" y="5069566"/>
            <a:ext cx="4719493" cy="596901"/>
            <a:chOff x="0" y="0"/>
            <a:chExt cx="4719492" cy="596900"/>
          </a:xfrm>
        </p:grpSpPr>
        <p:grpSp>
          <p:nvGrpSpPr>
            <p:cNvPr id="1160" name="Group 1160"/>
            <p:cNvGrpSpPr/>
            <p:nvPr/>
          </p:nvGrpSpPr>
          <p:grpSpPr>
            <a:xfrm>
              <a:off x="1597638" y="0"/>
              <a:ext cx="3121855" cy="596900"/>
              <a:chOff x="0" y="0"/>
              <a:chExt cx="3121853" cy="596900"/>
            </a:xfrm>
          </p:grpSpPr>
          <p:sp>
            <p:nvSpPr>
              <p:cNvPr id="1158" name="Shape 1158"/>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159" name="Shape 1159"/>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动态插件管理</a:t>
                </a:r>
              </a:p>
            </p:txBody>
          </p:sp>
        </p:grpSp>
        <p:grpSp>
          <p:nvGrpSpPr>
            <p:cNvPr id="1166" name="Group 1166"/>
            <p:cNvGrpSpPr/>
            <p:nvPr/>
          </p:nvGrpSpPr>
          <p:grpSpPr>
            <a:xfrm>
              <a:off x="0" y="33800"/>
              <a:ext cx="526993" cy="526994"/>
              <a:chOff x="0" y="0"/>
              <a:chExt cx="526992" cy="526992"/>
            </a:xfrm>
          </p:grpSpPr>
          <p:sp>
            <p:nvSpPr>
              <p:cNvPr id="1161" name="Shape 1161"/>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1165" name="Group 1165"/>
              <p:cNvGrpSpPr/>
              <p:nvPr/>
            </p:nvGrpSpPr>
            <p:grpSpPr>
              <a:xfrm>
                <a:off x="135128" y="84366"/>
                <a:ext cx="256737" cy="344692"/>
                <a:chOff x="0" y="0"/>
                <a:chExt cx="256735" cy="344691"/>
              </a:xfrm>
            </p:grpSpPr>
            <p:sp>
              <p:nvSpPr>
                <p:cNvPr id="1162" name="Shape 1162"/>
                <p:cNvSpPr/>
                <p:nvPr/>
              </p:nvSpPr>
              <p:spPr>
                <a:xfrm>
                  <a:off x="-1" y="154204"/>
                  <a:ext cx="121103" cy="190488"/>
                </a:xfrm>
                <a:custGeom>
                  <a:avLst/>
                  <a:gdLst/>
                  <a:ahLst/>
                  <a:cxnLst>
                    <a:cxn ang="0">
                      <a:pos x="wd2" y="hd2"/>
                    </a:cxn>
                    <a:cxn ang="5400000">
                      <a:pos x="wd2" y="hd2"/>
                    </a:cxn>
                    <a:cxn ang="10800000">
                      <a:pos x="wd2" y="hd2"/>
                    </a:cxn>
                    <a:cxn ang="16200000">
                      <a:pos x="wd2" y="hd2"/>
                    </a:cxn>
                  </a:cxnLst>
                  <a:rect l="0" t="0" r="r" b="b"/>
                  <a:pathLst>
                    <a:path w="21600" h="21600" extrusionOk="0">
                      <a:moveTo>
                        <a:pt x="0" y="2359"/>
                      </a:moveTo>
                      <a:lnTo>
                        <a:pt x="0" y="17838"/>
                      </a:lnTo>
                      <a:lnTo>
                        <a:pt x="21600" y="21600"/>
                      </a:lnTo>
                      <a:lnTo>
                        <a:pt x="21600" y="6102"/>
                      </a:lnTo>
                      <a:lnTo>
                        <a:pt x="6200" y="3421"/>
                      </a:lnTo>
                      <a:lnTo>
                        <a:pt x="15730" y="1740"/>
                      </a:lnTo>
                      <a:lnTo>
                        <a:pt x="13372" y="0"/>
                      </a:lnTo>
                      <a:lnTo>
                        <a:pt x="0" y="2359"/>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63" name="Shape 1163"/>
                <p:cNvSpPr/>
                <p:nvPr/>
              </p:nvSpPr>
              <p:spPr>
                <a:xfrm>
                  <a:off x="135633" y="154808"/>
                  <a:ext cx="121103" cy="189884"/>
                </a:xfrm>
                <a:custGeom>
                  <a:avLst/>
                  <a:gdLst/>
                  <a:ahLst/>
                  <a:cxnLst>
                    <a:cxn ang="0">
                      <a:pos x="wd2" y="hd2"/>
                    </a:cxn>
                    <a:cxn ang="5400000">
                      <a:pos x="wd2" y="hd2"/>
                    </a:cxn>
                    <a:cxn ang="10800000">
                      <a:pos x="wd2" y="hd2"/>
                    </a:cxn>
                    <a:cxn ang="16200000">
                      <a:pos x="wd2" y="hd2"/>
                    </a:cxn>
                  </a:cxnLst>
                  <a:rect l="0" t="0" r="r" b="b"/>
                  <a:pathLst>
                    <a:path w="21600" h="21600" extrusionOk="0">
                      <a:moveTo>
                        <a:pt x="8225" y="0"/>
                      </a:moveTo>
                      <a:lnTo>
                        <a:pt x="5852" y="1751"/>
                      </a:lnTo>
                      <a:lnTo>
                        <a:pt x="15340" y="3426"/>
                      </a:lnTo>
                      <a:lnTo>
                        <a:pt x="15362" y="3430"/>
                      </a:lnTo>
                      <a:lnTo>
                        <a:pt x="0" y="6105"/>
                      </a:lnTo>
                      <a:lnTo>
                        <a:pt x="0" y="21600"/>
                      </a:lnTo>
                      <a:lnTo>
                        <a:pt x="21600" y="17837"/>
                      </a:lnTo>
                      <a:lnTo>
                        <a:pt x="21600" y="2343"/>
                      </a:lnTo>
                      <a:lnTo>
                        <a:pt x="8225" y="0"/>
                      </a:lnTo>
                      <a:close/>
                      <a:moveTo>
                        <a:pt x="15583" y="9572"/>
                      </a:moveTo>
                      <a:lnTo>
                        <a:pt x="6488" y="11187"/>
                      </a:lnTo>
                      <a:lnTo>
                        <a:pt x="6511" y="8286"/>
                      </a:lnTo>
                      <a:lnTo>
                        <a:pt x="15607" y="6672"/>
                      </a:lnTo>
                      <a:lnTo>
                        <a:pt x="15583" y="9572"/>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64" name="Shape 1164"/>
                <p:cNvSpPr/>
                <p:nvPr/>
              </p:nvSpPr>
              <p:spPr>
                <a:xfrm>
                  <a:off x="48440" y="0"/>
                  <a:ext cx="165305" cy="18686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10551"/>
                      </a:lnTo>
                      <a:lnTo>
                        <a:pt x="13498" y="10551"/>
                      </a:lnTo>
                      <a:lnTo>
                        <a:pt x="13498" y="0"/>
                      </a:lnTo>
                      <a:lnTo>
                        <a:pt x="8101" y="0"/>
                      </a:lnTo>
                      <a:lnTo>
                        <a:pt x="8101" y="10551"/>
                      </a:lnTo>
                      <a:lnTo>
                        <a:pt x="0" y="10551"/>
                      </a:lnTo>
                      <a:lnTo>
                        <a:pt x="10800" y="21600"/>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1176" name="Group 1176"/>
          <p:cNvGrpSpPr/>
          <p:nvPr/>
        </p:nvGrpSpPr>
        <p:grpSpPr>
          <a:xfrm>
            <a:off x="6377658" y="7501322"/>
            <a:ext cx="4719493" cy="596901"/>
            <a:chOff x="0" y="0"/>
            <a:chExt cx="4719492" cy="596900"/>
          </a:xfrm>
        </p:grpSpPr>
        <p:grpSp>
          <p:nvGrpSpPr>
            <p:cNvPr id="1170" name="Group 1170"/>
            <p:cNvGrpSpPr/>
            <p:nvPr/>
          </p:nvGrpSpPr>
          <p:grpSpPr>
            <a:xfrm>
              <a:off x="1597638" y="0"/>
              <a:ext cx="3121855" cy="596900"/>
              <a:chOff x="0" y="0"/>
              <a:chExt cx="3121853" cy="596900"/>
            </a:xfrm>
          </p:grpSpPr>
          <p:sp>
            <p:nvSpPr>
              <p:cNvPr id="1168" name="Shape 1168"/>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169" name="Shape 1169"/>
              <p:cNvSpPr/>
              <p:nvPr/>
            </p:nvSpPr>
            <p:spPr>
              <a:xfrm>
                <a:off x="944976" y="57150"/>
                <a:ext cx="12319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在线帮助</a:t>
                </a:r>
              </a:p>
            </p:txBody>
          </p:sp>
        </p:grpSp>
        <p:grpSp>
          <p:nvGrpSpPr>
            <p:cNvPr id="1175" name="Group 1175"/>
            <p:cNvGrpSpPr/>
            <p:nvPr/>
          </p:nvGrpSpPr>
          <p:grpSpPr>
            <a:xfrm>
              <a:off x="0" y="5612"/>
              <a:ext cx="526993" cy="526994"/>
              <a:chOff x="0" y="0"/>
              <a:chExt cx="526992" cy="526992"/>
            </a:xfrm>
          </p:grpSpPr>
          <p:sp>
            <p:nvSpPr>
              <p:cNvPr id="1171" name="Shape 1171"/>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1174" name="Group 1174"/>
              <p:cNvGrpSpPr/>
              <p:nvPr/>
            </p:nvGrpSpPr>
            <p:grpSpPr>
              <a:xfrm>
                <a:off x="179332" y="119026"/>
                <a:ext cx="168329" cy="291337"/>
                <a:chOff x="0" y="0"/>
                <a:chExt cx="168328" cy="291336"/>
              </a:xfrm>
            </p:grpSpPr>
            <p:sp>
              <p:nvSpPr>
                <p:cNvPr id="1172" name="Shape 1172"/>
                <p:cNvSpPr/>
                <p:nvPr/>
              </p:nvSpPr>
              <p:spPr>
                <a:xfrm>
                  <a:off x="36503" y="221395"/>
                  <a:ext cx="74027" cy="69942"/>
                </a:xfrm>
                <a:custGeom>
                  <a:avLst/>
                  <a:gdLst/>
                  <a:ahLst/>
                  <a:cxnLst>
                    <a:cxn ang="0">
                      <a:pos x="wd2" y="hd2"/>
                    </a:cxn>
                    <a:cxn ang="5400000">
                      <a:pos x="wd2" y="hd2"/>
                    </a:cxn>
                    <a:cxn ang="10800000">
                      <a:pos x="wd2" y="hd2"/>
                    </a:cxn>
                    <a:cxn ang="16200000">
                      <a:pos x="wd2" y="hd2"/>
                    </a:cxn>
                  </a:cxnLst>
                  <a:rect l="0" t="0" r="r" b="b"/>
                  <a:pathLst>
                    <a:path w="21559" h="21579" extrusionOk="0">
                      <a:moveTo>
                        <a:pt x="10672" y="0"/>
                      </a:moveTo>
                      <a:cubicBezTo>
                        <a:pt x="7687" y="-11"/>
                        <a:pt x="5001" y="939"/>
                        <a:pt x="3015" y="2897"/>
                      </a:cubicBezTo>
                      <a:cubicBezTo>
                        <a:pt x="988" y="4854"/>
                        <a:pt x="-20" y="7648"/>
                        <a:pt x="0" y="10734"/>
                      </a:cubicBezTo>
                      <a:cubicBezTo>
                        <a:pt x="-21" y="13826"/>
                        <a:pt x="988" y="16619"/>
                        <a:pt x="3001" y="18615"/>
                      </a:cubicBezTo>
                      <a:cubicBezTo>
                        <a:pt x="4966" y="20603"/>
                        <a:pt x="7635" y="21579"/>
                        <a:pt x="10598" y="21579"/>
                      </a:cubicBezTo>
                      <a:cubicBezTo>
                        <a:pt x="10623" y="21579"/>
                        <a:pt x="10645" y="21579"/>
                        <a:pt x="10671" y="21577"/>
                      </a:cubicBezTo>
                      <a:cubicBezTo>
                        <a:pt x="13785" y="21589"/>
                        <a:pt x="16552" y="20640"/>
                        <a:pt x="18558" y="18609"/>
                      </a:cubicBezTo>
                      <a:cubicBezTo>
                        <a:pt x="20570" y="16619"/>
                        <a:pt x="21579" y="13826"/>
                        <a:pt x="21558" y="10734"/>
                      </a:cubicBezTo>
                      <a:cubicBezTo>
                        <a:pt x="21579" y="7647"/>
                        <a:pt x="20570" y="4854"/>
                        <a:pt x="18543" y="2897"/>
                      </a:cubicBezTo>
                      <a:cubicBezTo>
                        <a:pt x="16529" y="918"/>
                        <a:pt x="13778" y="-11"/>
                        <a:pt x="10672" y="0"/>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73" name="Shape 1173"/>
                <p:cNvSpPr/>
                <p:nvPr/>
              </p:nvSpPr>
              <p:spPr>
                <a:xfrm>
                  <a:off x="0" y="-1"/>
                  <a:ext cx="168329" cy="202780"/>
                </a:xfrm>
                <a:custGeom>
                  <a:avLst/>
                  <a:gdLst/>
                  <a:ahLst/>
                  <a:cxnLst>
                    <a:cxn ang="0">
                      <a:pos x="wd2" y="hd2"/>
                    </a:cxn>
                    <a:cxn ang="5400000">
                      <a:pos x="wd2" y="hd2"/>
                    </a:cxn>
                    <a:cxn ang="10800000">
                      <a:pos x="wd2" y="hd2"/>
                    </a:cxn>
                    <a:cxn ang="16200000">
                      <a:pos x="wd2" y="hd2"/>
                    </a:cxn>
                  </a:cxnLst>
                  <a:rect l="0" t="0" r="r" b="b"/>
                  <a:pathLst>
                    <a:path w="21588" h="21598" extrusionOk="0">
                      <a:moveTo>
                        <a:pt x="18735" y="1984"/>
                      </a:moveTo>
                      <a:cubicBezTo>
                        <a:pt x="16837" y="637"/>
                        <a:pt x="14244" y="-2"/>
                        <a:pt x="11088" y="0"/>
                      </a:cubicBezTo>
                      <a:cubicBezTo>
                        <a:pt x="8763" y="0"/>
                        <a:pt x="6747" y="232"/>
                        <a:pt x="5037" y="716"/>
                      </a:cubicBezTo>
                      <a:cubicBezTo>
                        <a:pt x="3380" y="1186"/>
                        <a:pt x="1899" y="1786"/>
                        <a:pt x="606" y="2518"/>
                      </a:cubicBezTo>
                      <a:lnTo>
                        <a:pt x="0" y="2860"/>
                      </a:lnTo>
                      <a:lnTo>
                        <a:pt x="3190" y="7921"/>
                      </a:lnTo>
                      <a:lnTo>
                        <a:pt x="3960" y="7481"/>
                      </a:lnTo>
                      <a:cubicBezTo>
                        <a:pt x="4344" y="7262"/>
                        <a:pt x="4790" y="7044"/>
                        <a:pt x="5297" y="6828"/>
                      </a:cubicBezTo>
                      <a:cubicBezTo>
                        <a:pt x="5796" y="6615"/>
                        <a:pt x="6319" y="6428"/>
                        <a:pt x="6868" y="6263"/>
                      </a:cubicBezTo>
                      <a:cubicBezTo>
                        <a:pt x="7410" y="6104"/>
                        <a:pt x="7951" y="5978"/>
                        <a:pt x="8490" y="5890"/>
                      </a:cubicBezTo>
                      <a:cubicBezTo>
                        <a:pt x="9020" y="5805"/>
                        <a:pt x="9518" y="5766"/>
                        <a:pt x="9973" y="5766"/>
                      </a:cubicBezTo>
                      <a:cubicBezTo>
                        <a:pt x="11485" y="5760"/>
                        <a:pt x="12366" y="6045"/>
                        <a:pt x="12729" y="6385"/>
                      </a:cubicBezTo>
                      <a:cubicBezTo>
                        <a:pt x="13194" y="6804"/>
                        <a:pt x="13449" y="7349"/>
                        <a:pt x="13455" y="8160"/>
                      </a:cubicBezTo>
                      <a:cubicBezTo>
                        <a:pt x="13451" y="8771"/>
                        <a:pt x="13281" y="9244"/>
                        <a:pt x="12963" y="9641"/>
                      </a:cubicBezTo>
                      <a:cubicBezTo>
                        <a:pt x="12584" y="10110"/>
                        <a:pt x="12107" y="10570"/>
                        <a:pt x="11516" y="11017"/>
                      </a:cubicBezTo>
                      <a:cubicBezTo>
                        <a:pt x="10896" y="11491"/>
                        <a:pt x="10225" y="11985"/>
                        <a:pt x="9504" y="12502"/>
                      </a:cubicBezTo>
                      <a:cubicBezTo>
                        <a:pt x="8719" y="13064"/>
                        <a:pt x="8024" y="13727"/>
                        <a:pt x="7421" y="14481"/>
                      </a:cubicBezTo>
                      <a:cubicBezTo>
                        <a:pt x="6799" y="15259"/>
                        <a:pt x="6323" y="16166"/>
                        <a:pt x="5983" y="17198"/>
                      </a:cubicBezTo>
                      <a:cubicBezTo>
                        <a:pt x="5743" y="17916"/>
                        <a:pt x="5631" y="18717"/>
                        <a:pt x="5631" y="19598"/>
                      </a:cubicBezTo>
                      <a:cubicBezTo>
                        <a:pt x="5631" y="20038"/>
                        <a:pt x="5661" y="20498"/>
                        <a:pt x="5715" y="20980"/>
                      </a:cubicBezTo>
                      <a:lnTo>
                        <a:pt x="5787" y="21598"/>
                      </a:lnTo>
                      <a:lnTo>
                        <a:pt x="12734" y="21598"/>
                      </a:lnTo>
                      <a:lnTo>
                        <a:pt x="12734" y="20915"/>
                      </a:lnTo>
                      <a:cubicBezTo>
                        <a:pt x="12734" y="19869"/>
                        <a:pt x="12947" y="19058"/>
                        <a:pt x="13319" y="18472"/>
                      </a:cubicBezTo>
                      <a:cubicBezTo>
                        <a:pt x="13735" y="17807"/>
                        <a:pt x="14237" y="17231"/>
                        <a:pt x="14824" y="16730"/>
                      </a:cubicBezTo>
                      <a:cubicBezTo>
                        <a:pt x="15436" y="16213"/>
                        <a:pt x="16115" y="15723"/>
                        <a:pt x="16856" y="15263"/>
                      </a:cubicBezTo>
                      <a:cubicBezTo>
                        <a:pt x="17679" y="14754"/>
                        <a:pt x="18434" y="14165"/>
                        <a:pt x="19117" y="13500"/>
                      </a:cubicBezTo>
                      <a:cubicBezTo>
                        <a:pt x="19827" y="12811"/>
                        <a:pt x="20413" y="11985"/>
                        <a:pt x="20876" y="11034"/>
                      </a:cubicBezTo>
                      <a:cubicBezTo>
                        <a:pt x="21363" y="10029"/>
                        <a:pt x="21588" y="8820"/>
                        <a:pt x="21588" y="7401"/>
                      </a:cubicBezTo>
                      <a:cubicBezTo>
                        <a:pt x="21600" y="5195"/>
                        <a:pt x="20632" y="3318"/>
                        <a:pt x="18735" y="1984"/>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grpSp>
        <p:nvGrpSpPr>
          <p:cNvPr id="1189" name="Group 1189"/>
          <p:cNvGrpSpPr/>
          <p:nvPr/>
        </p:nvGrpSpPr>
        <p:grpSpPr>
          <a:xfrm>
            <a:off x="6377658" y="8311908"/>
            <a:ext cx="4719493" cy="596901"/>
            <a:chOff x="0" y="0"/>
            <a:chExt cx="4719492" cy="596900"/>
          </a:xfrm>
        </p:grpSpPr>
        <p:grpSp>
          <p:nvGrpSpPr>
            <p:cNvPr id="1179" name="Group 1179"/>
            <p:cNvGrpSpPr/>
            <p:nvPr/>
          </p:nvGrpSpPr>
          <p:grpSpPr>
            <a:xfrm>
              <a:off x="1597638" y="0"/>
              <a:ext cx="3121855" cy="596900"/>
              <a:chOff x="0" y="0"/>
              <a:chExt cx="3121853" cy="596900"/>
            </a:xfrm>
          </p:grpSpPr>
          <p:sp>
            <p:nvSpPr>
              <p:cNvPr id="1177" name="Shape 1177"/>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178" name="Shape 1178"/>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动态扩展导航</a:t>
                </a:r>
              </a:p>
            </p:txBody>
          </p:sp>
        </p:grpSp>
        <p:grpSp>
          <p:nvGrpSpPr>
            <p:cNvPr id="1188" name="Group 1188"/>
            <p:cNvGrpSpPr/>
            <p:nvPr/>
          </p:nvGrpSpPr>
          <p:grpSpPr>
            <a:xfrm>
              <a:off x="0" y="28705"/>
              <a:ext cx="526993" cy="526993"/>
              <a:chOff x="0" y="0"/>
              <a:chExt cx="526992" cy="526992"/>
            </a:xfrm>
          </p:grpSpPr>
          <p:sp>
            <p:nvSpPr>
              <p:cNvPr id="1180" name="Shape 1180"/>
              <p:cNvSpPr/>
              <p:nvPr/>
            </p:nvSpPr>
            <p:spPr>
              <a:xfrm>
                <a:off x="0" y="0"/>
                <a:ext cx="526993" cy="526993"/>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1187" name="Group 1187"/>
              <p:cNvGrpSpPr/>
              <p:nvPr/>
            </p:nvGrpSpPr>
            <p:grpSpPr>
              <a:xfrm>
                <a:off x="117377" y="138395"/>
                <a:ext cx="292239" cy="246823"/>
                <a:chOff x="0" y="0"/>
                <a:chExt cx="292238" cy="246822"/>
              </a:xfrm>
            </p:grpSpPr>
            <p:sp>
              <p:nvSpPr>
                <p:cNvPr id="1181" name="Shape 1181"/>
                <p:cNvSpPr/>
                <p:nvPr/>
              </p:nvSpPr>
              <p:spPr>
                <a:xfrm>
                  <a:off x="80113" y="-1"/>
                  <a:ext cx="212126" cy="46155"/>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82" name="Shape 1182"/>
                <p:cNvSpPr/>
                <p:nvPr/>
              </p:nvSpPr>
              <p:spPr>
                <a:xfrm>
                  <a:off x="80113" y="100334"/>
                  <a:ext cx="212126" cy="46154"/>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83" name="Shape 1183"/>
                <p:cNvSpPr/>
                <p:nvPr/>
              </p:nvSpPr>
              <p:spPr>
                <a:xfrm>
                  <a:off x="80113" y="200668"/>
                  <a:ext cx="212126" cy="46155"/>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84" name="Shape 1184"/>
                <p:cNvSpPr/>
                <p:nvPr/>
              </p:nvSpPr>
              <p:spPr>
                <a:xfrm>
                  <a:off x="0" y="-1"/>
                  <a:ext cx="46356" cy="46155"/>
                </a:xfrm>
                <a:prstGeom prst="ellipse">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85" name="Shape 1185"/>
                <p:cNvSpPr/>
                <p:nvPr/>
              </p:nvSpPr>
              <p:spPr>
                <a:xfrm>
                  <a:off x="0" y="100334"/>
                  <a:ext cx="46356" cy="46155"/>
                </a:xfrm>
                <a:prstGeom prst="ellipse">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86" name="Shape 1186"/>
                <p:cNvSpPr/>
                <p:nvPr/>
              </p:nvSpPr>
              <p:spPr>
                <a:xfrm>
                  <a:off x="0" y="196655"/>
                  <a:ext cx="46356" cy="46155"/>
                </a:xfrm>
                <a:prstGeom prst="ellipse">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pic>
        <p:nvPicPr>
          <p:cNvPr id="1190" name="A_1.2_首页编辑状态.jpg"/>
          <p:cNvPicPr>
            <a:picLocks noChangeAspect="1"/>
          </p:cNvPicPr>
          <p:nvPr/>
        </p:nvPicPr>
        <p:blipFill>
          <a:blip r:embed="rId2"/>
          <a:stretch>
            <a:fillRect/>
          </a:stretch>
        </p:blipFill>
        <p:spPr>
          <a:xfrm>
            <a:off x="1823817" y="2377953"/>
            <a:ext cx="2906414" cy="5169540"/>
          </a:xfrm>
          <a:prstGeom prst="rect">
            <a:avLst/>
          </a:prstGeom>
          <a:ln w="12700">
            <a:miter lim="400000"/>
            <a:headEnd/>
            <a:tailEnd/>
          </a:ln>
        </p:spPr>
      </p:pic>
      <p:pic>
        <p:nvPicPr>
          <p:cNvPr id="1191" name="A_1_左侧栏.jpg"/>
          <p:cNvPicPr>
            <a:picLocks noChangeAspect="1"/>
          </p:cNvPicPr>
          <p:nvPr/>
        </p:nvPicPr>
        <p:blipFill>
          <a:blip r:embed="rId3"/>
          <a:stretch>
            <a:fillRect/>
          </a:stretch>
        </p:blipFill>
        <p:spPr>
          <a:xfrm>
            <a:off x="1823817" y="2377953"/>
            <a:ext cx="2906414" cy="5169541"/>
          </a:xfrm>
          <a:prstGeom prst="rect">
            <a:avLst/>
          </a:prstGeom>
          <a:ln w="12700">
            <a:miter lim="400000"/>
            <a:headEnd/>
            <a:tailEnd/>
          </a:ln>
        </p:spPr>
      </p:pic>
      <p:pic>
        <p:nvPicPr>
          <p:cNvPr id="1192" name="A_1.1.1.4_学历选择.jpg"/>
          <p:cNvPicPr>
            <a:picLocks noChangeAspect="1"/>
          </p:cNvPicPr>
          <p:nvPr/>
        </p:nvPicPr>
        <p:blipFill>
          <a:blip r:embed="rId4"/>
          <a:stretch>
            <a:fillRect/>
          </a:stretch>
        </p:blipFill>
        <p:spPr>
          <a:xfrm>
            <a:off x="1823817" y="2382716"/>
            <a:ext cx="2906414" cy="5169540"/>
          </a:xfrm>
          <a:prstGeom prst="rect">
            <a:avLst/>
          </a:prstGeom>
          <a:ln w="12700">
            <a:miter lim="400000"/>
            <a:headEnd/>
            <a:tailEnd/>
          </a:ln>
        </p:spPr>
      </p:pic>
      <p:pic>
        <p:nvPicPr>
          <p:cNvPr id="1193" name="A_1_左侧栏_我的二维码.jpg"/>
          <p:cNvPicPr>
            <a:picLocks noChangeAspect="1"/>
          </p:cNvPicPr>
          <p:nvPr/>
        </p:nvPicPr>
        <p:blipFill>
          <a:blip r:embed="rId5"/>
          <a:stretch>
            <a:fillRect/>
          </a:stretch>
        </p:blipFill>
        <p:spPr>
          <a:xfrm>
            <a:off x="1823817" y="2377953"/>
            <a:ext cx="2906414" cy="5169540"/>
          </a:xfrm>
          <a:prstGeom prst="rect">
            <a:avLst/>
          </a:prstGeom>
          <a:ln w="12700">
            <a:miter lim="400000"/>
            <a:headEnd/>
            <a:tailEnd/>
          </a:ln>
        </p:spPr>
      </p:pic>
      <p:pic>
        <p:nvPicPr>
          <p:cNvPr id="1194" name="E_5_设置.jpg"/>
          <p:cNvPicPr>
            <a:picLocks noChangeAspect="1"/>
          </p:cNvPicPr>
          <p:nvPr/>
        </p:nvPicPr>
        <p:blipFill>
          <a:blip r:embed="rId6"/>
          <a:stretch>
            <a:fillRect/>
          </a:stretch>
        </p:blipFill>
        <p:spPr>
          <a:xfrm>
            <a:off x="1823817" y="2397004"/>
            <a:ext cx="2906414" cy="5169539"/>
          </a:xfrm>
          <a:prstGeom prst="rect">
            <a:avLst/>
          </a:prstGeom>
          <a:ln w="12700">
            <a:miter lim="400000"/>
            <a:headEnd/>
            <a:tailEnd/>
          </a:ln>
        </p:spPr>
      </p:pic>
      <p:pic>
        <p:nvPicPr>
          <p:cNvPr id="1195" name="E_5.1_新消息通知1.jpg"/>
          <p:cNvPicPr>
            <a:picLocks noChangeAspect="1"/>
          </p:cNvPicPr>
          <p:nvPr/>
        </p:nvPicPr>
        <p:blipFill>
          <a:blip r:embed="rId7"/>
          <a:stretch>
            <a:fillRect/>
          </a:stretch>
        </p:blipFill>
        <p:spPr>
          <a:xfrm>
            <a:off x="1823817" y="2397004"/>
            <a:ext cx="2906414" cy="5169539"/>
          </a:xfrm>
          <a:prstGeom prst="rect">
            <a:avLst/>
          </a:prstGeom>
          <a:ln w="12700">
            <a:miter lim="400000"/>
            <a:headEnd/>
            <a:tailEnd/>
          </a:ln>
        </p:spPr>
      </p:pic>
      <p:pic>
        <p:nvPicPr>
          <p:cNvPr id="1196" name="E_5.2_存储管理1.jpg"/>
          <p:cNvPicPr>
            <a:picLocks noChangeAspect="1"/>
          </p:cNvPicPr>
          <p:nvPr/>
        </p:nvPicPr>
        <p:blipFill>
          <a:blip r:embed="rId8"/>
          <a:stretch>
            <a:fillRect/>
          </a:stretch>
        </p:blipFill>
        <p:spPr>
          <a:xfrm>
            <a:off x="1823817" y="2377953"/>
            <a:ext cx="2906414" cy="5169540"/>
          </a:xfrm>
          <a:prstGeom prst="rect">
            <a:avLst/>
          </a:prstGeom>
          <a:ln w="12700">
            <a:miter lim="400000"/>
            <a:headEnd/>
            <a:tailEnd/>
          </a:ln>
        </p:spPr>
      </p:pic>
      <p:pic>
        <p:nvPicPr>
          <p:cNvPr id="1197" name="E_5.3_个性化.jpg"/>
          <p:cNvPicPr>
            <a:picLocks noChangeAspect="1"/>
          </p:cNvPicPr>
          <p:nvPr/>
        </p:nvPicPr>
        <p:blipFill>
          <a:blip r:embed="rId9"/>
          <a:stretch>
            <a:fillRect/>
          </a:stretch>
        </p:blipFill>
        <p:spPr>
          <a:xfrm>
            <a:off x="1823817" y="2377954"/>
            <a:ext cx="2906414" cy="5169539"/>
          </a:xfrm>
          <a:prstGeom prst="rect">
            <a:avLst/>
          </a:prstGeom>
          <a:ln w="12700">
            <a:miter lim="400000"/>
            <a:headEnd/>
            <a:tailEnd/>
          </a:ln>
        </p:spPr>
      </p:pic>
      <p:pic>
        <p:nvPicPr>
          <p:cNvPr id="1198" name="E_5.4_网络配置1.png"/>
          <p:cNvPicPr>
            <a:picLocks noChangeAspect="1"/>
          </p:cNvPicPr>
          <p:nvPr/>
        </p:nvPicPr>
        <p:blipFill>
          <a:blip r:embed="rId10"/>
          <a:stretch>
            <a:fillRect/>
          </a:stretch>
        </p:blipFill>
        <p:spPr>
          <a:xfrm>
            <a:off x="1823817" y="2377953"/>
            <a:ext cx="2906414" cy="5169540"/>
          </a:xfrm>
          <a:prstGeom prst="rect">
            <a:avLst/>
          </a:prstGeom>
          <a:ln w="12700">
            <a:miter lim="400000"/>
            <a:headEnd/>
            <a:tailEnd/>
          </a:ln>
        </p:spPr>
      </p:pic>
      <p:pic>
        <p:nvPicPr>
          <p:cNvPr id="1199" name="E_5.5_扩展件.jpg"/>
          <p:cNvPicPr>
            <a:picLocks noChangeAspect="1"/>
          </p:cNvPicPr>
          <p:nvPr/>
        </p:nvPicPr>
        <p:blipFill>
          <a:blip r:embed="rId11"/>
          <a:stretch>
            <a:fillRect/>
          </a:stretch>
        </p:blipFill>
        <p:spPr>
          <a:xfrm>
            <a:off x="1823817" y="2382716"/>
            <a:ext cx="2906414" cy="5169540"/>
          </a:xfrm>
          <a:prstGeom prst="rect">
            <a:avLst/>
          </a:prstGeom>
          <a:ln w="12700">
            <a:miter lim="400000"/>
            <a:headEnd/>
            <a:tailEnd/>
          </a:ln>
        </p:spPr>
      </p:pic>
      <p:pic>
        <p:nvPicPr>
          <p:cNvPr id="1200" name="E_5.6.1.2_手势密码1.jpg"/>
          <p:cNvPicPr>
            <a:picLocks noChangeAspect="1"/>
          </p:cNvPicPr>
          <p:nvPr/>
        </p:nvPicPr>
        <p:blipFill>
          <a:blip r:embed="rId12"/>
          <a:stretch>
            <a:fillRect/>
          </a:stretch>
        </p:blipFill>
        <p:spPr>
          <a:xfrm>
            <a:off x="1823817" y="2389066"/>
            <a:ext cx="2906414" cy="5169540"/>
          </a:xfrm>
          <a:prstGeom prst="rect">
            <a:avLst/>
          </a:prstGeom>
          <a:ln w="12700">
            <a:miter lim="400000"/>
            <a:headEnd/>
            <a:tailEnd/>
          </a:ln>
        </p:spPr>
      </p:pic>
      <p:pic>
        <p:nvPicPr>
          <p:cNvPr id="1201" name="A_1_左侧栏.jpg"/>
          <p:cNvPicPr>
            <a:picLocks noChangeAspect="1"/>
          </p:cNvPicPr>
          <p:nvPr/>
        </p:nvPicPr>
        <p:blipFill>
          <a:blip r:embed="rId3"/>
          <a:stretch>
            <a:fillRect/>
          </a:stretch>
        </p:blipFill>
        <p:spPr>
          <a:xfrm>
            <a:off x="1823817" y="2397004"/>
            <a:ext cx="2906414" cy="5169539"/>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2000"/>
                                  </p:stCondLst>
                                  <p:iterate type="el">
                                    <p:tmAbs val="0"/>
                                  </p:iterate>
                                  <p:childTnLst>
                                    <p:set>
                                      <p:cBhvr>
                                        <p:cTn id="6" dur="indefinite" fill="hold"/>
                                        <p:tgtEl>
                                          <p:spTgt spid="1191"/>
                                        </p:tgtEl>
                                        <p:attrNameLst>
                                          <p:attrName>style.visibility</p:attrName>
                                        </p:attrNameLst>
                                      </p:cBhvr>
                                      <p:to>
                                        <p:strVal val="visible"/>
                                      </p:to>
                                    </p:set>
                                    <p:animEffect transition="in" filter="dissolve">
                                      <p:cBhvr>
                                        <p:cTn id="7" dur="1000"/>
                                        <p:tgtEl>
                                          <p:spTgt spid="1191"/>
                                        </p:tgtEl>
                                      </p:cBhvr>
                                    </p:animEffect>
                                  </p:childTnLst>
                                </p:cTn>
                              </p:par>
                            </p:childTnLst>
                          </p:cTn>
                        </p:par>
                        <p:par>
                          <p:cTn id="8" fill="hold">
                            <p:stCondLst>
                              <p:cond delay="3000"/>
                            </p:stCondLst>
                            <p:childTnLst>
                              <p:par>
                                <p:cTn id="9" presetID="9" presetClass="entr" presetSubtype="0" fill="hold" grpId="2" nodeType="afterEffect">
                                  <p:stCondLst>
                                    <p:cond delay="2000"/>
                                  </p:stCondLst>
                                  <p:iterate type="el">
                                    <p:tmAbs val="0"/>
                                  </p:iterate>
                                  <p:childTnLst>
                                    <p:set>
                                      <p:cBhvr>
                                        <p:cTn id="10" dur="indefinite" fill="hold"/>
                                        <p:tgtEl>
                                          <p:spTgt spid="1192"/>
                                        </p:tgtEl>
                                        <p:attrNameLst>
                                          <p:attrName>style.visibility</p:attrName>
                                        </p:attrNameLst>
                                      </p:cBhvr>
                                      <p:to>
                                        <p:strVal val="visible"/>
                                      </p:to>
                                    </p:set>
                                    <p:animEffect transition="in" filter="dissolve">
                                      <p:cBhvr>
                                        <p:cTn id="11" dur="1000"/>
                                        <p:tgtEl>
                                          <p:spTgt spid="1192"/>
                                        </p:tgtEl>
                                      </p:cBhvr>
                                    </p:animEffect>
                                  </p:childTnLst>
                                </p:cTn>
                              </p:par>
                            </p:childTnLst>
                          </p:cTn>
                        </p:par>
                        <p:par>
                          <p:cTn id="12" fill="hold">
                            <p:stCondLst>
                              <p:cond delay="6000"/>
                            </p:stCondLst>
                            <p:childTnLst>
                              <p:par>
                                <p:cTn id="13" presetID="9" presetClass="entr" presetSubtype="0" fill="hold" grpId="3" nodeType="afterEffect">
                                  <p:stCondLst>
                                    <p:cond delay="2000"/>
                                  </p:stCondLst>
                                  <p:iterate type="el">
                                    <p:tmAbs val="0"/>
                                  </p:iterate>
                                  <p:childTnLst>
                                    <p:set>
                                      <p:cBhvr>
                                        <p:cTn id="14" dur="indefinite" fill="hold"/>
                                        <p:tgtEl>
                                          <p:spTgt spid="1193"/>
                                        </p:tgtEl>
                                        <p:attrNameLst>
                                          <p:attrName>style.visibility</p:attrName>
                                        </p:attrNameLst>
                                      </p:cBhvr>
                                      <p:to>
                                        <p:strVal val="visible"/>
                                      </p:to>
                                    </p:set>
                                    <p:animEffect transition="in" filter="dissolve">
                                      <p:cBhvr>
                                        <p:cTn id="15" dur="1000"/>
                                        <p:tgtEl>
                                          <p:spTgt spid="1193"/>
                                        </p:tgtEl>
                                      </p:cBhvr>
                                    </p:animEffect>
                                  </p:childTnLst>
                                </p:cTn>
                              </p:par>
                            </p:childTnLst>
                          </p:cTn>
                        </p:par>
                        <p:par>
                          <p:cTn id="16" fill="hold">
                            <p:stCondLst>
                              <p:cond delay="9000"/>
                            </p:stCondLst>
                            <p:childTnLst>
                              <p:par>
                                <p:cTn id="17" presetID="9" presetClass="entr" presetSubtype="0" fill="hold" grpId="4" nodeType="afterEffect">
                                  <p:stCondLst>
                                    <p:cond delay="2000"/>
                                  </p:stCondLst>
                                  <p:iterate type="el">
                                    <p:tmAbs val="0"/>
                                  </p:iterate>
                                  <p:childTnLst>
                                    <p:set>
                                      <p:cBhvr>
                                        <p:cTn id="18" dur="indefinite" fill="hold"/>
                                        <p:tgtEl>
                                          <p:spTgt spid="1194"/>
                                        </p:tgtEl>
                                        <p:attrNameLst>
                                          <p:attrName>style.visibility</p:attrName>
                                        </p:attrNameLst>
                                      </p:cBhvr>
                                      <p:to>
                                        <p:strVal val="visible"/>
                                      </p:to>
                                    </p:set>
                                    <p:animEffect transition="in" filter="dissolve">
                                      <p:cBhvr>
                                        <p:cTn id="19" dur="1000"/>
                                        <p:tgtEl>
                                          <p:spTgt spid="1194"/>
                                        </p:tgtEl>
                                      </p:cBhvr>
                                    </p:animEffect>
                                  </p:childTnLst>
                                </p:cTn>
                              </p:par>
                            </p:childTnLst>
                          </p:cTn>
                        </p:par>
                        <p:par>
                          <p:cTn id="20" fill="hold">
                            <p:stCondLst>
                              <p:cond delay="12000"/>
                            </p:stCondLst>
                            <p:childTnLst>
                              <p:par>
                                <p:cTn id="21" presetID="9" presetClass="entr" presetSubtype="0" fill="hold" grpId="5" nodeType="afterEffect">
                                  <p:stCondLst>
                                    <p:cond delay="2000"/>
                                  </p:stCondLst>
                                  <p:iterate type="el">
                                    <p:tmAbs val="0"/>
                                  </p:iterate>
                                  <p:childTnLst>
                                    <p:set>
                                      <p:cBhvr>
                                        <p:cTn id="22" dur="indefinite" fill="hold"/>
                                        <p:tgtEl>
                                          <p:spTgt spid="1195"/>
                                        </p:tgtEl>
                                        <p:attrNameLst>
                                          <p:attrName>style.visibility</p:attrName>
                                        </p:attrNameLst>
                                      </p:cBhvr>
                                      <p:to>
                                        <p:strVal val="visible"/>
                                      </p:to>
                                    </p:set>
                                    <p:animEffect transition="in" filter="dissolve">
                                      <p:cBhvr>
                                        <p:cTn id="23" dur="1000"/>
                                        <p:tgtEl>
                                          <p:spTgt spid="1195"/>
                                        </p:tgtEl>
                                      </p:cBhvr>
                                    </p:animEffect>
                                  </p:childTnLst>
                                </p:cTn>
                              </p:par>
                            </p:childTnLst>
                          </p:cTn>
                        </p:par>
                        <p:par>
                          <p:cTn id="24" fill="hold">
                            <p:stCondLst>
                              <p:cond delay="15000"/>
                            </p:stCondLst>
                            <p:childTnLst>
                              <p:par>
                                <p:cTn id="25" presetID="9" presetClass="entr" presetSubtype="0" fill="hold" grpId="6" nodeType="afterEffect">
                                  <p:stCondLst>
                                    <p:cond delay="2000"/>
                                  </p:stCondLst>
                                  <p:iterate type="el">
                                    <p:tmAbs val="0"/>
                                  </p:iterate>
                                  <p:childTnLst>
                                    <p:set>
                                      <p:cBhvr>
                                        <p:cTn id="26" dur="indefinite" fill="hold"/>
                                        <p:tgtEl>
                                          <p:spTgt spid="1196"/>
                                        </p:tgtEl>
                                        <p:attrNameLst>
                                          <p:attrName>style.visibility</p:attrName>
                                        </p:attrNameLst>
                                      </p:cBhvr>
                                      <p:to>
                                        <p:strVal val="visible"/>
                                      </p:to>
                                    </p:set>
                                    <p:animEffect transition="in" filter="dissolve">
                                      <p:cBhvr>
                                        <p:cTn id="27" dur="1000"/>
                                        <p:tgtEl>
                                          <p:spTgt spid="1196"/>
                                        </p:tgtEl>
                                      </p:cBhvr>
                                    </p:animEffect>
                                  </p:childTnLst>
                                </p:cTn>
                              </p:par>
                            </p:childTnLst>
                          </p:cTn>
                        </p:par>
                        <p:par>
                          <p:cTn id="28" fill="hold">
                            <p:stCondLst>
                              <p:cond delay="18000"/>
                            </p:stCondLst>
                            <p:childTnLst>
                              <p:par>
                                <p:cTn id="29" presetID="9" presetClass="entr" presetSubtype="0" fill="hold" grpId="7" nodeType="afterEffect">
                                  <p:stCondLst>
                                    <p:cond delay="2000"/>
                                  </p:stCondLst>
                                  <p:iterate type="el">
                                    <p:tmAbs val="0"/>
                                  </p:iterate>
                                  <p:childTnLst>
                                    <p:set>
                                      <p:cBhvr>
                                        <p:cTn id="30" dur="indefinite" fill="hold"/>
                                        <p:tgtEl>
                                          <p:spTgt spid="1197"/>
                                        </p:tgtEl>
                                        <p:attrNameLst>
                                          <p:attrName>style.visibility</p:attrName>
                                        </p:attrNameLst>
                                      </p:cBhvr>
                                      <p:to>
                                        <p:strVal val="visible"/>
                                      </p:to>
                                    </p:set>
                                    <p:animEffect transition="in" filter="dissolve">
                                      <p:cBhvr>
                                        <p:cTn id="31" dur="1000"/>
                                        <p:tgtEl>
                                          <p:spTgt spid="1197"/>
                                        </p:tgtEl>
                                      </p:cBhvr>
                                    </p:animEffect>
                                  </p:childTnLst>
                                </p:cTn>
                              </p:par>
                            </p:childTnLst>
                          </p:cTn>
                        </p:par>
                        <p:par>
                          <p:cTn id="32" fill="hold">
                            <p:stCondLst>
                              <p:cond delay="21000"/>
                            </p:stCondLst>
                            <p:childTnLst>
                              <p:par>
                                <p:cTn id="33" presetID="9" presetClass="entr" presetSubtype="0" fill="hold" grpId="8" nodeType="afterEffect">
                                  <p:stCondLst>
                                    <p:cond delay="2000"/>
                                  </p:stCondLst>
                                  <p:iterate type="el">
                                    <p:tmAbs val="0"/>
                                  </p:iterate>
                                  <p:childTnLst>
                                    <p:set>
                                      <p:cBhvr>
                                        <p:cTn id="34" dur="indefinite" fill="hold"/>
                                        <p:tgtEl>
                                          <p:spTgt spid="1198"/>
                                        </p:tgtEl>
                                        <p:attrNameLst>
                                          <p:attrName>style.visibility</p:attrName>
                                        </p:attrNameLst>
                                      </p:cBhvr>
                                      <p:to>
                                        <p:strVal val="visible"/>
                                      </p:to>
                                    </p:set>
                                    <p:animEffect transition="in" filter="dissolve">
                                      <p:cBhvr>
                                        <p:cTn id="35" dur="1000"/>
                                        <p:tgtEl>
                                          <p:spTgt spid="1198"/>
                                        </p:tgtEl>
                                      </p:cBhvr>
                                    </p:animEffect>
                                  </p:childTnLst>
                                </p:cTn>
                              </p:par>
                            </p:childTnLst>
                          </p:cTn>
                        </p:par>
                        <p:par>
                          <p:cTn id="36" fill="hold">
                            <p:stCondLst>
                              <p:cond delay="24000"/>
                            </p:stCondLst>
                            <p:childTnLst>
                              <p:par>
                                <p:cTn id="37" presetID="9" presetClass="entr" presetSubtype="0" fill="hold" grpId="9" nodeType="afterEffect">
                                  <p:stCondLst>
                                    <p:cond delay="2000"/>
                                  </p:stCondLst>
                                  <p:iterate type="el">
                                    <p:tmAbs val="0"/>
                                  </p:iterate>
                                  <p:childTnLst>
                                    <p:set>
                                      <p:cBhvr>
                                        <p:cTn id="38" dur="indefinite" fill="hold"/>
                                        <p:tgtEl>
                                          <p:spTgt spid="1199"/>
                                        </p:tgtEl>
                                        <p:attrNameLst>
                                          <p:attrName>style.visibility</p:attrName>
                                        </p:attrNameLst>
                                      </p:cBhvr>
                                      <p:to>
                                        <p:strVal val="visible"/>
                                      </p:to>
                                    </p:set>
                                    <p:animEffect transition="in" filter="dissolve">
                                      <p:cBhvr>
                                        <p:cTn id="39" dur="1000"/>
                                        <p:tgtEl>
                                          <p:spTgt spid="1199"/>
                                        </p:tgtEl>
                                      </p:cBhvr>
                                    </p:animEffect>
                                  </p:childTnLst>
                                </p:cTn>
                              </p:par>
                            </p:childTnLst>
                          </p:cTn>
                        </p:par>
                        <p:par>
                          <p:cTn id="40" fill="hold">
                            <p:stCondLst>
                              <p:cond delay="27000"/>
                            </p:stCondLst>
                            <p:childTnLst>
                              <p:par>
                                <p:cTn id="41" presetID="9" presetClass="entr" presetSubtype="0" fill="hold" grpId="10" nodeType="afterEffect">
                                  <p:stCondLst>
                                    <p:cond delay="2000"/>
                                  </p:stCondLst>
                                  <p:iterate type="el">
                                    <p:tmAbs val="0"/>
                                  </p:iterate>
                                  <p:childTnLst>
                                    <p:set>
                                      <p:cBhvr>
                                        <p:cTn id="42" dur="indefinite" fill="hold"/>
                                        <p:tgtEl>
                                          <p:spTgt spid="1200"/>
                                        </p:tgtEl>
                                        <p:attrNameLst>
                                          <p:attrName>style.visibility</p:attrName>
                                        </p:attrNameLst>
                                      </p:cBhvr>
                                      <p:to>
                                        <p:strVal val="visible"/>
                                      </p:to>
                                    </p:set>
                                    <p:animEffect transition="in" filter="dissolve">
                                      <p:cBhvr>
                                        <p:cTn id="43" dur="1000"/>
                                        <p:tgtEl>
                                          <p:spTgt spid="1200"/>
                                        </p:tgtEl>
                                      </p:cBhvr>
                                    </p:animEffect>
                                  </p:childTnLst>
                                </p:cTn>
                              </p:par>
                            </p:childTnLst>
                          </p:cTn>
                        </p:par>
                        <p:par>
                          <p:cTn id="44" fill="hold">
                            <p:stCondLst>
                              <p:cond delay="30000"/>
                            </p:stCondLst>
                            <p:childTnLst>
                              <p:par>
                                <p:cTn id="45" presetID="9" presetClass="entr" presetSubtype="0" fill="hold" grpId="11" nodeType="afterEffect">
                                  <p:stCondLst>
                                    <p:cond delay="2000"/>
                                  </p:stCondLst>
                                  <p:iterate type="el">
                                    <p:tmAbs val="0"/>
                                  </p:iterate>
                                  <p:childTnLst>
                                    <p:set>
                                      <p:cBhvr>
                                        <p:cTn id="46" dur="indefinite" fill="hold"/>
                                        <p:tgtEl>
                                          <p:spTgt spid="1201"/>
                                        </p:tgtEl>
                                        <p:attrNameLst>
                                          <p:attrName>style.visibility</p:attrName>
                                        </p:attrNameLst>
                                      </p:cBhvr>
                                      <p:to>
                                        <p:strVal val="visible"/>
                                      </p:to>
                                    </p:set>
                                    <p:animEffect transition="in" filter="dissolve">
                                      <p:cBhvr>
                                        <p:cTn id="47" dur="1000"/>
                                        <p:tgtEl>
                                          <p:spTgt spid="1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191" grpId="1" animBg="1" advAuto="0"/>
      <p:bldP spid="1192" grpId="2" animBg="1" advAuto="0"/>
      <p:bldP spid="1195" grpId="5" animBg="1" advAuto="0"/>
      <p:bldP spid="1196" grpId="6" animBg="1" advAuto="0"/>
      <p:bldP spid="1194" grpId="4" animBg="1" advAuto="0"/>
      <p:bldP spid="1197" grpId="7" animBg="1" advAuto="0"/>
      <p:bldP spid="1199" grpId="9" animBg="1" advAuto="0"/>
      <p:bldP spid="1193" grpId="3" animBg="1" advAuto="0"/>
      <p:bldP spid="1198" grpId="8" animBg="1" advAuto="0"/>
      <p:bldP spid="1200" grpId="10" animBg="1" advAuto="0"/>
      <p:bldP spid="1201" grpId="1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 name="Shape 1203"/>
          <p:cNvSpPr/>
          <p:nvPr>
            <p:ph type="ctrTitle"/>
          </p:nvPr>
        </p:nvSpPr>
        <p:spPr>
          <a:xfrm>
            <a:off x="4854696" y="4177574"/>
            <a:ext cx="3295408" cy="839695"/>
          </a:xfrm>
          <a:prstGeom prst="rect">
            <a:avLst/>
          </a:prstGeom>
        </p:spPr>
        <p:txBody>
          <a:bodyPr lIns="139700" tIns="139700" rIns="139700" bIns="139700"/>
          <a:lstStyle>
            <a:lvl1pPr algn="ctr">
              <a:defRPr sz="3800" b="1">
                <a:latin typeface="Helvetica Neue"/>
                <a:ea typeface="Helvetica Neue"/>
                <a:cs typeface="Helvetica Neue"/>
                <a:sym typeface="Helvetica Neue"/>
              </a:defRPr>
            </a:lvl1pPr>
          </a:lstStyle>
          <a:p>
            <a:r>
              <a:t>管理后台介绍</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203"/>
                                        </p:tgtEl>
                                        <p:attrNameLst>
                                          <p:attrName>style.visibility</p:attrName>
                                        </p:attrNameLst>
                                      </p:cBhvr>
                                      <p:to>
                                        <p:strVal val="visible"/>
                                      </p:to>
                                    </p:set>
                                    <p:animEffect transition="in" filter="dissolve">
                                      <p:cBhvr>
                                        <p:cTn id="7" dur="1000"/>
                                        <p:tgtEl>
                                          <p:spTgt spid="1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203"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Shape 1205"/>
          <p:cNvSpPr/>
          <p:nvPr>
            <p:ph type="title"/>
          </p:nvPr>
        </p:nvSpPr>
        <p:spPr>
          <a:xfrm>
            <a:off x="381000" y="38100"/>
            <a:ext cx="6748986" cy="759222"/>
          </a:xfrm>
          <a:prstGeom prst="rect">
            <a:avLst/>
          </a:prstGeom>
        </p:spPr>
        <p:txBody>
          <a:bodyPr/>
          <a:lstStyle>
            <a:lvl1pPr>
              <a:defRPr b="1">
                <a:latin typeface="+mn-lt"/>
                <a:ea typeface="+mn-ea"/>
                <a:cs typeface="+mn-cs"/>
                <a:sym typeface="Helvetica"/>
              </a:defRPr>
            </a:lvl1pPr>
          </a:lstStyle>
          <a:p>
            <a:r>
              <a:t>NQSky App Nest 2.0 管理后台</a:t>
            </a:r>
          </a:p>
        </p:txBody>
      </p:sp>
      <p:sp>
        <p:nvSpPr>
          <p:cNvPr id="1206" name="Shape 1206"/>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grpSp>
        <p:nvGrpSpPr>
          <p:cNvPr id="1209" name="Group 1209"/>
          <p:cNvGrpSpPr/>
          <p:nvPr/>
        </p:nvGrpSpPr>
        <p:grpSpPr>
          <a:xfrm>
            <a:off x="9153817" y="2171829"/>
            <a:ext cx="3121854" cy="596901"/>
            <a:chOff x="0" y="0"/>
            <a:chExt cx="3121853" cy="596900"/>
          </a:xfrm>
        </p:grpSpPr>
        <p:sp>
          <p:nvSpPr>
            <p:cNvPr id="1207" name="Shape 1207"/>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208" name="Shape 1208"/>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组织架构管理</a:t>
              </a:r>
            </a:p>
          </p:txBody>
        </p:sp>
      </p:grpSp>
      <p:grpSp>
        <p:nvGrpSpPr>
          <p:cNvPr id="1212" name="Group 1212"/>
          <p:cNvGrpSpPr/>
          <p:nvPr/>
        </p:nvGrpSpPr>
        <p:grpSpPr>
          <a:xfrm>
            <a:off x="9153817" y="3027515"/>
            <a:ext cx="3121854" cy="596901"/>
            <a:chOff x="0" y="0"/>
            <a:chExt cx="3121853" cy="596900"/>
          </a:xfrm>
        </p:grpSpPr>
        <p:sp>
          <p:nvSpPr>
            <p:cNvPr id="1210" name="Shape 1210"/>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211" name="Shape 1211"/>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应用商店管理</a:t>
              </a:r>
            </a:p>
          </p:txBody>
        </p:sp>
      </p:grpSp>
      <p:grpSp>
        <p:nvGrpSpPr>
          <p:cNvPr id="1215" name="Group 1215"/>
          <p:cNvGrpSpPr/>
          <p:nvPr/>
        </p:nvGrpSpPr>
        <p:grpSpPr>
          <a:xfrm>
            <a:off x="9153817" y="3883200"/>
            <a:ext cx="3121854" cy="596901"/>
            <a:chOff x="0" y="0"/>
            <a:chExt cx="3121853" cy="596900"/>
          </a:xfrm>
        </p:grpSpPr>
        <p:sp>
          <p:nvSpPr>
            <p:cNvPr id="1213" name="Shape 1213"/>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214" name="Shape 1214"/>
            <p:cNvSpPr/>
            <p:nvPr/>
          </p:nvSpPr>
          <p:spPr>
            <a:xfrm>
              <a:off x="525876" y="57150"/>
              <a:ext cx="20701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轻应用开发管理</a:t>
              </a:r>
            </a:p>
          </p:txBody>
        </p:sp>
      </p:grpSp>
      <p:grpSp>
        <p:nvGrpSpPr>
          <p:cNvPr id="1218" name="Group 1218"/>
          <p:cNvGrpSpPr/>
          <p:nvPr/>
        </p:nvGrpSpPr>
        <p:grpSpPr>
          <a:xfrm>
            <a:off x="9153817" y="4738885"/>
            <a:ext cx="3121854" cy="596901"/>
            <a:chOff x="0" y="0"/>
            <a:chExt cx="3121853" cy="596900"/>
          </a:xfrm>
        </p:grpSpPr>
        <p:sp>
          <p:nvSpPr>
            <p:cNvPr id="1216" name="Shape 1216"/>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217" name="Shape 1217"/>
            <p:cNvSpPr/>
            <p:nvPr/>
          </p:nvSpPr>
          <p:spPr>
            <a:xfrm>
              <a:off x="386176" y="57150"/>
              <a:ext cx="23495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企业资讯公告管理</a:t>
              </a:r>
            </a:p>
          </p:txBody>
        </p:sp>
      </p:grpSp>
      <p:grpSp>
        <p:nvGrpSpPr>
          <p:cNvPr id="1221" name="Group 1221"/>
          <p:cNvGrpSpPr/>
          <p:nvPr/>
        </p:nvGrpSpPr>
        <p:grpSpPr>
          <a:xfrm>
            <a:off x="9153816" y="1316143"/>
            <a:ext cx="3121854" cy="596901"/>
            <a:chOff x="0" y="0"/>
            <a:chExt cx="3121853" cy="596900"/>
          </a:xfrm>
        </p:grpSpPr>
        <p:sp>
          <p:nvSpPr>
            <p:cNvPr id="1219" name="Shape 1219"/>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220" name="Shape 1220"/>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用户认证授权</a:t>
              </a:r>
            </a:p>
          </p:txBody>
        </p:sp>
      </p:grpSp>
      <p:grpSp>
        <p:nvGrpSpPr>
          <p:cNvPr id="1224" name="Group 1224"/>
          <p:cNvGrpSpPr/>
          <p:nvPr/>
        </p:nvGrpSpPr>
        <p:grpSpPr>
          <a:xfrm>
            <a:off x="9153817" y="6450257"/>
            <a:ext cx="3121854" cy="596901"/>
            <a:chOff x="0" y="0"/>
            <a:chExt cx="3121853" cy="596900"/>
          </a:xfrm>
        </p:grpSpPr>
        <p:sp>
          <p:nvSpPr>
            <p:cNvPr id="1222" name="Shape 1222"/>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223" name="Shape 1223"/>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平台配置管理</a:t>
              </a:r>
            </a:p>
          </p:txBody>
        </p:sp>
      </p:grpSp>
      <p:grpSp>
        <p:nvGrpSpPr>
          <p:cNvPr id="1227" name="Group 1227"/>
          <p:cNvGrpSpPr/>
          <p:nvPr/>
        </p:nvGrpSpPr>
        <p:grpSpPr>
          <a:xfrm>
            <a:off x="9153816" y="8161628"/>
            <a:ext cx="3121854" cy="596901"/>
            <a:chOff x="0" y="0"/>
            <a:chExt cx="3121853" cy="596900"/>
          </a:xfrm>
        </p:grpSpPr>
        <p:sp>
          <p:nvSpPr>
            <p:cNvPr id="1225" name="Shape 1225"/>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226" name="Shape 1226"/>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数据统计分析</a:t>
              </a:r>
            </a:p>
          </p:txBody>
        </p:sp>
      </p:grpSp>
      <p:grpSp>
        <p:nvGrpSpPr>
          <p:cNvPr id="1230" name="Group 1230"/>
          <p:cNvGrpSpPr/>
          <p:nvPr/>
        </p:nvGrpSpPr>
        <p:grpSpPr>
          <a:xfrm>
            <a:off x="9153817" y="5594571"/>
            <a:ext cx="3121854" cy="596901"/>
            <a:chOff x="0" y="0"/>
            <a:chExt cx="3121853" cy="596900"/>
          </a:xfrm>
        </p:grpSpPr>
        <p:sp>
          <p:nvSpPr>
            <p:cNvPr id="1228" name="Shape 1228"/>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229" name="Shape 1229"/>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集成接入管理</a:t>
              </a:r>
            </a:p>
          </p:txBody>
        </p:sp>
      </p:grpSp>
      <p:grpSp>
        <p:nvGrpSpPr>
          <p:cNvPr id="1233" name="Group 1233"/>
          <p:cNvGrpSpPr/>
          <p:nvPr/>
        </p:nvGrpSpPr>
        <p:grpSpPr>
          <a:xfrm>
            <a:off x="9153817" y="7305942"/>
            <a:ext cx="3121854" cy="596901"/>
            <a:chOff x="0" y="0"/>
            <a:chExt cx="3121853" cy="596900"/>
          </a:xfrm>
        </p:grpSpPr>
        <p:sp>
          <p:nvSpPr>
            <p:cNvPr id="1231" name="Shape 1231"/>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232" name="Shape 1232"/>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日志监控管理</a:t>
              </a:r>
            </a:p>
          </p:txBody>
        </p:sp>
      </p:grpSp>
      <p:grpSp>
        <p:nvGrpSpPr>
          <p:cNvPr id="1237" name="Group 1237"/>
          <p:cNvGrpSpPr/>
          <p:nvPr/>
        </p:nvGrpSpPr>
        <p:grpSpPr>
          <a:xfrm>
            <a:off x="456111" y="2861691"/>
            <a:ext cx="8002269" cy="4621466"/>
            <a:chOff x="0" y="0"/>
            <a:chExt cx="8002267" cy="4621464"/>
          </a:xfrm>
        </p:grpSpPr>
        <p:pic>
          <p:nvPicPr>
            <p:cNvPr id="1234" name="pasted-image.pdf"/>
            <p:cNvPicPr>
              <a:picLocks noChangeAspect="1"/>
            </p:cNvPicPr>
            <p:nvPr/>
          </p:nvPicPr>
          <p:blipFill>
            <a:blip r:embed="rId1"/>
            <a:stretch>
              <a:fillRect/>
            </a:stretch>
          </p:blipFill>
          <p:spPr>
            <a:xfrm>
              <a:off x="0" y="0"/>
              <a:ext cx="8002268" cy="4621465"/>
            </a:xfrm>
            <a:prstGeom prst="rect">
              <a:avLst/>
            </a:prstGeom>
            <a:ln w="12700" cap="flat">
              <a:noFill/>
              <a:miter lim="400000"/>
              <a:headEnd/>
              <a:tailEnd/>
            </a:ln>
            <a:effectLst/>
          </p:spPr>
        </p:pic>
        <p:pic>
          <p:nvPicPr>
            <p:cNvPr id="1235" name="门户管理.png"/>
            <p:cNvPicPr>
              <a:picLocks noChangeAspect="1"/>
            </p:cNvPicPr>
            <p:nvPr/>
          </p:nvPicPr>
          <p:blipFill>
            <a:blip r:embed="rId2"/>
            <a:stretch>
              <a:fillRect/>
            </a:stretch>
          </p:blipFill>
          <p:spPr>
            <a:xfrm>
              <a:off x="980783" y="281667"/>
              <a:ext cx="6040701" cy="2848807"/>
            </a:xfrm>
            <a:prstGeom prst="rect">
              <a:avLst/>
            </a:prstGeom>
            <a:ln w="12700" cap="flat">
              <a:noFill/>
              <a:miter lim="400000"/>
              <a:headEnd/>
              <a:tailEnd/>
            </a:ln>
            <a:effectLst/>
          </p:spPr>
        </p:pic>
        <p:pic>
          <p:nvPicPr>
            <p:cNvPr id="1236" name="用户中心.png"/>
            <p:cNvPicPr>
              <a:picLocks noChangeAspect="1"/>
            </p:cNvPicPr>
            <p:nvPr/>
          </p:nvPicPr>
          <p:blipFill>
            <a:blip r:embed="rId3"/>
            <a:stretch>
              <a:fillRect/>
            </a:stretch>
          </p:blipFill>
          <p:spPr>
            <a:xfrm>
              <a:off x="1640605" y="1222509"/>
              <a:ext cx="5395757" cy="2882134"/>
            </a:xfrm>
            <a:prstGeom prst="rect">
              <a:avLst/>
            </a:prstGeom>
            <a:ln w="12700" cap="flat">
              <a:noFill/>
              <a:miter lim="400000"/>
              <a:headEnd/>
              <a:tailEnd/>
            </a:ln>
            <a:effectLst/>
          </p:spPr>
        </p:pic>
      </p:gr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Shape 1239"/>
          <p:cNvSpPr/>
          <p:nvPr>
            <p:ph type="ctrTitle"/>
          </p:nvPr>
        </p:nvSpPr>
        <p:spPr>
          <a:xfrm>
            <a:off x="4854696" y="4193492"/>
            <a:ext cx="3295408" cy="839695"/>
          </a:xfrm>
          <a:prstGeom prst="rect">
            <a:avLst/>
          </a:prstGeom>
        </p:spPr>
        <p:txBody>
          <a:bodyPr lIns="139700" tIns="139700" rIns="139700" bIns="139700"/>
          <a:lstStyle>
            <a:lvl1pPr algn="ctr">
              <a:defRPr sz="3800" b="1">
                <a:latin typeface="Helvetica Neue"/>
                <a:ea typeface="Helvetica Neue"/>
                <a:cs typeface="Helvetica Neue"/>
                <a:sym typeface="Helvetica Neue"/>
              </a:defRPr>
            </a:lvl1pPr>
          </a:lstStyle>
          <a:p>
            <a:r>
              <a:t>开发套件介绍</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239"/>
                                        </p:tgtEl>
                                        <p:attrNameLst>
                                          <p:attrName>style.visibility</p:attrName>
                                        </p:attrNameLst>
                                      </p:cBhvr>
                                      <p:to>
                                        <p:strVal val="visible"/>
                                      </p:to>
                                    </p:set>
                                    <p:animEffect transition="in" filter="dissolve">
                                      <p:cBhvr>
                                        <p:cTn id="7" dur="1000"/>
                                        <p:tgtEl>
                                          <p:spTgt spid="1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239"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ph type="ctrTitle"/>
          </p:nvPr>
        </p:nvSpPr>
        <p:spPr>
          <a:xfrm>
            <a:off x="4053648" y="4320834"/>
            <a:ext cx="4897504" cy="839695"/>
          </a:xfrm>
          <a:prstGeom prst="rect">
            <a:avLst/>
          </a:prstGeom>
        </p:spPr>
        <p:txBody>
          <a:bodyPr lIns="139700" tIns="139700" rIns="139700" bIns="139700"/>
          <a:lstStyle>
            <a:lvl1pPr algn="ctr">
              <a:defRPr sz="3800" b="1">
                <a:latin typeface="Helvetica Neue"/>
                <a:ea typeface="Helvetica Neue"/>
                <a:cs typeface="Helvetica Neue"/>
                <a:sym typeface="Helvetica Neue"/>
              </a:defRPr>
            </a:lvl1pPr>
          </a:lstStyle>
          <a:p>
            <a:r>
              <a:t>APP NEST 产品定义</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62"/>
                                        </p:tgtEl>
                                        <p:attrNameLst>
                                          <p:attrName>style.visibility</p:attrName>
                                        </p:attrNameLst>
                                      </p:cBhvr>
                                      <p:to>
                                        <p:strVal val="visible"/>
                                      </p:to>
                                    </p:set>
                                    <p:animEffect transition="in" filter="dissolve">
                                      <p:cBhvr>
                                        <p:cTn id="7"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62" grpId="1"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 name="Shape 1241"/>
          <p:cNvSpPr/>
          <p:nvPr>
            <p:ph type="title"/>
          </p:nvPr>
        </p:nvSpPr>
        <p:spPr>
          <a:xfrm>
            <a:off x="381000" y="38100"/>
            <a:ext cx="6748986" cy="759222"/>
          </a:xfrm>
          <a:prstGeom prst="rect">
            <a:avLst/>
          </a:prstGeom>
        </p:spPr>
        <p:txBody>
          <a:bodyPr/>
          <a:lstStyle>
            <a:lvl1pPr>
              <a:defRPr b="1">
                <a:latin typeface="+mn-lt"/>
                <a:ea typeface="+mn-ea"/>
                <a:cs typeface="+mn-cs"/>
                <a:sym typeface="Helvetica"/>
              </a:defRPr>
            </a:lvl1pPr>
          </a:lstStyle>
          <a:p>
            <a:r>
              <a:t>NQSky App Nest 2.0 开发工具</a:t>
            </a:r>
          </a:p>
        </p:txBody>
      </p:sp>
      <p:sp>
        <p:nvSpPr>
          <p:cNvPr id="1242" name="Shape 1242"/>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grpSp>
        <p:nvGrpSpPr>
          <p:cNvPr id="1245" name="Group 1245"/>
          <p:cNvGrpSpPr/>
          <p:nvPr/>
        </p:nvGrpSpPr>
        <p:grpSpPr>
          <a:xfrm>
            <a:off x="9153817" y="2171829"/>
            <a:ext cx="3121854" cy="596901"/>
            <a:chOff x="0" y="0"/>
            <a:chExt cx="3121853" cy="596900"/>
          </a:xfrm>
        </p:grpSpPr>
        <p:sp>
          <p:nvSpPr>
            <p:cNvPr id="1243" name="Shape 1243"/>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244" name="Shape 1244"/>
            <p:cNvSpPr/>
            <p:nvPr/>
          </p:nvSpPr>
          <p:spPr>
            <a:xfrm>
              <a:off x="386176" y="57150"/>
              <a:ext cx="23495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所见即所得模拟器</a:t>
              </a:r>
            </a:p>
          </p:txBody>
        </p:sp>
      </p:grpSp>
      <p:grpSp>
        <p:nvGrpSpPr>
          <p:cNvPr id="1248" name="Group 1248"/>
          <p:cNvGrpSpPr/>
          <p:nvPr/>
        </p:nvGrpSpPr>
        <p:grpSpPr>
          <a:xfrm>
            <a:off x="9153817" y="3027515"/>
            <a:ext cx="3121854" cy="596901"/>
            <a:chOff x="0" y="0"/>
            <a:chExt cx="3121853" cy="596900"/>
          </a:xfrm>
        </p:grpSpPr>
        <p:sp>
          <p:nvSpPr>
            <p:cNvPr id="1246" name="Shape 1246"/>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247" name="Shape 1247"/>
            <p:cNvSpPr/>
            <p:nvPr/>
          </p:nvSpPr>
          <p:spPr>
            <a:xfrm>
              <a:off x="256913" y="57150"/>
              <a:ext cx="2608028"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多真机USB直连调试</a:t>
              </a:r>
            </a:p>
          </p:txBody>
        </p:sp>
      </p:grpSp>
      <p:grpSp>
        <p:nvGrpSpPr>
          <p:cNvPr id="1251" name="Group 1251"/>
          <p:cNvGrpSpPr/>
          <p:nvPr/>
        </p:nvGrpSpPr>
        <p:grpSpPr>
          <a:xfrm>
            <a:off x="9153817" y="3883200"/>
            <a:ext cx="3121854" cy="596901"/>
            <a:chOff x="0" y="0"/>
            <a:chExt cx="3121853" cy="596900"/>
          </a:xfrm>
        </p:grpSpPr>
        <p:sp>
          <p:nvSpPr>
            <p:cNvPr id="1249" name="Shape 1249"/>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250" name="Shape 1250"/>
            <p:cNvSpPr/>
            <p:nvPr/>
          </p:nvSpPr>
          <p:spPr>
            <a:xfrm>
              <a:off x="525876" y="57150"/>
              <a:ext cx="20701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集成快速组件集</a:t>
              </a:r>
            </a:p>
          </p:txBody>
        </p:sp>
      </p:grpSp>
      <p:grpSp>
        <p:nvGrpSpPr>
          <p:cNvPr id="1254" name="Group 1254"/>
          <p:cNvGrpSpPr/>
          <p:nvPr/>
        </p:nvGrpSpPr>
        <p:grpSpPr>
          <a:xfrm>
            <a:off x="9153817" y="4738885"/>
            <a:ext cx="3121854" cy="596901"/>
            <a:chOff x="0" y="0"/>
            <a:chExt cx="3121853" cy="596900"/>
          </a:xfrm>
        </p:grpSpPr>
        <p:sp>
          <p:nvSpPr>
            <p:cNvPr id="1252" name="Shape 1252"/>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253" name="Shape 1253"/>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代码智能提示</a:t>
              </a:r>
            </a:p>
          </p:txBody>
        </p:sp>
      </p:grpSp>
      <p:grpSp>
        <p:nvGrpSpPr>
          <p:cNvPr id="1257" name="Group 1257"/>
          <p:cNvGrpSpPr/>
          <p:nvPr/>
        </p:nvGrpSpPr>
        <p:grpSpPr>
          <a:xfrm>
            <a:off x="9153816" y="1316143"/>
            <a:ext cx="3121854" cy="596901"/>
            <a:chOff x="0" y="0"/>
            <a:chExt cx="3121853" cy="596900"/>
          </a:xfrm>
        </p:grpSpPr>
        <p:sp>
          <p:nvSpPr>
            <p:cNvPr id="1255" name="Shape 1255"/>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256" name="Shape 1256"/>
            <p:cNvSpPr/>
            <p:nvPr/>
          </p:nvSpPr>
          <p:spPr>
            <a:xfrm>
              <a:off x="526490" y="57150"/>
              <a:ext cx="2068873"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Eclipse集成环境</a:t>
              </a:r>
            </a:p>
          </p:txBody>
        </p:sp>
      </p:grpSp>
      <p:grpSp>
        <p:nvGrpSpPr>
          <p:cNvPr id="1260" name="Group 1260"/>
          <p:cNvGrpSpPr/>
          <p:nvPr/>
        </p:nvGrpSpPr>
        <p:grpSpPr>
          <a:xfrm>
            <a:off x="9153817" y="6450257"/>
            <a:ext cx="3121854" cy="596901"/>
            <a:chOff x="0" y="0"/>
            <a:chExt cx="3121853" cy="596900"/>
          </a:xfrm>
        </p:grpSpPr>
        <p:sp>
          <p:nvSpPr>
            <p:cNvPr id="1258" name="Shape 1258"/>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259" name="Shape 1259"/>
            <p:cNvSpPr/>
            <p:nvPr/>
          </p:nvSpPr>
          <p:spPr>
            <a:xfrm>
              <a:off x="550706" y="57150"/>
              <a:ext cx="2020442"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支持JS断点调试</a:t>
              </a:r>
            </a:p>
          </p:txBody>
        </p:sp>
      </p:grpSp>
      <p:grpSp>
        <p:nvGrpSpPr>
          <p:cNvPr id="1263" name="Group 1263"/>
          <p:cNvGrpSpPr/>
          <p:nvPr/>
        </p:nvGrpSpPr>
        <p:grpSpPr>
          <a:xfrm>
            <a:off x="9153816" y="8161628"/>
            <a:ext cx="3121854" cy="596901"/>
            <a:chOff x="0" y="0"/>
            <a:chExt cx="3121853" cy="596900"/>
          </a:xfrm>
        </p:grpSpPr>
        <p:sp>
          <p:nvSpPr>
            <p:cNvPr id="1261" name="Shape 1261"/>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262" name="Shape 1262"/>
            <p:cNvSpPr/>
            <p:nvPr/>
          </p:nvSpPr>
          <p:spPr>
            <a:xfrm>
              <a:off x="525876" y="57150"/>
              <a:ext cx="20701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支持自定义模板</a:t>
              </a:r>
            </a:p>
          </p:txBody>
        </p:sp>
      </p:grpSp>
      <p:grpSp>
        <p:nvGrpSpPr>
          <p:cNvPr id="1266" name="Group 1266"/>
          <p:cNvGrpSpPr/>
          <p:nvPr/>
        </p:nvGrpSpPr>
        <p:grpSpPr>
          <a:xfrm>
            <a:off x="9153817" y="5594571"/>
            <a:ext cx="3121854" cy="596901"/>
            <a:chOff x="0" y="0"/>
            <a:chExt cx="3121853" cy="596900"/>
          </a:xfrm>
        </p:grpSpPr>
        <p:sp>
          <p:nvSpPr>
            <p:cNvPr id="1264" name="Shape 1264"/>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265" name="Shape 1265"/>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自动打包编译</a:t>
              </a:r>
            </a:p>
          </p:txBody>
        </p:sp>
      </p:grpSp>
      <p:grpSp>
        <p:nvGrpSpPr>
          <p:cNvPr id="1269" name="Group 1269"/>
          <p:cNvGrpSpPr/>
          <p:nvPr/>
        </p:nvGrpSpPr>
        <p:grpSpPr>
          <a:xfrm>
            <a:off x="9153817" y="7305942"/>
            <a:ext cx="3121854" cy="596901"/>
            <a:chOff x="0" y="0"/>
            <a:chExt cx="3121853" cy="596900"/>
          </a:xfrm>
        </p:grpSpPr>
        <p:sp>
          <p:nvSpPr>
            <p:cNvPr id="1267" name="Shape 1267"/>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268" name="Shape 1268"/>
            <p:cNvSpPr/>
            <p:nvPr/>
          </p:nvSpPr>
          <p:spPr>
            <a:xfrm>
              <a:off x="665576" y="57150"/>
              <a:ext cx="17907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丰富的模板库</a:t>
              </a:r>
            </a:p>
          </p:txBody>
        </p:sp>
      </p:grpSp>
      <p:grpSp>
        <p:nvGrpSpPr>
          <p:cNvPr id="1272" name="Group 1272"/>
          <p:cNvGrpSpPr/>
          <p:nvPr/>
        </p:nvGrpSpPr>
        <p:grpSpPr>
          <a:xfrm>
            <a:off x="-146711" y="1102420"/>
            <a:ext cx="9209902" cy="8075679"/>
            <a:chOff x="0" y="0"/>
            <a:chExt cx="9209901" cy="8075677"/>
          </a:xfrm>
        </p:grpSpPr>
        <p:pic>
          <p:nvPicPr>
            <p:cNvPr id="1270" name="pasted-image.pdf"/>
            <p:cNvPicPr>
              <a:picLocks noChangeAspect="1"/>
            </p:cNvPicPr>
            <p:nvPr/>
          </p:nvPicPr>
          <p:blipFill>
            <a:blip r:embed="rId1"/>
            <a:stretch>
              <a:fillRect/>
            </a:stretch>
          </p:blipFill>
          <p:spPr>
            <a:xfrm>
              <a:off x="0" y="0"/>
              <a:ext cx="9209902" cy="8075678"/>
            </a:xfrm>
            <a:prstGeom prst="rect">
              <a:avLst/>
            </a:prstGeom>
            <a:ln w="12700" cap="flat">
              <a:noFill/>
              <a:miter lim="400000"/>
              <a:headEnd/>
              <a:tailEnd/>
            </a:ln>
            <a:effectLst/>
          </p:spPr>
        </p:pic>
        <p:pic>
          <p:nvPicPr>
            <p:cNvPr id="1271" name="6.png"/>
            <p:cNvPicPr>
              <a:picLocks noChangeAspect="1"/>
            </p:cNvPicPr>
            <p:nvPr/>
          </p:nvPicPr>
          <p:blipFill>
            <a:blip r:embed="rId2"/>
            <a:stretch>
              <a:fillRect/>
            </a:stretch>
          </p:blipFill>
          <p:spPr>
            <a:xfrm>
              <a:off x="1296176" y="1945083"/>
              <a:ext cx="6642949" cy="3579218"/>
            </a:xfrm>
            <a:prstGeom prst="rect">
              <a:avLst/>
            </a:prstGeom>
            <a:ln w="12700" cap="flat">
              <a:noFill/>
              <a:miter lim="400000"/>
              <a:headEnd/>
              <a:tailEnd/>
            </a:ln>
            <a:effectLst/>
          </p:spPr>
        </p:pic>
      </p:grpSp>
      <p:grpSp>
        <p:nvGrpSpPr>
          <p:cNvPr id="1275" name="Group 1275"/>
          <p:cNvGrpSpPr/>
          <p:nvPr/>
        </p:nvGrpSpPr>
        <p:grpSpPr>
          <a:xfrm>
            <a:off x="323062" y="1192618"/>
            <a:ext cx="2566976" cy="1066801"/>
            <a:chOff x="0" y="0"/>
            <a:chExt cx="2566974" cy="1066800"/>
          </a:xfrm>
        </p:grpSpPr>
        <p:sp>
          <p:nvSpPr>
            <p:cNvPr id="1274" name="Shape 1274"/>
            <p:cNvSpPr/>
            <p:nvPr/>
          </p:nvSpPr>
          <p:spPr>
            <a:xfrm>
              <a:off x="215900" y="139700"/>
              <a:ext cx="2135175" cy="508000"/>
            </a:xfrm>
            <a:prstGeom prst="rect">
              <a:avLst/>
            </a:prstGeom>
            <a:noFill/>
            <a:ln>
              <a:noFill/>
            </a:ln>
            <a:effectLst/>
          </p:spPr>
          <p:txBody>
            <a:bodyPr wrap="none" lIns="50800" tIns="50800" rIns="50800" bIns="50800" numCol="1" anchor="ctr">
              <a:spAutoFit/>
            </a:bodyPr>
            <a:lstStyle>
              <a:lvl1pPr>
                <a:defRPr sz="2200">
                  <a:latin typeface="Yuanti SC Regular"/>
                  <a:ea typeface="Yuanti SC Regular"/>
                  <a:cs typeface="Yuanti SC Regular"/>
                  <a:sym typeface="Yuanti SC Regular"/>
                </a:defRPr>
              </a:lvl1pPr>
            </a:lstStyle>
            <a:p>
              <a:r>
                <a:t>IDE for Windows</a:t>
              </a:r>
            </a:p>
          </p:txBody>
        </p:sp>
        <p:pic>
          <p:nvPicPr>
            <p:cNvPr id="1273" name="图片 1272"/>
            <p:cNvPicPr/>
            <p:nvPr/>
          </p:nvPicPr>
          <p:blipFill>
            <a:blip r:embed="rId3"/>
            <a:stretch>
              <a:fillRect/>
            </a:stretch>
          </p:blipFill>
          <p:spPr>
            <a:xfrm>
              <a:off x="0" y="0"/>
              <a:ext cx="2566975" cy="1066801"/>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 name="Shape 1277"/>
          <p:cNvSpPr/>
          <p:nvPr>
            <p:ph type="title"/>
          </p:nvPr>
        </p:nvSpPr>
        <p:spPr>
          <a:xfrm>
            <a:off x="381000" y="38100"/>
            <a:ext cx="6748986" cy="759222"/>
          </a:xfrm>
          <a:prstGeom prst="rect">
            <a:avLst/>
          </a:prstGeom>
        </p:spPr>
        <p:txBody>
          <a:bodyPr/>
          <a:lstStyle>
            <a:lvl1pPr>
              <a:defRPr b="1">
                <a:latin typeface="+mn-lt"/>
                <a:ea typeface="+mn-ea"/>
                <a:cs typeface="+mn-cs"/>
                <a:sym typeface="Helvetica"/>
              </a:defRPr>
            </a:lvl1pPr>
          </a:lstStyle>
          <a:p>
            <a:r>
              <a:t>NQSky App Nest 2.0 开发组件</a:t>
            </a:r>
          </a:p>
        </p:txBody>
      </p:sp>
      <p:sp>
        <p:nvSpPr>
          <p:cNvPr id="1278" name="Shape 1278"/>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graphicFrame>
        <p:nvGraphicFramePr>
          <p:cNvPr id="1279" name="Table 1279"/>
          <p:cNvGraphicFramePr/>
          <p:nvPr/>
        </p:nvGraphicFramePr>
        <p:xfrm>
          <a:off x="669359" y="1443585"/>
          <a:ext cx="11615259" cy="7153740"/>
        </p:xfrm>
        <a:graphic>
          <a:graphicData uri="http://schemas.openxmlformats.org/drawingml/2006/table">
            <a:tbl>
              <a:tblPr firstRow="1" bandRow="1">
                <a:tableStyleId>{4C3C2611-4C71-4FC5-86AE-919BDF0F9419}</a:tableStyleId>
              </a:tblPr>
              <a:tblGrid>
                <a:gridCol w="2900639"/>
                <a:gridCol w="2900639"/>
                <a:gridCol w="2900639"/>
                <a:gridCol w="2900639"/>
              </a:tblGrid>
              <a:tr h="649762">
                <a:tc>
                  <a:txBody>
                    <a:bodyPr/>
                    <a:lstStyle/>
                    <a:p>
                      <a:pPr defTabSz="914400">
                        <a:defRPr b="0">
                          <a:solidFill>
                            <a:srgbClr val="000000"/>
                          </a:solidFill>
                        </a:defRPr>
                      </a:pPr>
                      <a:r>
                        <a:rPr sz="2000">
                          <a:solidFill>
                            <a:srgbClr val="FFFFFF"/>
                          </a:solidFill>
                          <a:latin typeface="Microsoft YaHei"/>
                          <a:ea typeface="Microsoft YaHei"/>
                          <a:cs typeface="Microsoft YaHei"/>
                          <a:sym typeface="Microsoft YaHei"/>
                        </a:rPr>
                        <a:t>工具插件</a:t>
                      </a:r>
                      <a:endParaRPr sz="2000">
                        <a:solidFill>
                          <a:srgbClr val="FFFFFF"/>
                        </a:solidFill>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0">
                      <a:miter lim="400000"/>
                    </a:lnT>
                    <a:lnB w="12700">
                      <a:solidFill>
                        <a:srgbClr val="EFEFEF"/>
                      </a:solidFill>
                      <a:miter lim="400000"/>
                    </a:lnB>
                    <a:solidFill>
                      <a:srgbClr val="54BC9B"/>
                    </a:solidFill>
                  </a:tcPr>
                </a:tc>
                <a:tc>
                  <a:txBody>
                    <a:bodyPr/>
                    <a:lstStyle/>
                    <a:p>
                      <a:pPr defTabSz="914400">
                        <a:defRPr b="0">
                          <a:solidFill>
                            <a:srgbClr val="000000"/>
                          </a:solidFill>
                        </a:defRPr>
                      </a:pPr>
                      <a:r>
                        <a:rPr sz="2000">
                          <a:solidFill>
                            <a:srgbClr val="FFFFFF"/>
                          </a:solidFill>
                          <a:latin typeface="Microsoft YaHei"/>
                          <a:ea typeface="Microsoft YaHei"/>
                          <a:cs typeface="Microsoft YaHei"/>
                          <a:sym typeface="Microsoft YaHei"/>
                        </a:rPr>
                        <a:t>产品组件</a:t>
                      </a:r>
                      <a:endParaRPr sz="2000">
                        <a:solidFill>
                          <a:srgbClr val="FFFFFF"/>
                        </a:solidFill>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0">
                      <a:miter lim="400000"/>
                    </a:lnT>
                    <a:lnB w="12700">
                      <a:solidFill>
                        <a:srgbClr val="EFEFEF"/>
                      </a:solidFill>
                      <a:miter lim="400000"/>
                    </a:lnB>
                    <a:solidFill>
                      <a:srgbClr val="33495F"/>
                    </a:solidFill>
                  </a:tcPr>
                </a:tc>
                <a:tc>
                  <a:txBody>
                    <a:bodyPr/>
                    <a:lstStyle/>
                    <a:p>
                      <a:pPr defTabSz="914400">
                        <a:defRPr b="0">
                          <a:solidFill>
                            <a:srgbClr val="000000"/>
                          </a:solidFill>
                        </a:defRPr>
                      </a:pPr>
                      <a:r>
                        <a:rPr sz="2000">
                          <a:solidFill>
                            <a:srgbClr val="FFFFFF"/>
                          </a:solidFill>
                          <a:latin typeface="Microsoft YaHei"/>
                          <a:ea typeface="Microsoft YaHei"/>
                          <a:cs typeface="Microsoft YaHei"/>
                          <a:sym typeface="Microsoft YaHei"/>
                        </a:rPr>
                        <a:t>综合组件</a:t>
                      </a:r>
                      <a:endParaRPr sz="2000">
                        <a:solidFill>
                          <a:srgbClr val="FFFFFF"/>
                        </a:solidFill>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0">
                      <a:miter lim="400000"/>
                    </a:lnT>
                    <a:lnB w="12700">
                      <a:solidFill>
                        <a:srgbClr val="EFEFEF"/>
                      </a:solidFill>
                      <a:miter lim="400000"/>
                    </a:lnB>
                    <a:solidFill>
                      <a:srgbClr val="F4C331"/>
                    </a:solidFill>
                  </a:tcPr>
                </a:tc>
                <a:tc>
                  <a:txBody>
                    <a:bodyPr/>
                    <a:lstStyle/>
                    <a:p>
                      <a:pPr defTabSz="914400">
                        <a:defRPr b="0">
                          <a:solidFill>
                            <a:srgbClr val="000000"/>
                          </a:solidFill>
                        </a:defRPr>
                      </a:pPr>
                      <a:r>
                        <a:rPr sz="2000">
                          <a:solidFill>
                            <a:srgbClr val="FFFFFF"/>
                          </a:solidFill>
                          <a:latin typeface="Microsoft YaHei"/>
                          <a:ea typeface="Microsoft YaHei"/>
                          <a:cs typeface="Microsoft YaHei"/>
                          <a:sym typeface="Microsoft YaHei"/>
                        </a:rPr>
                        <a:t>系统调用</a:t>
                      </a:r>
                      <a:endParaRPr sz="2000">
                        <a:solidFill>
                          <a:srgbClr val="FFFFFF"/>
                        </a:solidFill>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0">
                      <a:miter lim="400000"/>
                    </a:lnR>
                    <a:lnT w="0">
                      <a:miter lim="400000"/>
                    </a:lnT>
                    <a:lnB w="12700">
                      <a:solidFill>
                        <a:srgbClr val="EFEFEF"/>
                      </a:solidFill>
                      <a:miter lim="400000"/>
                    </a:lnB>
                    <a:solidFill>
                      <a:srgbClr val="E94F35"/>
                    </a:solidFill>
                  </a:tcPr>
                </a:tc>
              </a:tr>
              <a:tr h="681459">
                <a:tc>
                  <a:txBody>
                    <a:bodyPr/>
                    <a:lstStyle/>
                    <a:p>
                      <a:pPr defTabSz="914400"/>
                      <a:r>
                        <a:rPr sz="1600">
                          <a:latin typeface="Microsoft YaHei"/>
                          <a:ea typeface="Microsoft YaHei"/>
                          <a:cs typeface="Microsoft YaHei"/>
                          <a:sym typeface="Microsoft YaHei"/>
                        </a:rPr>
                        <a:t>二维码扫描</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应用间调用</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SSO认证组件</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打电话</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0">
                      <a:miter lim="400000"/>
                    </a:lnR>
                    <a:lnT w="12700">
                      <a:solidFill>
                        <a:srgbClr val="EFEFEF"/>
                      </a:solidFill>
                      <a:miter lim="400000"/>
                    </a:lnT>
                    <a:lnB w="12700">
                      <a:solidFill>
                        <a:srgbClr val="EFEFEF"/>
                      </a:solidFill>
                      <a:miter lim="400000"/>
                    </a:lnB>
                  </a:tcPr>
                </a:tc>
              </a:tr>
              <a:tr h="681459">
                <a:tc>
                  <a:txBody>
                    <a:bodyPr/>
                    <a:lstStyle/>
                    <a:p>
                      <a:pPr defTabSz="914400"/>
                      <a:r>
                        <a:rPr sz="1600">
                          <a:latin typeface="Microsoft YaHei"/>
                          <a:ea typeface="Microsoft YaHei"/>
                          <a:cs typeface="Microsoft YaHei"/>
                          <a:sym typeface="Microsoft YaHei"/>
                        </a:rPr>
                        <a:t>二维码生成</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安全网络连接</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动态权限组件</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发短信</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0">
                      <a:miter lim="400000"/>
                    </a:lnR>
                    <a:lnT w="12700">
                      <a:solidFill>
                        <a:srgbClr val="EFEFEF"/>
                      </a:solidFill>
                      <a:miter lim="400000"/>
                    </a:lnT>
                    <a:lnB w="12700">
                      <a:solidFill>
                        <a:srgbClr val="EFEFEF"/>
                      </a:solidFill>
                      <a:miter lim="400000"/>
                    </a:lnB>
                    <a:solidFill>
                      <a:srgbClr val="FAFAFA"/>
                    </a:solidFill>
                  </a:tcPr>
                </a:tc>
              </a:tr>
              <a:tr h="681459">
                <a:tc>
                  <a:txBody>
                    <a:bodyPr/>
                    <a:lstStyle/>
                    <a:p>
                      <a:pPr defTabSz="914400"/>
                      <a:r>
                        <a:rPr sz="1600">
                          <a:latin typeface="Microsoft YaHei"/>
                          <a:ea typeface="Microsoft YaHei"/>
                          <a:cs typeface="Microsoft YaHei"/>
                          <a:sym typeface="Microsoft YaHei"/>
                        </a:rPr>
                        <a:t>日期选择器</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检测APP是否安装</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图片上传组件</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发邮件</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0">
                      <a:miter lim="400000"/>
                    </a:lnR>
                    <a:lnT w="12700">
                      <a:solidFill>
                        <a:srgbClr val="EFEFEF"/>
                      </a:solidFill>
                      <a:miter lim="400000"/>
                    </a:lnT>
                    <a:lnB w="12700">
                      <a:solidFill>
                        <a:srgbClr val="EFEFEF"/>
                      </a:solidFill>
                      <a:miter lim="400000"/>
                    </a:lnB>
                  </a:tcPr>
                </a:tc>
              </a:tr>
              <a:tr h="681459">
                <a:tc>
                  <a:txBody>
                    <a:bodyPr/>
                    <a:lstStyle/>
                    <a:p>
                      <a:pPr defTabSz="914400"/>
                      <a:r>
                        <a:rPr sz="1600">
                          <a:latin typeface="Microsoft YaHei"/>
                          <a:ea typeface="Microsoft YaHei"/>
                          <a:cs typeface="Microsoft YaHei"/>
                          <a:sym typeface="Microsoft YaHei"/>
                        </a:rPr>
                        <a:t>图片水印组件</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动态修改客户端IP</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文件断点续传</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图片库</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0">
                      <a:miter lim="400000"/>
                    </a:lnR>
                    <a:lnT w="12700">
                      <a:solidFill>
                        <a:srgbClr val="EFEFEF"/>
                      </a:solidFill>
                      <a:miter lim="400000"/>
                    </a:lnT>
                    <a:lnB w="12700">
                      <a:solidFill>
                        <a:srgbClr val="EFEFEF"/>
                      </a:solidFill>
                      <a:miter lim="400000"/>
                    </a:lnB>
                    <a:solidFill>
                      <a:srgbClr val="FAFAFA"/>
                    </a:solidFill>
                  </a:tcPr>
                </a:tc>
              </a:tr>
              <a:tr h="681459">
                <a:tc>
                  <a:txBody>
                    <a:bodyPr/>
                    <a:lstStyle/>
                    <a:p>
                      <a:pPr defTabSz="914400"/>
                      <a:r>
                        <a:rPr sz="1600">
                          <a:latin typeface="Microsoft YaHei"/>
                          <a:ea typeface="Microsoft YaHei"/>
                          <a:cs typeface="Microsoft YaHei"/>
                          <a:sym typeface="Microsoft YaHei"/>
                        </a:rPr>
                        <a:t>关闭当前应用</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文件本地编辑（WPS）</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获取验证码</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地址簿</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r>
              <a:tr h="681459">
                <a:tc>
                  <a:txBody>
                    <a:bodyPr/>
                    <a:lstStyle/>
                    <a:p>
                      <a:pPr defTabSz="914400"/>
                      <a:r>
                        <a:rPr sz="1600">
                          <a:latin typeface="Microsoft YaHei"/>
                          <a:ea typeface="Microsoft YaHei"/>
                          <a:cs typeface="Microsoft YaHei"/>
                          <a:sym typeface="Microsoft YaHei"/>
                        </a:rPr>
                        <a:t>图表组件（饼、柱、线）</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手势密码锁</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0">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APP版本更新</a:t>
                      </a:r>
                      <a:endParaRPr sz="1600">
                        <a:latin typeface="Microsoft YaHei"/>
                        <a:ea typeface="Microsoft YaHei"/>
                        <a:cs typeface="Microsoft YaHei"/>
                        <a:sym typeface="Microsoft YaHei"/>
                      </a:endParaRPr>
                    </a:p>
                  </a:txBody>
                  <a:tcPr marL="50800" marR="50800" marT="50800" marB="50800" anchor="ctr" anchorCtr="0" horzOverflow="overflow">
                    <a:lnL w="0">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系统密码锁</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r>
              <a:tr h="681459">
                <a:tc>
                  <a:txBody>
                    <a:bodyPr/>
                    <a:lstStyle/>
                    <a:p>
                      <a:pPr defTabSz="914400"/>
                      <a:r>
                        <a:rPr sz="1600">
                          <a:latin typeface="Microsoft YaHei"/>
                          <a:ea typeface="Microsoft YaHei"/>
                          <a:cs typeface="Microsoft YaHei"/>
                          <a:sym typeface="Microsoft YaHei"/>
                        </a:rPr>
                        <a:t>手绘签名组件</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地图插件</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0">
                      <a:miter lim="400000"/>
                    </a:lnB>
                  </a:tcPr>
                </a:tc>
                <a:tc>
                  <a:txBody>
                    <a:bodyPr/>
                    <a:lstStyle/>
                    <a:p>
                      <a:pPr defTabSz="914400"/>
                      <a:r>
                        <a:rPr sz="1600">
                          <a:latin typeface="Microsoft YaHei"/>
                          <a:ea typeface="Microsoft YaHei"/>
                          <a:cs typeface="Microsoft YaHei"/>
                          <a:sym typeface="Microsoft YaHei"/>
                        </a:rPr>
                        <a:t>安全认证注册插件</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媒体库插件</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r>
              <a:tr h="681459">
                <a:tc>
                  <a:txBody>
                    <a:bodyPr/>
                    <a:lstStyle/>
                    <a:p>
                      <a:pPr defTabSz="914400"/>
                      <a:r>
                        <a:rPr sz="1600">
                          <a:latin typeface="Microsoft YaHei"/>
                          <a:ea typeface="Microsoft YaHei"/>
                          <a:cs typeface="Microsoft YaHei"/>
                          <a:sym typeface="Microsoft YaHei"/>
                        </a:rPr>
                        <a:t>文档浏览器</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程序安装</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0">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指令响应组件</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定位GPS</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0">
                      <a:miter lim="400000"/>
                    </a:lnR>
                    <a:lnT w="12700">
                      <a:solidFill>
                        <a:srgbClr val="EFEFEF"/>
                      </a:solidFill>
                      <a:miter lim="400000"/>
                    </a:lnT>
                    <a:lnB w="12700">
                      <a:solidFill>
                        <a:srgbClr val="EFEFEF"/>
                      </a:solidFill>
                      <a:miter lim="400000"/>
                    </a:lnB>
                    <a:solidFill>
                      <a:srgbClr val="FAFAFA"/>
                    </a:solidFill>
                  </a:tcPr>
                </a:tc>
              </a:tr>
              <a:tr h="681459">
                <a:tc>
                  <a:txBody>
                    <a:bodyPr/>
                    <a:lstStyle/>
                    <a:p>
                      <a:pPr defTabSz="914400"/>
                      <a:r>
                        <a:rPr sz="1600">
                          <a:latin typeface="Microsoft YaHei"/>
                          <a:ea typeface="Microsoft YaHei"/>
                          <a:cs typeface="Microsoft YaHei"/>
                          <a:sym typeface="Microsoft YaHei"/>
                        </a:rPr>
                        <a:t>获取屏幕分辨率</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屏幕监听触摸</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行为统计组件</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0">
                      <a:miter lim="400000"/>
                    </a:lnB>
                  </a:tcPr>
                </a:tc>
                <a:tc>
                  <a:txBody>
                    <a:bodyPr/>
                    <a:lstStyle/>
                    <a:p>
                      <a:pPr defTabSz="914400"/>
                      <a:r>
                        <a:rPr sz="1600">
                          <a:latin typeface="Microsoft YaHei"/>
                          <a:ea typeface="Microsoft YaHei"/>
                          <a:cs typeface="Microsoft YaHei"/>
                          <a:sym typeface="Microsoft YaHei"/>
                        </a:rPr>
                        <a:t>指纹密码</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0">
                      <a:miter lim="400000"/>
                    </a:lnR>
                    <a:lnT w="12700">
                      <a:solidFill>
                        <a:srgbClr val="EFEFEF"/>
                      </a:solidFill>
                      <a:miter lim="400000"/>
                    </a:lnT>
                    <a:lnB w="12700">
                      <a:solidFill>
                        <a:srgbClr val="EFEFEF"/>
                      </a:solidFill>
                      <a:miter lim="400000"/>
                    </a:lnB>
                  </a:tcPr>
                </a:tc>
              </a:tr>
              <a:tr h="364492">
                <a:tc>
                  <a:txBody>
                    <a:bodyPr/>
                    <a:lstStyle/>
                    <a:p>
                      <a:pPr defTabSz="914400"/>
                      <a:r>
                        <a:rPr sz="1600">
                          <a:solidFill>
                            <a:srgbClr val="54BC9B"/>
                          </a:solidFill>
                          <a:latin typeface="Abadi MT Condensed Extra Bold"/>
                          <a:ea typeface="Abadi MT Condensed Extra Bold"/>
                          <a:cs typeface="Abadi MT Condensed Extra Bold"/>
                          <a:sym typeface="Abadi MT Condensed Extra Bold"/>
                        </a:rPr>
                        <a:t>more…</a:t>
                      </a:r>
                      <a:endParaRPr sz="1600">
                        <a:solidFill>
                          <a:srgbClr val="54BC9B"/>
                        </a:solidFill>
                        <a:latin typeface="Abadi MT Condensed Extra Bold"/>
                        <a:ea typeface="Abadi MT Condensed Extra Bold"/>
                        <a:cs typeface="Abadi MT Condensed Extra Bold"/>
                        <a:sym typeface="Abadi MT Condensed Extra Bold"/>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solidFill>
                            <a:srgbClr val="33495F"/>
                          </a:solidFill>
                          <a:latin typeface="Abadi MT Condensed Extra Bold"/>
                          <a:ea typeface="Abadi MT Condensed Extra Bold"/>
                          <a:cs typeface="Abadi MT Condensed Extra Bold"/>
                          <a:sym typeface="Abadi MT Condensed Extra Bold"/>
                        </a:rPr>
                        <a:t>more…</a:t>
                      </a:r>
                      <a:endParaRPr sz="1600">
                        <a:solidFill>
                          <a:srgbClr val="33495F"/>
                        </a:solidFill>
                        <a:latin typeface="Abadi MT Condensed Extra Bold"/>
                        <a:ea typeface="Abadi MT Condensed Extra Bold"/>
                        <a:cs typeface="Abadi MT Condensed Extra Bold"/>
                        <a:sym typeface="Abadi MT Condensed Extra Bold"/>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solidFill>
                            <a:srgbClr val="F4C331"/>
                          </a:solidFill>
                          <a:latin typeface="Abadi MT Condensed Extra Bold"/>
                          <a:ea typeface="Abadi MT Condensed Extra Bold"/>
                          <a:cs typeface="Abadi MT Condensed Extra Bold"/>
                          <a:sym typeface="Abadi MT Condensed Extra Bold"/>
                        </a:rPr>
                        <a:t>more…</a:t>
                      </a:r>
                      <a:endParaRPr sz="1600">
                        <a:solidFill>
                          <a:srgbClr val="F4C331"/>
                        </a:solidFill>
                        <a:latin typeface="Abadi MT Condensed Extra Bold"/>
                        <a:ea typeface="Abadi MT Condensed Extra Bold"/>
                        <a:cs typeface="Abadi MT Condensed Extra Bold"/>
                        <a:sym typeface="Abadi MT Condensed Extra Bold"/>
                      </a:endParaRPr>
                    </a:p>
                  </a:txBody>
                  <a:tcPr marL="50800" marR="50800" marT="50800" marB="50800" anchor="ctr" anchorCtr="0" horzOverflow="overflow">
                    <a:lnL w="12700">
                      <a:solidFill>
                        <a:srgbClr val="EFEFEF"/>
                      </a:solidFill>
                      <a:miter lim="400000"/>
                    </a:lnL>
                    <a:lnR w="12700">
                      <a:solidFill>
                        <a:srgbClr val="EFEFEF"/>
                      </a:solidFill>
                      <a:miter lim="400000"/>
                    </a:lnR>
                    <a:lnT w="0">
                      <a:miter lim="400000"/>
                    </a:lnT>
                    <a:lnB w="12700">
                      <a:solidFill>
                        <a:srgbClr val="EFEFEF"/>
                      </a:solidFill>
                      <a:miter lim="400000"/>
                    </a:lnB>
                    <a:solidFill>
                      <a:srgbClr val="FAFAFA"/>
                    </a:solidFill>
                  </a:tcPr>
                </a:tc>
                <a:tc>
                  <a:txBody>
                    <a:bodyPr/>
                    <a:lstStyle/>
                    <a:p>
                      <a:pPr defTabSz="914400"/>
                      <a:r>
                        <a:rPr sz="1600">
                          <a:solidFill>
                            <a:srgbClr val="E94F35"/>
                          </a:solidFill>
                          <a:latin typeface="Abadi MT Condensed Extra Bold"/>
                          <a:ea typeface="Abadi MT Condensed Extra Bold"/>
                          <a:cs typeface="Abadi MT Condensed Extra Bold"/>
                          <a:sym typeface="Abadi MT Condensed Extra Bold"/>
                        </a:rPr>
                        <a:t>more…</a:t>
                      </a:r>
                      <a:endParaRPr sz="1600">
                        <a:solidFill>
                          <a:srgbClr val="E94F35"/>
                        </a:solidFill>
                        <a:latin typeface="Abadi MT Condensed Extra Bold"/>
                        <a:ea typeface="Abadi MT Condensed Extra Bold"/>
                        <a:cs typeface="Abadi MT Condensed Extra Bold"/>
                        <a:sym typeface="Abadi MT Condensed Extra Bold"/>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 name="Shape 1281"/>
          <p:cNvSpPr/>
          <p:nvPr>
            <p:ph type="title"/>
          </p:nvPr>
        </p:nvSpPr>
        <p:spPr>
          <a:xfrm>
            <a:off x="381000" y="38100"/>
            <a:ext cx="6748986" cy="759222"/>
          </a:xfrm>
          <a:prstGeom prst="rect">
            <a:avLst/>
          </a:prstGeom>
        </p:spPr>
        <p:txBody>
          <a:bodyPr/>
          <a:lstStyle>
            <a:lvl1pPr>
              <a:defRPr b="1">
                <a:latin typeface="+mn-lt"/>
                <a:ea typeface="+mn-ea"/>
                <a:cs typeface="+mn-cs"/>
                <a:sym typeface="Helvetica"/>
              </a:defRPr>
            </a:lvl1pPr>
          </a:lstStyle>
          <a:p>
            <a:r>
              <a:t>NQSky App Nest 2.0 应用开发模板</a:t>
            </a:r>
          </a:p>
        </p:txBody>
      </p:sp>
      <p:sp>
        <p:nvSpPr>
          <p:cNvPr id="1282" name="Shape 1282"/>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sp>
        <p:nvSpPr>
          <p:cNvPr id="1283" name="Shape 1283"/>
          <p:cNvSpPr/>
          <p:nvPr/>
        </p:nvSpPr>
        <p:spPr>
          <a:xfrm>
            <a:off x="861505" y="2586043"/>
            <a:ext cx="1905001" cy="1905001"/>
          </a:xfrm>
          <a:prstGeom prst="ellipse">
            <a:avLst/>
          </a:prstGeom>
          <a:solidFill>
            <a:srgbClr val="597792"/>
          </a:solidFill>
          <a:ln w="12700">
            <a:solidFill>
              <a:srgbClr val="000000">
                <a:alpha val="0"/>
              </a:srgbClr>
            </a:solidFill>
            <a:custDash>
              <a:ds d="200000" sp="200000"/>
            </a:custDash>
            <a:miter lim="400000"/>
          </a:ln>
        </p:spPr>
        <p:txBody>
          <a:bodyPr lIns="50800" tIns="50800" rIns="50800" bIns="50800" anchor="ctr"/>
          <a:lstStyle/>
          <a:p>
            <a:pPr>
              <a:defRPr sz="3600" i="1">
                <a:solidFill>
                  <a:srgbClr val="FFFFFF"/>
                </a:solidFill>
                <a:latin typeface="Helvetica Neue Thin"/>
                <a:ea typeface="Helvetica Neue Thin"/>
                <a:cs typeface="Helvetica Neue Thin"/>
                <a:sym typeface="Helvetica Neue Thin"/>
              </a:defRPr>
            </a:pPr>
            <a:r>
              <a:t>日程</a:t>
            </a:r>
          </a:p>
          <a:p>
            <a:pPr>
              <a:defRPr sz="1800">
                <a:solidFill>
                  <a:srgbClr val="FFFFFF"/>
                </a:solidFill>
                <a:latin typeface="Heiti SC Light"/>
                <a:ea typeface="Heiti SC Light"/>
                <a:cs typeface="Heiti SC Light"/>
                <a:sym typeface="Heiti SC Light"/>
              </a:defRPr>
            </a:pPr>
            <a:r>
              <a:t>OA</a:t>
            </a:r>
          </a:p>
        </p:txBody>
      </p:sp>
      <p:sp>
        <p:nvSpPr>
          <p:cNvPr id="1284" name="Shape 1284"/>
          <p:cNvSpPr/>
          <p:nvPr/>
        </p:nvSpPr>
        <p:spPr>
          <a:xfrm>
            <a:off x="3202637" y="2586043"/>
            <a:ext cx="1905001" cy="1905001"/>
          </a:xfrm>
          <a:prstGeom prst="ellipse">
            <a:avLst/>
          </a:prstGeom>
          <a:solidFill>
            <a:srgbClr val="2399DE"/>
          </a:solidFill>
          <a:ln w="12700">
            <a:solidFill>
              <a:srgbClr val="000000">
                <a:alpha val="0"/>
              </a:srgbClr>
            </a:solidFill>
            <a:custDash>
              <a:ds d="200000" sp="200000"/>
            </a:custDash>
            <a:miter lim="400000"/>
          </a:ln>
        </p:spPr>
        <p:txBody>
          <a:bodyPr lIns="50800" tIns="50800" rIns="50800" bIns="50800" anchor="ctr"/>
          <a:lstStyle/>
          <a:p>
            <a:pPr>
              <a:defRPr sz="3600" i="1">
                <a:solidFill>
                  <a:srgbClr val="FFFFFF"/>
                </a:solidFill>
                <a:latin typeface="Helvetica Neue Thin"/>
                <a:ea typeface="Helvetica Neue Thin"/>
                <a:cs typeface="Helvetica Neue Thin"/>
                <a:sym typeface="Helvetica Neue Thin"/>
              </a:defRPr>
            </a:pPr>
            <a:r>
              <a:t>签到</a:t>
            </a:r>
          </a:p>
          <a:p>
            <a:pPr>
              <a:defRPr sz="1800">
                <a:solidFill>
                  <a:srgbClr val="FFFFFF"/>
                </a:solidFill>
                <a:latin typeface="Heiti SC Light"/>
                <a:ea typeface="Heiti SC Light"/>
                <a:cs typeface="Heiti SC Light"/>
                <a:sym typeface="Heiti SC Light"/>
              </a:defRPr>
            </a:pPr>
            <a:r>
              <a:t>OA</a:t>
            </a:r>
          </a:p>
        </p:txBody>
      </p:sp>
      <p:sp>
        <p:nvSpPr>
          <p:cNvPr id="1285" name="Shape 1285"/>
          <p:cNvSpPr/>
          <p:nvPr/>
        </p:nvSpPr>
        <p:spPr>
          <a:xfrm>
            <a:off x="5518138" y="2586043"/>
            <a:ext cx="1905001" cy="1905001"/>
          </a:xfrm>
          <a:prstGeom prst="ellipse">
            <a:avLst/>
          </a:prstGeom>
          <a:solidFill>
            <a:srgbClr val="06BB9B"/>
          </a:solidFill>
          <a:ln w="12700">
            <a:solidFill>
              <a:srgbClr val="000000">
                <a:alpha val="0"/>
              </a:srgbClr>
            </a:solidFill>
            <a:custDash>
              <a:ds d="200000" sp="200000"/>
            </a:custDash>
            <a:miter lim="400000"/>
          </a:ln>
        </p:spPr>
        <p:txBody>
          <a:bodyPr lIns="50800" tIns="50800" rIns="50800" bIns="50800" anchor="ctr"/>
          <a:lstStyle/>
          <a:p>
            <a:pPr>
              <a:defRPr sz="3600" i="1">
                <a:solidFill>
                  <a:srgbClr val="FFFFFF"/>
                </a:solidFill>
                <a:latin typeface="Helvetica Neue Thin"/>
                <a:ea typeface="Helvetica Neue Thin"/>
                <a:cs typeface="Helvetica Neue Thin"/>
                <a:sym typeface="Helvetica Neue Thin"/>
              </a:defRPr>
            </a:pPr>
            <a:r>
              <a:t>请假</a:t>
            </a:r>
          </a:p>
          <a:p>
            <a:pPr>
              <a:defRPr sz="1800">
                <a:solidFill>
                  <a:srgbClr val="FFFFFF"/>
                </a:solidFill>
                <a:latin typeface="Heiti SC Light"/>
                <a:ea typeface="Heiti SC Light"/>
                <a:cs typeface="Heiti SC Light"/>
                <a:sym typeface="Heiti SC Light"/>
              </a:defRPr>
            </a:pPr>
            <a:r>
              <a:t>OA</a:t>
            </a:r>
          </a:p>
        </p:txBody>
      </p:sp>
      <p:sp>
        <p:nvSpPr>
          <p:cNvPr id="1286" name="Shape 1286"/>
          <p:cNvSpPr/>
          <p:nvPr/>
        </p:nvSpPr>
        <p:spPr>
          <a:xfrm>
            <a:off x="10149139" y="2586043"/>
            <a:ext cx="1905001" cy="1905001"/>
          </a:xfrm>
          <a:prstGeom prst="ellipse">
            <a:avLst/>
          </a:prstGeom>
          <a:solidFill>
            <a:srgbClr val="E97F00"/>
          </a:solidFill>
          <a:ln w="12700">
            <a:solidFill>
              <a:srgbClr val="000000">
                <a:alpha val="0"/>
              </a:srgbClr>
            </a:solidFill>
            <a:custDash>
              <a:ds d="200000" sp="200000"/>
            </a:custDash>
            <a:miter lim="400000"/>
          </a:ln>
        </p:spPr>
        <p:txBody>
          <a:bodyPr lIns="50800" tIns="50800" rIns="50800" bIns="50800" anchor="ctr"/>
          <a:lstStyle/>
          <a:p>
            <a:pPr>
              <a:defRPr sz="3600" i="1">
                <a:solidFill>
                  <a:srgbClr val="FFFFFF"/>
                </a:solidFill>
                <a:latin typeface="Helvetica Neue Thin"/>
                <a:ea typeface="Helvetica Neue Thin"/>
                <a:cs typeface="Helvetica Neue Thin"/>
                <a:sym typeface="Helvetica Neue Thin"/>
              </a:defRPr>
            </a:pPr>
            <a:r>
              <a:t>派车</a:t>
            </a:r>
          </a:p>
          <a:p>
            <a:pPr>
              <a:defRPr sz="1800">
                <a:solidFill>
                  <a:srgbClr val="FFFFFF"/>
                </a:solidFill>
                <a:latin typeface="Heiti SC Light"/>
                <a:ea typeface="Heiti SC Light"/>
                <a:cs typeface="Heiti SC Light"/>
                <a:sym typeface="Heiti SC Light"/>
              </a:defRPr>
            </a:pPr>
            <a:r>
              <a:t>OA</a:t>
            </a:r>
          </a:p>
        </p:txBody>
      </p:sp>
      <p:sp>
        <p:nvSpPr>
          <p:cNvPr id="1287" name="Shape 1287"/>
          <p:cNvSpPr/>
          <p:nvPr/>
        </p:nvSpPr>
        <p:spPr>
          <a:xfrm>
            <a:off x="7833638" y="2586043"/>
            <a:ext cx="1905001" cy="1905001"/>
          </a:xfrm>
          <a:prstGeom prst="ellipse">
            <a:avLst/>
          </a:prstGeom>
          <a:solidFill>
            <a:srgbClr val="F4C300"/>
          </a:solidFill>
          <a:ln w="12700">
            <a:solidFill>
              <a:srgbClr val="000000">
                <a:alpha val="0"/>
              </a:srgbClr>
            </a:solidFill>
            <a:custDash>
              <a:ds d="200000" sp="200000"/>
            </a:custDash>
            <a:miter lim="400000"/>
          </a:ln>
        </p:spPr>
        <p:txBody>
          <a:bodyPr lIns="50800" tIns="50800" rIns="50800" bIns="50800" anchor="ctr"/>
          <a:lstStyle/>
          <a:p>
            <a:pPr>
              <a:defRPr sz="3600" i="1">
                <a:solidFill>
                  <a:srgbClr val="FFFFFF"/>
                </a:solidFill>
                <a:latin typeface="Helvetica Neue Thin"/>
                <a:ea typeface="Helvetica Neue Thin"/>
                <a:cs typeface="Helvetica Neue Thin"/>
                <a:sym typeface="Helvetica Neue Thin"/>
              </a:defRPr>
            </a:pPr>
            <a:r>
              <a:t>审批</a:t>
            </a:r>
          </a:p>
          <a:p>
            <a:pPr>
              <a:defRPr sz="1800">
                <a:solidFill>
                  <a:srgbClr val="FFFFFF"/>
                </a:solidFill>
                <a:latin typeface="Heiti SC Light"/>
                <a:ea typeface="Heiti SC Light"/>
                <a:cs typeface="Heiti SC Light"/>
                <a:sym typeface="Heiti SC Light"/>
              </a:defRPr>
            </a:pPr>
            <a:r>
              <a:t>OA</a:t>
            </a:r>
          </a:p>
        </p:txBody>
      </p:sp>
      <p:sp>
        <p:nvSpPr>
          <p:cNvPr id="1288" name="Shape 1288"/>
          <p:cNvSpPr/>
          <p:nvPr/>
        </p:nvSpPr>
        <p:spPr>
          <a:xfrm>
            <a:off x="5543770" y="5089639"/>
            <a:ext cx="1905001" cy="1905001"/>
          </a:xfrm>
          <a:prstGeom prst="ellipse">
            <a:avLst/>
          </a:prstGeom>
          <a:solidFill>
            <a:srgbClr val="2ACA6B"/>
          </a:solidFill>
          <a:ln w="12700">
            <a:solidFill>
              <a:srgbClr val="000000">
                <a:alpha val="0"/>
              </a:srgbClr>
            </a:solidFill>
            <a:custDash>
              <a:ds d="200000" sp="200000"/>
            </a:custDash>
            <a:miter lim="400000"/>
          </a:ln>
        </p:spPr>
        <p:txBody>
          <a:bodyPr lIns="50800" tIns="50800" rIns="50800" bIns="50800" anchor="ctr"/>
          <a:lstStyle/>
          <a:p>
            <a:pPr>
              <a:defRPr sz="2600" i="1">
                <a:solidFill>
                  <a:srgbClr val="FFFFFF"/>
                </a:solidFill>
                <a:latin typeface="Helvetica Neue Thin"/>
                <a:ea typeface="Helvetica Neue Thin"/>
                <a:cs typeface="Helvetica Neue Thin"/>
                <a:sym typeface="Helvetica Neue Thin"/>
              </a:defRPr>
            </a:pPr>
            <a:r>
              <a:t>产品预约</a:t>
            </a:r>
          </a:p>
          <a:p>
            <a:pPr>
              <a:defRPr sz="1800">
                <a:solidFill>
                  <a:srgbClr val="FFFFFF"/>
                </a:solidFill>
                <a:latin typeface="Heiti SC Light"/>
                <a:ea typeface="Heiti SC Light"/>
                <a:cs typeface="Heiti SC Light"/>
                <a:sym typeface="Heiti SC Light"/>
              </a:defRPr>
            </a:pPr>
            <a:r>
              <a:t>金融</a:t>
            </a:r>
          </a:p>
        </p:txBody>
      </p:sp>
      <p:sp>
        <p:nvSpPr>
          <p:cNvPr id="1289" name="Shape 1289"/>
          <p:cNvSpPr/>
          <p:nvPr/>
        </p:nvSpPr>
        <p:spPr>
          <a:xfrm>
            <a:off x="7884902" y="5167713"/>
            <a:ext cx="1905001" cy="1905001"/>
          </a:xfrm>
          <a:prstGeom prst="ellipse">
            <a:avLst/>
          </a:prstGeom>
          <a:solidFill>
            <a:srgbClr val="EB6949"/>
          </a:solidFill>
          <a:ln w="12700">
            <a:solidFill>
              <a:srgbClr val="000000">
                <a:alpha val="0"/>
              </a:srgbClr>
            </a:solidFill>
            <a:custDash>
              <a:ds d="200000" sp="200000"/>
            </a:custDash>
            <a:miter lim="400000"/>
          </a:ln>
        </p:spPr>
        <p:txBody>
          <a:bodyPr lIns="50800" tIns="50800" rIns="50800" bIns="50800" anchor="ctr"/>
          <a:lstStyle/>
          <a:p>
            <a:pPr>
              <a:defRPr sz="2600" i="1">
                <a:solidFill>
                  <a:srgbClr val="FFFFFF"/>
                </a:solidFill>
                <a:latin typeface="Helvetica Neue Thin"/>
                <a:ea typeface="Helvetica Neue Thin"/>
                <a:cs typeface="Helvetica Neue Thin"/>
                <a:sym typeface="Helvetica Neue Thin"/>
              </a:defRPr>
            </a:pPr>
            <a:r>
              <a:t>移动开卡</a:t>
            </a:r>
          </a:p>
          <a:p>
            <a:pPr>
              <a:defRPr sz="1800">
                <a:solidFill>
                  <a:srgbClr val="FFFFFF"/>
                </a:solidFill>
                <a:latin typeface="Heiti SC Light"/>
                <a:ea typeface="Heiti SC Light"/>
                <a:cs typeface="Heiti SC Light"/>
                <a:sym typeface="Heiti SC Light"/>
              </a:defRPr>
            </a:pPr>
            <a:r>
              <a:t>金融</a:t>
            </a:r>
          </a:p>
        </p:txBody>
      </p:sp>
      <p:sp>
        <p:nvSpPr>
          <p:cNvPr id="1290" name="Shape 1290"/>
          <p:cNvSpPr/>
          <p:nvPr/>
        </p:nvSpPr>
        <p:spPr>
          <a:xfrm>
            <a:off x="10226034" y="5169587"/>
            <a:ext cx="1905001" cy="1905001"/>
          </a:xfrm>
          <a:prstGeom prst="ellipse">
            <a:avLst/>
          </a:prstGeom>
          <a:solidFill>
            <a:srgbClr val="ADCC3E"/>
          </a:solidFill>
          <a:ln w="12700">
            <a:solidFill>
              <a:srgbClr val="000000">
                <a:alpha val="0"/>
              </a:srgbClr>
            </a:solidFill>
            <a:custDash>
              <a:ds d="200000" sp="200000"/>
            </a:custDash>
            <a:miter lim="400000"/>
          </a:ln>
        </p:spPr>
        <p:txBody>
          <a:bodyPr lIns="50800" tIns="50800" rIns="50800" bIns="50800" anchor="ctr"/>
          <a:lstStyle/>
          <a:p>
            <a:pPr>
              <a:defRPr sz="2600" i="1">
                <a:solidFill>
                  <a:srgbClr val="FFFFFF"/>
                </a:solidFill>
                <a:latin typeface="Helvetica Neue Thin"/>
                <a:ea typeface="Helvetica Neue Thin"/>
                <a:cs typeface="Helvetica Neue Thin"/>
                <a:sym typeface="Helvetica Neue Thin"/>
              </a:defRPr>
            </a:pPr>
            <a:r>
              <a:t>资产基金</a:t>
            </a:r>
          </a:p>
          <a:p>
            <a:pPr>
              <a:defRPr sz="1800">
                <a:solidFill>
                  <a:srgbClr val="FFFFFF"/>
                </a:solidFill>
                <a:latin typeface="Heiti SC Light"/>
                <a:ea typeface="Heiti SC Light"/>
                <a:cs typeface="Heiti SC Light"/>
                <a:sym typeface="Heiti SC Light"/>
              </a:defRPr>
            </a:pPr>
            <a:r>
              <a:t>金融</a:t>
            </a:r>
          </a:p>
        </p:txBody>
      </p:sp>
      <p:sp>
        <p:nvSpPr>
          <p:cNvPr id="1291" name="Shape 1291"/>
          <p:cNvSpPr/>
          <p:nvPr/>
        </p:nvSpPr>
        <p:spPr>
          <a:xfrm>
            <a:off x="865175" y="5129613"/>
            <a:ext cx="1905001" cy="1905001"/>
          </a:xfrm>
          <a:prstGeom prst="ellipse">
            <a:avLst/>
          </a:prstGeom>
          <a:solidFill>
            <a:srgbClr val="7FCCAA"/>
          </a:solidFill>
          <a:ln w="12700">
            <a:solidFill>
              <a:srgbClr val="000000">
                <a:alpha val="0"/>
              </a:srgbClr>
            </a:solidFill>
            <a:custDash>
              <a:ds d="200000" sp="200000"/>
            </a:custDash>
            <a:miter lim="400000"/>
          </a:ln>
        </p:spPr>
        <p:txBody>
          <a:bodyPr lIns="50800" tIns="50800" rIns="50800" bIns="50800" anchor="ctr"/>
          <a:lstStyle/>
          <a:p>
            <a:pPr>
              <a:defRPr sz="3400" i="1">
                <a:solidFill>
                  <a:srgbClr val="FFFFFF"/>
                </a:solidFill>
                <a:latin typeface="Helvetica Neue Thin"/>
                <a:ea typeface="Helvetica Neue Thin"/>
                <a:cs typeface="Helvetica Neue Thin"/>
                <a:sym typeface="Helvetica Neue Thin"/>
              </a:defRPr>
            </a:pPr>
            <a:r>
              <a:t>会议室</a:t>
            </a:r>
          </a:p>
          <a:p>
            <a:pPr>
              <a:defRPr sz="1800">
                <a:solidFill>
                  <a:srgbClr val="FFFFFF"/>
                </a:solidFill>
                <a:latin typeface="Heiti SC Light"/>
                <a:ea typeface="Heiti SC Light"/>
                <a:cs typeface="Heiti SC Light"/>
                <a:sym typeface="Heiti SC Light"/>
              </a:defRPr>
            </a:pPr>
            <a:r>
              <a:t>OA</a:t>
            </a:r>
          </a:p>
        </p:txBody>
      </p:sp>
      <p:sp>
        <p:nvSpPr>
          <p:cNvPr id="1292" name="Shape 1292"/>
          <p:cNvSpPr/>
          <p:nvPr/>
        </p:nvSpPr>
        <p:spPr>
          <a:xfrm>
            <a:off x="3206307" y="5129613"/>
            <a:ext cx="1905001" cy="1905001"/>
          </a:xfrm>
          <a:prstGeom prst="ellipse">
            <a:avLst/>
          </a:prstGeom>
          <a:solidFill>
            <a:srgbClr val="73ADDC"/>
          </a:solidFill>
          <a:ln w="12700">
            <a:solidFill>
              <a:srgbClr val="000000">
                <a:alpha val="0"/>
              </a:srgbClr>
            </a:solidFill>
            <a:custDash>
              <a:ds d="200000" sp="200000"/>
            </a:custDash>
            <a:miter lim="400000"/>
          </a:ln>
        </p:spPr>
        <p:txBody>
          <a:bodyPr lIns="50800" tIns="50800" rIns="50800" bIns="50800" anchor="ctr"/>
          <a:lstStyle/>
          <a:p>
            <a:pPr>
              <a:defRPr sz="3600" i="1">
                <a:solidFill>
                  <a:srgbClr val="FFFFFF"/>
                </a:solidFill>
                <a:latin typeface="Helvetica Neue Thin"/>
                <a:ea typeface="Helvetica Neue Thin"/>
                <a:cs typeface="Helvetica Neue Thin"/>
                <a:sym typeface="Helvetica Neue Thin"/>
              </a:defRPr>
            </a:pPr>
            <a:r>
              <a:t>公文</a:t>
            </a:r>
          </a:p>
          <a:p>
            <a:pPr>
              <a:defRPr sz="1800">
                <a:solidFill>
                  <a:srgbClr val="FFFFFF"/>
                </a:solidFill>
                <a:latin typeface="Heiti SC Light"/>
                <a:ea typeface="Heiti SC Light"/>
                <a:cs typeface="Heiti SC Light"/>
                <a:sym typeface="Heiti SC Light"/>
              </a:defRPr>
            </a:pPr>
            <a:r>
              <a:t>OA</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 name="Shape 1294"/>
          <p:cNvSpPr/>
          <p:nvPr>
            <p:ph type="title"/>
          </p:nvPr>
        </p:nvSpPr>
        <p:spPr>
          <a:xfrm>
            <a:off x="381000" y="38100"/>
            <a:ext cx="6748986" cy="759222"/>
          </a:xfrm>
          <a:prstGeom prst="rect">
            <a:avLst/>
          </a:prstGeom>
        </p:spPr>
        <p:txBody>
          <a:bodyPr/>
          <a:lstStyle>
            <a:lvl1pPr>
              <a:defRPr b="1">
                <a:latin typeface="+mn-lt"/>
                <a:ea typeface="+mn-ea"/>
                <a:cs typeface="+mn-cs"/>
                <a:sym typeface="Helvetica"/>
              </a:defRPr>
            </a:lvl1pPr>
          </a:lstStyle>
          <a:p>
            <a:r>
              <a:t>NQSky App Nest 2.0 银行-产品预约</a:t>
            </a:r>
          </a:p>
        </p:txBody>
      </p:sp>
      <p:sp>
        <p:nvSpPr>
          <p:cNvPr id="1295" name="Shape 1295"/>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grpSp>
        <p:nvGrpSpPr>
          <p:cNvPr id="1308" name="Group 1308"/>
          <p:cNvGrpSpPr/>
          <p:nvPr/>
        </p:nvGrpSpPr>
        <p:grpSpPr>
          <a:xfrm>
            <a:off x="-511226" y="1558157"/>
            <a:ext cx="14392147" cy="6622998"/>
            <a:chOff x="0" y="0"/>
            <a:chExt cx="14392146" cy="6622996"/>
          </a:xfrm>
        </p:grpSpPr>
        <p:grpSp>
          <p:nvGrpSpPr>
            <p:cNvPr id="1299" name="Group 1299"/>
            <p:cNvGrpSpPr/>
            <p:nvPr/>
          </p:nvGrpSpPr>
          <p:grpSpPr>
            <a:xfrm>
              <a:off x="0" y="0"/>
              <a:ext cx="6608710" cy="6608710"/>
              <a:chOff x="0" y="0"/>
              <a:chExt cx="6608709" cy="6608709"/>
            </a:xfrm>
          </p:grpSpPr>
          <p:pic>
            <p:nvPicPr>
              <p:cNvPr id="1296" name="pasted-image.pdf"/>
              <p:cNvPicPr>
                <a:picLocks noChangeAspect="1"/>
              </p:cNvPicPr>
              <p:nvPr/>
            </p:nvPicPr>
            <p:blipFill>
              <a:blip r:embed="rId1"/>
              <a:stretch>
                <a:fillRect/>
              </a:stretch>
            </p:blipFill>
            <p:spPr>
              <a:xfrm>
                <a:off x="0" y="0"/>
                <a:ext cx="6608710" cy="6608710"/>
              </a:xfrm>
              <a:prstGeom prst="rect">
                <a:avLst/>
              </a:prstGeom>
              <a:ln w="12700" cap="flat">
                <a:noFill/>
                <a:miter lim="400000"/>
                <a:headEnd/>
                <a:tailEnd/>
              </a:ln>
              <a:effectLst/>
            </p:spPr>
          </p:pic>
          <p:pic>
            <p:nvPicPr>
              <p:cNvPr id="1297" name="1.png"/>
              <p:cNvPicPr>
                <a:picLocks noChangeAspect="1"/>
              </p:cNvPicPr>
              <p:nvPr/>
            </p:nvPicPr>
            <p:blipFill>
              <a:blip r:embed="rId2"/>
              <a:stretch>
                <a:fillRect/>
              </a:stretch>
            </p:blipFill>
            <p:spPr>
              <a:xfrm>
                <a:off x="1939492" y="1354897"/>
                <a:ext cx="2729724" cy="3721115"/>
              </a:xfrm>
              <a:prstGeom prst="rect">
                <a:avLst/>
              </a:prstGeom>
              <a:ln w="12700" cap="flat">
                <a:noFill/>
                <a:miter lim="400000"/>
                <a:headEnd/>
                <a:tailEnd/>
              </a:ln>
              <a:effectLst/>
            </p:spPr>
          </p:pic>
          <p:pic>
            <p:nvPicPr>
              <p:cNvPr id="1298" name="pasted-image.png"/>
              <p:cNvPicPr>
                <a:picLocks noChangeAspect="1"/>
              </p:cNvPicPr>
              <p:nvPr/>
            </p:nvPicPr>
            <p:blipFill>
              <a:blip r:embed="rId3"/>
              <a:stretch>
                <a:fillRect/>
              </a:stretch>
            </p:blipFill>
            <p:spPr>
              <a:xfrm>
                <a:off x="1929249" y="4892833"/>
                <a:ext cx="2717801" cy="460915"/>
              </a:xfrm>
              <a:prstGeom prst="rect">
                <a:avLst/>
              </a:prstGeom>
              <a:ln w="12700" cap="flat">
                <a:noFill/>
                <a:miter lim="400000"/>
                <a:headEnd/>
                <a:tailEnd/>
              </a:ln>
              <a:effectLst/>
            </p:spPr>
          </p:pic>
        </p:grpSp>
        <p:grpSp>
          <p:nvGrpSpPr>
            <p:cNvPr id="1303" name="Group 1303"/>
            <p:cNvGrpSpPr/>
            <p:nvPr/>
          </p:nvGrpSpPr>
          <p:grpSpPr>
            <a:xfrm>
              <a:off x="3835835" y="0"/>
              <a:ext cx="6608710" cy="6608710"/>
              <a:chOff x="0" y="0"/>
              <a:chExt cx="6608709" cy="6608709"/>
            </a:xfrm>
          </p:grpSpPr>
          <p:pic>
            <p:nvPicPr>
              <p:cNvPr id="1300" name="pasted-image.pdf"/>
              <p:cNvPicPr>
                <a:picLocks noChangeAspect="1"/>
              </p:cNvPicPr>
              <p:nvPr/>
            </p:nvPicPr>
            <p:blipFill>
              <a:blip r:embed="rId1"/>
              <a:stretch>
                <a:fillRect/>
              </a:stretch>
            </p:blipFill>
            <p:spPr>
              <a:xfrm>
                <a:off x="0" y="0"/>
                <a:ext cx="6608710" cy="6608710"/>
              </a:xfrm>
              <a:prstGeom prst="rect">
                <a:avLst/>
              </a:prstGeom>
              <a:ln w="12700" cap="flat">
                <a:noFill/>
                <a:miter lim="400000"/>
                <a:headEnd/>
                <a:tailEnd/>
              </a:ln>
              <a:effectLst/>
            </p:spPr>
          </p:pic>
          <p:pic>
            <p:nvPicPr>
              <p:cNvPr id="1301" name="3.png"/>
              <p:cNvPicPr>
                <a:picLocks noChangeAspect="1"/>
              </p:cNvPicPr>
              <p:nvPr/>
            </p:nvPicPr>
            <p:blipFill>
              <a:blip r:embed="rId4"/>
              <a:stretch>
                <a:fillRect/>
              </a:stretch>
            </p:blipFill>
            <p:spPr>
              <a:xfrm>
                <a:off x="1939492" y="1335406"/>
                <a:ext cx="2729724" cy="3734697"/>
              </a:xfrm>
              <a:prstGeom prst="rect">
                <a:avLst/>
              </a:prstGeom>
              <a:ln w="12700" cap="flat">
                <a:noFill/>
                <a:miter lim="400000"/>
                <a:headEnd/>
                <a:tailEnd/>
              </a:ln>
              <a:effectLst/>
            </p:spPr>
          </p:pic>
          <p:pic>
            <p:nvPicPr>
              <p:cNvPr id="1302" name="pasted-image.png"/>
              <p:cNvPicPr>
                <a:picLocks noChangeAspect="1"/>
              </p:cNvPicPr>
              <p:nvPr/>
            </p:nvPicPr>
            <p:blipFill>
              <a:blip r:embed="rId3"/>
              <a:stretch>
                <a:fillRect/>
              </a:stretch>
            </p:blipFill>
            <p:spPr>
              <a:xfrm>
                <a:off x="1932754" y="4905533"/>
                <a:ext cx="2717801" cy="460915"/>
              </a:xfrm>
              <a:prstGeom prst="rect">
                <a:avLst/>
              </a:prstGeom>
              <a:ln w="12700" cap="flat">
                <a:noFill/>
                <a:miter lim="400000"/>
                <a:headEnd/>
                <a:tailEnd/>
              </a:ln>
              <a:effectLst/>
            </p:spPr>
          </p:pic>
        </p:grpSp>
        <p:grpSp>
          <p:nvGrpSpPr>
            <p:cNvPr id="1307" name="Group 1307"/>
            <p:cNvGrpSpPr/>
            <p:nvPr/>
          </p:nvGrpSpPr>
          <p:grpSpPr>
            <a:xfrm>
              <a:off x="7783437" y="14287"/>
              <a:ext cx="6608710" cy="6608710"/>
              <a:chOff x="0" y="0"/>
              <a:chExt cx="6608709" cy="6608709"/>
            </a:xfrm>
          </p:grpSpPr>
          <p:pic>
            <p:nvPicPr>
              <p:cNvPr id="1304" name="pasted-image.pdf"/>
              <p:cNvPicPr>
                <a:picLocks noChangeAspect="1"/>
              </p:cNvPicPr>
              <p:nvPr/>
            </p:nvPicPr>
            <p:blipFill>
              <a:blip r:embed="rId1"/>
              <a:stretch>
                <a:fillRect/>
              </a:stretch>
            </p:blipFill>
            <p:spPr>
              <a:xfrm>
                <a:off x="0" y="0"/>
                <a:ext cx="6608710" cy="6608710"/>
              </a:xfrm>
              <a:prstGeom prst="rect">
                <a:avLst/>
              </a:prstGeom>
              <a:ln w="12700" cap="flat">
                <a:noFill/>
                <a:miter lim="400000"/>
                <a:headEnd/>
                <a:tailEnd/>
              </a:ln>
              <a:effectLst/>
            </p:spPr>
          </p:pic>
          <p:pic>
            <p:nvPicPr>
              <p:cNvPr id="1305" name="4.png"/>
              <p:cNvPicPr>
                <a:picLocks noChangeAspect="1"/>
              </p:cNvPicPr>
              <p:nvPr/>
            </p:nvPicPr>
            <p:blipFill>
              <a:blip r:embed="rId5"/>
              <a:stretch>
                <a:fillRect/>
              </a:stretch>
            </p:blipFill>
            <p:spPr>
              <a:xfrm>
                <a:off x="1939492" y="1360067"/>
                <a:ext cx="2729724" cy="3783302"/>
              </a:xfrm>
              <a:prstGeom prst="rect">
                <a:avLst/>
              </a:prstGeom>
              <a:ln w="12700" cap="flat">
                <a:noFill/>
                <a:miter lim="400000"/>
                <a:headEnd/>
                <a:tailEnd/>
              </a:ln>
              <a:effectLst/>
            </p:spPr>
          </p:pic>
          <p:sp>
            <p:nvSpPr>
              <p:cNvPr id="1306" name="Shape 1306"/>
              <p:cNvSpPr/>
              <p:nvPr/>
            </p:nvSpPr>
            <p:spPr>
              <a:xfrm>
                <a:off x="1947568" y="5074661"/>
                <a:ext cx="2717801" cy="317501"/>
              </a:xfrm>
              <a:prstGeom prst="rect">
                <a:avLst/>
              </a:prstGeom>
              <a:solidFill>
                <a:srgbClr val="F7F7F7"/>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grpSp>
      </p:grpSp>
      <p:sp>
        <p:nvSpPr>
          <p:cNvPr id="1309" name="Shape 1309"/>
          <p:cNvSpPr/>
          <p:nvPr/>
        </p:nvSpPr>
        <p:spPr>
          <a:xfrm>
            <a:off x="10146171" y="9229725"/>
            <a:ext cx="1894714" cy="298450"/>
          </a:xfrm>
          <a:prstGeom prst="rect">
            <a:avLst/>
          </a:prstGeom>
          <a:ln w="12700">
            <a:miter lim="400000"/>
          </a:ln>
        </p:spPr>
        <p:txBody>
          <a:bodyPr wrap="none" lIns="50800" tIns="50800" rIns="50800" bIns="50800" anchor="ctr">
            <a:spAutoFit/>
          </a:bodyPr>
          <a:lstStyle>
            <a:lvl1pPr>
              <a:defRPr sz="1500">
                <a:latin typeface="冬青黑体简体中文 W3"/>
                <a:ea typeface="冬青黑体简体中文 W3"/>
                <a:cs typeface="冬青黑体简体中文 W3"/>
                <a:sym typeface="冬青黑体简体中文 W3"/>
              </a:defRPr>
            </a:lvl1pPr>
          </a:lstStyle>
          <a:p>
            <a:r>
              <a:t>*模板来自于真实案例</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 name="Shape 1311"/>
          <p:cNvSpPr/>
          <p:nvPr>
            <p:ph type="title"/>
          </p:nvPr>
        </p:nvSpPr>
        <p:spPr>
          <a:xfrm>
            <a:off x="381000" y="38100"/>
            <a:ext cx="6748986" cy="759222"/>
          </a:xfrm>
          <a:prstGeom prst="rect">
            <a:avLst/>
          </a:prstGeom>
        </p:spPr>
        <p:txBody>
          <a:bodyPr/>
          <a:lstStyle>
            <a:lvl1pPr>
              <a:defRPr b="1">
                <a:latin typeface="+mn-lt"/>
                <a:ea typeface="+mn-ea"/>
                <a:cs typeface="+mn-cs"/>
                <a:sym typeface="Helvetica"/>
              </a:defRPr>
            </a:lvl1pPr>
          </a:lstStyle>
          <a:p>
            <a:r>
              <a:t>NQSky App Nest 2.0 银行-移动开卡</a:t>
            </a:r>
          </a:p>
        </p:txBody>
      </p:sp>
      <p:sp>
        <p:nvSpPr>
          <p:cNvPr id="1312" name="Shape 1312"/>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grpSp>
        <p:nvGrpSpPr>
          <p:cNvPr id="1319" name="Group 1319"/>
          <p:cNvGrpSpPr/>
          <p:nvPr/>
        </p:nvGrpSpPr>
        <p:grpSpPr>
          <a:xfrm>
            <a:off x="1082545" y="1567940"/>
            <a:ext cx="3158859" cy="6617720"/>
            <a:chOff x="0" y="0"/>
            <a:chExt cx="3158858" cy="6617719"/>
          </a:xfrm>
        </p:grpSpPr>
        <p:pic>
          <p:nvPicPr>
            <p:cNvPr id="1313" name="pasted-image.pdf"/>
            <p:cNvPicPr>
              <a:picLocks noChangeAspect="1"/>
            </p:cNvPicPr>
            <p:nvPr/>
          </p:nvPicPr>
          <p:blipFill>
            <a:blip r:embed="rId1"/>
            <a:stretch>
              <a:fillRect/>
            </a:stretch>
          </p:blipFill>
          <p:spPr>
            <a:xfrm>
              <a:off x="0" y="0"/>
              <a:ext cx="3158859" cy="6617720"/>
            </a:xfrm>
            <a:prstGeom prst="rect">
              <a:avLst/>
            </a:prstGeom>
            <a:ln w="12700" cap="flat">
              <a:noFill/>
              <a:miter lim="400000"/>
              <a:headEnd/>
              <a:tailEnd/>
            </a:ln>
            <a:effectLst/>
          </p:spPr>
        </p:pic>
        <p:pic>
          <p:nvPicPr>
            <p:cNvPr id="1314" name="3.png"/>
            <p:cNvPicPr>
              <a:picLocks noChangeAspect="1"/>
            </p:cNvPicPr>
            <p:nvPr/>
          </p:nvPicPr>
          <p:blipFill>
            <a:blip r:embed="rId2"/>
            <a:stretch>
              <a:fillRect/>
            </a:stretch>
          </p:blipFill>
          <p:spPr>
            <a:xfrm>
              <a:off x="239967" y="980069"/>
              <a:ext cx="2704324" cy="3612346"/>
            </a:xfrm>
            <a:prstGeom prst="rect">
              <a:avLst/>
            </a:prstGeom>
            <a:ln w="12700" cap="flat">
              <a:noFill/>
              <a:miter lim="400000"/>
              <a:headEnd/>
              <a:tailEnd/>
            </a:ln>
            <a:effectLst/>
          </p:spPr>
        </p:pic>
        <p:grpSp>
          <p:nvGrpSpPr>
            <p:cNvPr id="1318" name="Group 1318"/>
            <p:cNvGrpSpPr/>
            <p:nvPr/>
          </p:nvGrpSpPr>
          <p:grpSpPr>
            <a:xfrm>
              <a:off x="220529" y="4492056"/>
              <a:ext cx="2731150" cy="1220210"/>
              <a:chOff x="0" y="0"/>
              <a:chExt cx="2731149" cy="1220208"/>
            </a:xfrm>
          </p:grpSpPr>
          <p:pic>
            <p:nvPicPr>
              <p:cNvPr id="1315" name="pasted-image.png"/>
              <p:cNvPicPr>
                <a:picLocks noChangeAspect="1"/>
              </p:cNvPicPr>
              <p:nvPr/>
            </p:nvPicPr>
            <p:blipFill>
              <a:blip r:embed="rId3"/>
              <a:stretch>
                <a:fillRect/>
              </a:stretch>
            </p:blipFill>
            <p:spPr>
              <a:xfrm>
                <a:off x="0" y="0"/>
                <a:ext cx="2717800" cy="460914"/>
              </a:xfrm>
              <a:prstGeom prst="rect">
                <a:avLst/>
              </a:prstGeom>
              <a:ln w="12700" cap="flat">
                <a:noFill/>
                <a:miter lim="400000"/>
                <a:headEnd/>
                <a:tailEnd/>
              </a:ln>
              <a:effectLst/>
            </p:spPr>
          </p:pic>
          <p:pic>
            <p:nvPicPr>
              <p:cNvPr id="1316" name="pasted-image.png"/>
              <p:cNvPicPr>
                <a:picLocks noChangeAspect="1"/>
              </p:cNvPicPr>
              <p:nvPr/>
            </p:nvPicPr>
            <p:blipFill>
              <a:blip r:embed="rId3"/>
              <a:stretch>
                <a:fillRect/>
              </a:stretch>
            </p:blipFill>
            <p:spPr>
              <a:xfrm>
                <a:off x="13349" y="441795"/>
                <a:ext cx="2717801" cy="460914"/>
              </a:xfrm>
              <a:prstGeom prst="rect">
                <a:avLst/>
              </a:prstGeom>
              <a:ln w="12700" cap="flat">
                <a:noFill/>
                <a:miter lim="400000"/>
                <a:headEnd/>
                <a:tailEnd/>
              </a:ln>
              <a:effectLst/>
            </p:spPr>
          </p:pic>
          <p:pic>
            <p:nvPicPr>
              <p:cNvPr id="1317" name="pasted-image.png"/>
              <p:cNvPicPr>
                <a:picLocks noChangeAspect="1"/>
              </p:cNvPicPr>
              <p:nvPr/>
            </p:nvPicPr>
            <p:blipFill>
              <a:blip r:embed="rId3"/>
              <a:stretch>
                <a:fillRect/>
              </a:stretch>
            </p:blipFill>
            <p:spPr>
              <a:xfrm>
                <a:off x="13349" y="759295"/>
                <a:ext cx="2717801" cy="460914"/>
              </a:xfrm>
              <a:prstGeom prst="rect">
                <a:avLst/>
              </a:prstGeom>
              <a:ln w="12700" cap="flat">
                <a:noFill/>
                <a:miter lim="400000"/>
                <a:headEnd/>
                <a:tailEnd/>
              </a:ln>
              <a:effectLst/>
            </p:spPr>
          </p:pic>
        </p:grpSp>
      </p:grpSp>
      <p:grpSp>
        <p:nvGrpSpPr>
          <p:cNvPr id="1323" name="Group 1323"/>
          <p:cNvGrpSpPr/>
          <p:nvPr/>
        </p:nvGrpSpPr>
        <p:grpSpPr>
          <a:xfrm>
            <a:off x="4922970" y="1567940"/>
            <a:ext cx="3158859" cy="6617720"/>
            <a:chOff x="0" y="0"/>
            <a:chExt cx="3158858" cy="6617719"/>
          </a:xfrm>
        </p:grpSpPr>
        <p:pic>
          <p:nvPicPr>
            <p:cNvPr id="1320" name="pasted-image.pdf"/>
            <p:cNvPicPr>
              <a:picLocks noChangeAspect="1"/>
            </p:cNvPicPr>
            <p:nvPr/>
          </p:nvPicPr>
          <p:blipFill>
            <a:blip r:embed="rId1"/>
            <a:stretch>
              <a:fillRect/>
            </a:stretch>
          </p:blipFill>
          <p:spPr>
            <a:xfrm>
              <a:off x="0" y="0"/>
              <a:ext cx="3158859" cy="6617720"/>
            </a:xfrm>
            <a:prstGeom prst="rect">
              <a:avLst/>
            </a:prstGeom>
            <a:ln w="12700" cap="flat">
              <a:noFill/>
              <a:miter lim="400000"/>
              <a:headEnd/>
              <a:tailEnd/>
            </a:ln>
            <a:effectLst/>
          </p:spPr>
        </p:pic>
        <p:sp>
          <p:nvSpPr>
            <p:cNvPr id="1321" name="Shape 1321"/>
            <p:cNvSpPr/>
            <p:nvPr/>
          </p:nvSpPr>
          <p:spPr>
            <a:xfrm>
              <a:off x="235594" y="4609096"/>
              <a:ext cx="2729724" cy="1090521"/>
            </a:xfrm>
            <a:prstGeom prst="rect">
              <a:avLst/>
            </a:prstGeom>
            <a:solidFill>
              <a:srgbClr val="F7F7F7"/>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pic>
          <p:nvPicPr>
            <p:cNvPr id="1322" name="4.png"/>
            <p:cNvPicPr>
              <a:picLocks noChangeAspect="1"/>
            </p:cNvPicPr>
            <p:nvPr/>
          </p:nvPicPr>
          <p:blipFill>
            <a:blip r:embed="rId4"/>
            <a:stretch>
              <a:fillRect/>
            </a:stretch>
          </p:blipFill>
          <p:spPr>
            <a:xfrm>
              <a:off x="235594" y="962603"/>
              <a:ext cx="2729724" cy="3673085"/>
            </a:xfrm>
            <a:prstGeom prst="rect">
              <a:avLst/>
            </a:prstGeom>
            <a:ln w="12700" cap="flat">
              <a:noFill/>
              <a:miter lim="400000"/>
              <a:headEnd/>
              <a:tailEnd/>
            </a:ln>
            <a:effectLst/>
          </p:spPr>
        </p:pic>
      </p:grpSp>
      <p:grpSp>
        <p:nvGrpSpPr>
          <p:cNvPr id="1327" name="Group 1327"/>
          <p:cNvGrpSpPr/>
          <p:nvPr/>
        </p:nvGrpSpPr>
        <p:grpSpPr>
          <a:xfrm>
            <a:off x="8763396" y="1567940"/>
            <a:ext cx="3158859" cy="6617720"/>
            <a:chOff x="0" y="0"/>
            <a:chExt cx="3158858" cy="6617719"/>
          </a:xfrm>
        </p:grpSpPr>
        <p:pic>
          <p:nvPicPr>
            <p:cNvPr id="1324" name="pasted-image.pdf"/>
            <p:cNvPicPr>
              <a:picLocks noChangeAspect="1"/>
            </p:cNvPicPr>
            <p:nvPr/>
          </p:nvPicPr>
          <p:blipFill>
            <a:blip r:embed="rId1"/>
            <a:stretch>
              <a:fillRect/>
            </a:stretch>
          </p:blipFill>
          <p:spPr>
            <a:xfrm>
              <a:off x="0" y="0"/>
              <a:ext cx="3158859" cy="6617720"/>
            </a:xfrm>
            <a:prstGeom prst="rect">
              <a:avLst/>
            </a:prstGeom>
            <a:ln w="12700" cap="flat">
              <a:noFill/>
              <a:miter lim="400000"/>
              <a:headEnd/>
              <a:tailEnd/>
            </a:ln>
            <a:effectLst/>
          </p:spPr>
        </p:pic>
        <p:pic>
          <p:nvPicPr>
            <p:cNvPr id="1325" name="5.png"/>
            <p:cNvPicPr>
              <a:picLocks noChangeAspect="1"/>
            </p:cNvPicPr>
            <p:nvPr/>
          </p:nvPicPr>
          <p:blipFill>
            <a:blip r:embed="rId5"/>
            <a:stretch>
              <a:fillRect/>
            </a:stretch>
          </p:blipFill>
          <p:spPr>
            <a:xfrm>
              <a:off x="231221" y="962603"/>
              <a:ext cx="2729724" cy="3668483"/>
            </a:xfrm>
            <a:prstGeom prst="rect">
              <a:avLst/>
            </a:prstGeom>
            <a:ln w="12700" cap="flat">
              <a:noFill/>
              <a:miter lim="400000"/>
              <a:headEnd/>
              <a:tailEnd/>
            </a:ln>
            <a:effectLst/>
          </p:spPr>
        </p:pic>
        <p:sp>
          <p:nvSpPr>
            <p:cNvPr id="1326" name="Shape 1326"/>
            <p:cNvSpPr/>
            <p:nvPr/>
          </p:nvSpPr>
          <p:spPr>
            <a:xfrm>
              <a:off x="227267" y="4492346"/>
              <a:ext cx="2729724" cy="1219630"/>
            </a:xfrm>
            <a:prstGeom prst="rect">
              <a:avLst/>
            </a:prstGeom>
            <a:solidFill>
              <a:srgbClr val="F7F7F7"/>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grpSp>
      <p:sp>
        <p:nvSpPr>
          <p:cNvPr id="1328" name="Shape 1328"/>
          <p:cNvSpPr/>
          <p:nvPr/>
        </p:nvSpPr>
        <p:spPr>
          <a:xfrm>
            <a:off x="10146171" y="9229725"/>
            <a:ext cx="1894714" cy="298450"/>
          </a:xfrm>
          <a:prstGeom prst="rect">
            <a:avLst/>
          </a:prstGeom>
          <a:ln w="12700">
            <a:miter lim="400000"/>
          </a:ln>
        </p:spPr>
        <p:txBody>
          <a:bodyPr wrap="none" lIns="50800" tIns="50800" rIns="50800" bIns="50800" anchor="ctr">
            <a:spAutoFit/>
          </a:bodyPr>
          <a:lstStyle>
            <a:lvl1pPr>
              <a:defRPr sz="1500">
                <a:latin typeface="冬青黑体简体中文 W3"/>
                <a:ea typeface="冬青黑体简体中文 W3"/>
                <a:cs typeface="冬青黑体简体中文 W3"/>
                <a:sym typeface="冬青黑体简体中文 W3"/>
              </a:defRPr>
            </a:lvl1pPr>
          </a:lstStyle>
          <a:p>
            <a:r>
              <a:t>*模板来自于真实案例</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 name="Shape 1330"/>
          <p:cNvSpPr/>
          <p:nvPr>
            <p:ph type="title"/>
          </p:nvPr>
        </p:nvSpPr>
        <p:spPr>
          <a:xfrm>
            <a:off x="381000" y="38100"/>
            <a:ext cx="6748986" cy="759222"/>
          </a:xfrm>
          <a:prstGeom prst="rect">
            <a:avLst/>
          </a:prstGeom>
        </p:spPr>
        <p:txBody>
          <a:bodyPr/>
          <a:lstStyle>
            <a:lvl1pPr>
              <a:defRPr b="1">
                <a:latin typeface="+mn-lt"/>
                <a:ea typeface="+mn-ea"/>
                <a:cs typeface="+mn-cs"/>
                <a:sym typeface="Helvetica"/>
              </a:defRPr>
            </a:lvl1pPr>
          </a:lstStyle>
          <a:p>
            <a:r>
              <a:t>NQSky App Nest 2.0 银行-资产资金</a:t>
            </a:r>
          </a:p>
        </p:txBody>
      </p:sp>
      <p:sp>
        <p:nvSpPr>
          <p:cNvPr id="1331" name="Shape 1331"/>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grpSp>
        <p:nvGrpSpPr>
          <p:cNvPr id="1334" name="Group 1334"/>
          <p:cNvGrpSpPr/>
          <p:nvPr/>
        </p:nvGrpSpPr>
        <p:grpSpPr>
          <a:xfrm>
            <a:off x="1082545" y="1567940"/>
            <a:ext cx="3158859" cy="6617720"/>
            <a:chOff x="0" y="0"/>
            <a:chExt cx="3158858" cy="6617719"/>
          </a:xfrm>
        </p:grpSpPr>
        <p:pic>
          <p:nvPicPr>
            <p:cNvPr id="1332" name="pasted-image.pdf"/>
            <p:cNvPicPr>
              <a:picLocks noChangeAspect="1"/>
            </p:cNvPicPr>
            <p:nvPr/>
          </p:nvPicPr>
          <p:blipFill>
            <a:blip r:embed="rId1"/>
            <a:stretch>
              <a:fillRect/>
            </a:stretch>
          </p:blipFill>
          <p:spPr>
            <a:xfrm>
              <a:off x="0" y="0"/>
              <a:ext cx="3158859" cy="6617720"/>
            </a:xfrm>
            <a:prstGeom prst="rect">
              <a:avLst/>
            </a:prstGeom>
            <a:ln w="12700" cap="flat">
              <a:noFill/>
              <a:miter lim="400000"/>
              <a:headEnd/>
              <a:tailEnd/>
            </a:ln>
            <a:effectLst/>
          </p:spPr>
        </p:pic>
        <p:pic>
          <p:nvPicPr>
            <p:cNvPr id="1333" name="4.png"/>
            <p:cNvPicPr>
              <a:picLocks noChangeAspect="1"/>
            </p:cNvPicPr>
            <p:nvPr/>
          </p:nvPicPr>
          <p:blipFill>
            <a:blip r:embed="rId2"/>
            <a:stretch>
              <a:fillRect/>
            </a:stretch>
          </p:blipFill>
          <p:spPr>
            <a:xfrm>
              <a:off x="243921" y="956311"/>
              <a:ext cx="2729724" cy="4924569"/>
            </a:xfrm>
            <a:prstGeom prst="rect">
              <a:avLst/>
            </a:prstGeom>
            <a:ln w="12700" cap="flat">
              <a:noFill/>
              <a:miter lim="400000"/>
              <a:headEnd/>
              <a:tailEnd/>
            </a:ln>
            <a:effectLst/>
          </p:spPr>
        </p:pic>
      </p:grpSp>
      <p:sp>
        <p:nvSpPr>
          <p:cNvPr id="1335" name="Shape 1335"/>
          <p:cNvSpPr/>
          <p:nvPr/>
        </p:nvSpPr>
        <p:spPr>
          <a:xfrm>
            <a:off x="5112138" y="7242913"/>
            <a:ext cx="2780524" cy="150654"/>
          </a:xfrm>
          <a:prstGeom prst="rect">
            <a:avLst/>
          </a:prstGeom>
          <a:solidFill>
            <a:srgbClr val="F7F7F7"/>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p>
        </p:txBody>
      </p:sp>
      <p:grpSp>
        <p:nvGrpSpPr>
          <p:cNvPr id="1338" name="Group 1338"/>
          <p:cNvGrpSpPr/>
          <p:nvPr/>
        </p:nvGrpSpPr>
        <p:grpSpPr>
          <a:xfrm>
            <a:off x="8763396" y="1567940"/>
            <a:ext cx="3158859" cy="6617720"/>
            <a:chOff x="0" y="0"/>
            <a:chExt cx="3158858" cy="6617719"/>
          </a:xfrm>
        </p:grpSpPr>
        <p:pic>
          <p:nvPicPr>
            <p:cNvPr id="1336" name="pasted-image.pdf"/>
            <p:cNvPicPr>
              <a:picLocks noChangeAspect="1"/>
            </p:cNvPicPr>
            <p:nvPr/>
          </p:nvPicPr>
          <p:blipFill>
            <a:blip r:embed="rId1"/>
            <a:stretch>
              <a:fillRect/>
            </a:stretch>
          </p:blipFill>
          <p:spPr>
            <a:xfrm>
              <a:off x="0" y="0"/>
              <a:ext cx="3158859" cy="6617720"/>
            </a:xfrm>
            <a:prstGeom prst="rect">
              <a:avLst/>
            </a:prstGeom>
            <a:ln w="12700" cap="flat">
              <a:noFill/>
              <a:miter lim="400000"/>
              <a:headEnd/>
              <a:tailEnd/>
            </a:ln>
            <a:effectLst/>
          </p:spPr>
        </p:pic>
        <p:pic>
          <p:nvPicPr>
            <p:cNvPr id="1337" name="8.png"/>
            <p:cNvPicPr>
              <a:picLocks noChangeAspect="1"/>
            </p:cNvPicPr>
            <p:nvPr/>
          </p:nvPicPr>
          <p:blipFill>
            <a:blip r:embed="rId3"/>
            <a:stretch>
              <a:fillRect/>
            </a:stretch>
          </p:blipFill>
          <p:spPr>
            <a:xfrm>
              <a:off x="239967" y="945227"/>
              <a:ext cx="2729724" cy="4876490"/>
            </a:xfrm>
            <a:prstGeom prst="rect">
              <a:avLst/>
            </a:prstGeom>
            <a:ln w="12700" cap="flat">
              <a:noFill/>
              <a:miter lim="400000"/>
              <a:headEnd/>
              <a:tailEnd/>
            </a:ln>
            <a:effectLst/>
          </p:spPr>
        </p:pic>
      </p:grpSp>
      <p:grpSp>
        <p:nvGrpSpPr>
          <p:cNvPr id="1341" name="Group 1341"/>
          <p:cNvGrpSpPr/>
          <p:nvPr/>
        </p:nvGrpSpPr>
        <p:grpSpPr>
          <a:xfrm>
            <a:off x="4922970" y="1567940"/>
            <a:ext cx="3158859" cy="6617720"/>
            <a:chOff x="0" y="0"/>
            <a:chExt cx="3158858" cy="6617719"/>
          </a:xfrm>
        </p:grpSpPr>
        <p:pic>
          <p:nvPicPr>
            <p:cNvPr id="1339" name="pasted-image.pdf"/>
            <p:cNvPicPr>
              <a:picLocks noChangeAspect="1"/>
            </p:cNvPicPr>
            <p:nvPr/>
          </p:nvPicPr>
          <p:blipFill>
            <a:blip r:embed="rId1"/>
            <a:stretch>
              <a:fillRect/>
            </a:stretch>
          </p:blipFill>
          <p:spPr>
            <a:xfrm>
              <a:off x="0" y="0"/>
              <a:ext cx="3158859" cy="6617720"/>
            </a:xfrm>
            <a:prstGeom prst="rect">
              <a:avLst/>
            </a:prstGeom>
            <a:ln w="12700" cap="flat">
              <a:noFill/>
              <a:miter lim="400000"/>
              <a:headEnd/>
              <a:tailEnd/>
            </a:ln>
            <a:effectLst/>
          </p:spPr>
        </p:pic>
        <p:pic>
          <p:nvPicPr>
            <p:cNvPr id="1340" name="7.png"/>
            <p:cNvPicPr>
              <a:picLocks noChangeAspect="1"/>
            </p:cNvPicPr>
            <p:nvPr/>
          </p:nvPicPr>
          <p:blipFill>
            <a:blip r:embed="rId4"/>
            <a:stretch>
              <a:fillRect/>
            </a:stretch>
          </p:blipFill>
          <p:spPr>
            <a:xfrm>
              <a:off x="241944" y="947860"/>
              <a:ext cx="2729724" cy="4871224"/>
            </a:xfrm>
            <a:prstGeom prst="rect">
              <a:avLst/>
            </a:prstGeom>
            <a:ln w="12700" cap="flat">
              <a:noFill/>
              <a:miter lim="400000"/>
              <a:headEnd/>
              <a:tailEnd/>
            </a:ln>
            <a:effectLst/>
          </p:spPr>
        </p:pic>
      </p:grpSp>
      <p:sp>
        <p:nvSpPr>
          <p:cNvPr id="1342" name="Shape 1342"/>
          <p:cNvSpPr/>
          <p:nvPr/>
        </p:nvSpPr>
        <p:spPr>
          <a:xfrm>
            <a:off x="10146171" y="9229725"/>
            <a:ext cx="1894714" cy="298450"/>
          </a:xfrm>
          <a:prstGeom prst="rect">
            <a:avLst/>
          </a:prstGeom>
          <a:ln w="12700">
            <a:miter lim="400000"/>
          </a:ln>
        </p:spPr>
        <p:txBody>
          <a:bodyPr wrap="none" lIns="50800" tIns="50800" rIns="50800" bIns="50800" anchor="ctr">
            <a:spAutoFit/>
          </a:bodyPr>
          <a:lstStyle>
            <a:lvl1pPr>
              <a:defRPr sz="1500">
                <a:latin typeface="冬青黑体简体中文 W3"/>
                <a:ea typeface="冬青黑体简体中文 W3"/>
                <a:cs typeface="冬青黑体简体中文 W3"/>
                <a:sym typeface="冬青黑体简体中文 W3"/>
              </a:defRPr>
            </a:lvl1pPr>
          </a:lstStyle>
          <a:p>
            <a:r>
              <a:t>*模板来自于真实案例</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4" name="Shape 1344"/>
          <p:cNvSpPr/>
          <p:nvPr>
            <p:ph type="title"/>
          </p:nvPr>
        </p:nvSpPr>
        <p:spPr>
          <a:xfrm>
            <a:off x="381000" y="38100"/>
            <a:ext cx="6748986" cy="759222"/>
          </a:xfrm>
          <a:prstGeom prst="rect">
            <a:avLst/>
          </a:prstGeom>
        </p:spPr>
        <p:txBody>
          <a:bodyPr/>
          <a:lstStyle>
            <a:lvl1pPr>
              <a:defRPr b="1">
                <a:latin typeface="+mn-lt"/>
                <a:ea typeface="+mn-ea"/>
                <a:cs typeface="+mn-cs"/>
                <a:sym typeface="Helvetica"/>
              </a:defRPr>
            </a:lvl1pPr>
          </a:lstStyle>
          <a:p>
            <a:r>
              <a:t>NQSky App Nest 2.0 日程</a:t>
            </a:r>
          </a:p>
        </p:txBody>
      </p:sp>
      <p:sp>
        <p:nvSpPr>
          <p:cNvPr id="1345" name="Shape 1345"/>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grpSp>
        <p:nvGrpSpPr>
          <p:cNvPr id="1349" name="Group 1349"/>
          <p:cNvGrpSpPr/>
          <p:nvPr/>
        </p:nvGrpSpPr>
        <p:grpSpPr>
          <a:xfrm>
            <a:off x="965029" y="1728476"/>
            <a:ext cx="3158859" cy="6617720"/>
            <a:chOff x="0" y="0"/>
            <a:chExt cx="3158858" cy="6617719"/>
          </a:xfrm>
        </p:grpSpPr>
        <p:pic>
          <p:nvPicPr>
            <p:cNvPr id="1346" name="pasted-image.pdf"/>
            <p:cNvPicPr>
              <a:picLocks noChangeAspect="1"/>
            </p:cNvPicPr>
            <p:nvPr/>
          </p:nvPicPr>
          <p:blipFill>
            <a:blip r:embed="rId1"/>
            <a:stretch>
              <a:fillRect/>
            </a:stretch>
          </p:blipFill>
          <p:spPr>
            <a:xfrm>
              <a:off x="0" y="0"/>
              <a:ext cx="3158859" cy="6617720"/>
            </a:xfrm>
            <a:prstGeom prst="rect">
              <a:avLst/>
            </a:prstGeom>
            <a:ln w="12700" cap="flat">
              <a:noFill/>
              <a:miter lim="400000"/>
              <a:headEnd/>
              <a:tailEnd/>
            </a:ln>
            <a:effectLst/>
          </p:spPr>
        </p:pic>
        <p:pic>
          <p:nvPicPr>
            <p:cNvPr id="1347" name="6.png"/>
            <p:cNvPicPr>
              <a:picLocks noChangeAspect="1"/>
            </p:cNvPicPr>
            <p:nvPr/>
          </p:nvPicPr>
          <p:blipFill>
            <a:blip r:embed="rId2"/>
            <a:stretch>
              <a:fillRect/>
            </a:stretch>
          </p:blipFill>
          <p:spPr>
            <a:xfrm>
              <a:off x="249975" y="960331"/>
              <a:ext cx="2699630" cy="4012964"/>
            </a:xfrm>
            <a:prstGeom prst="rect">
              <a:avLst/>
            </a:prstGeom>
            <a:ln w="12700" cap="flat">
              <a:noFill/>
              <a:miter lim="400000"/>
              <a:headEnd/>
              <a:tailEnd/>
            </a:ln>
            <a:effectLst/>
          </p:spPr>
        </p:pic>
        <p:sp>
          <p:nvSpPr>
            <p:cNvPr id="1348" name="Shape 1348"/>
            <p:cNvSpPr/>
            <p:nvPr/>
          </p:nvSpPr>
          <p:spPr>
            <a:xfrm>
              <a:off x="249659" y="4305676"/>
              <a:ext cx="2699630" cy="1391685"/>
            </a:xfrm>
            <a:prstGeom prst="rect">
              <a:avLst/>
            </a:prstGeom>
            <a:solidFill>
              <a:srgbClr val="FAFAFA"/>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grpSp>
      <p:grpSp>
        <p:nvGrpSpPr>
          <p:cNvPr id="1353" name="Group 1353"/>
          <p:cNvGrpSpPr/>
          <p:nvPr/>
        </p:nvGrpSpPr>
        <p:grpSpPr>
          <a:xfrm>
            <a:off x="4891209" y="1728476"/>
            <a:ext cx="3158859" cy="6617720"/>
            <a:chOff x="0" y="0"/>
            <a:chExt cx="3158858" cy="6617719"/>
          </a:xfrm>
        </p:grpSpPr>
        <p:pic>
          <p:nvPicPr>
            <p:cNvPr id="1350" name="pasted-image.pdf"/>
            <p:cNvPicPr>
              <a:picLocks noChangeAspect="1"/>
            </p:cNvPicPr>
            <p:nvPr/>
          </p:nvPicPr>
          <p:blipFill>
            <a:blip r:embed="rId3"/>
            <a:stretch>
              <a:fillRect/>
            </a:stretch>
          </p:blipFill>
          <p:spPr>
            <a:xfrm>
              <a:off x="0" y="0"/>
              <a:ext cx="3158859" cy="6617720"/>
            </a:xfrm>
            <a:prstGeom prst="rect">
              <a:avLst/>
            </a:prstGeom>
            <a:ln w="12700" cap="flat">
              <a:noFill/>
              <a:miter lim="400000"/>
              <a:headEnd/>
              <a:tailEnd/>
            </a:ln>
            <a:effectLst/>
          </p:spPr>
        </p:pic>
        <p:pic>
          <p:nvPicPr>
            <p:cNvPr id="1351" name="5.png"/>
            <p:cNvPicPr>
              <a:picLocks noChangeAspect="1"/>
            </p:cNvPicPr>
            <p:nvPr/>
          </p:nvPicPr>
          <p:blipFill>
            <a:blip r:embed="rId4"/>
            <a:stretch>
              <a:fillRect/>
            </a:stretch>
          </p:blipFill>
          <p:spPr>
            <a:xfrm>
              <a:off x="197882" y="906661"/>
              <a:ext cx="2763094" cy="4103456"/>
            </a:xfrm>
            <a:prstGeom prst="rect">
              <a:avLst/>
            </a:prstGeom>
            <a:ln w="12700" cap="flat">
              <a:noFill/>
              <a:miter lim="400000"/>
              <a:headEnd/>
              <a:tailEnd/>
            </a:ln>
            <a:effectLst/>
          </p:spPr>
        </p:pic>
        <p:sp>
          <p:nvSpPr>
            <p:cNvPr id="1352" name="Shape 1352"/>
            <p:cNvSpPr/>
            <p:nvPr/>
          </p:nvSpPr>
          <p:spPr>
            <a:xfrm>
              <a:off x="231412" y="4728414"/>
              <a:ext cx="2763094" cy="978259"/>
            </a:xfrm>
            <a:prstGeom prst="rect">
              <a:avLst/>
            </a:prstGeom>
            <a:solidFill>
              <a:srgbClr val="FAFAFA"/>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grpSp>
      <p:grpSp>
        <p:nvGrpSpPr>
          <p:cNvPr id="1357" name="Group 1357"/>
          <p:cNvGrpSpPr/>
          <p:nvPr/>
        </p:nvGrpSpPr>
        <p:grpSpPr>
          <a:xfrm>
            <a:off x="8817388" y="1728476"/>
            <a:ext cx="3158860" cy="6617720"/>
            <a:chOff x="0" y="0"/>
            <a:chExt cx="3158858" cy="6617719"/>
          </a:xfrm>
        </p:grpSpPr>
        <p:pic>
          <p:nvPicPr>
            <p:cNvPr id="1354" name="pasted-image.pdf"/>
            <p:cNvPicPr>
              <a:picLocks noChangeAspect="1"/>
            </p:cNvPicPr>
            <p:nvPr/>
          </p:nvPicPr>
          <p:blipFill>
            <a:blip r:embed="rId3"/>
            <a:stretch>
              <a:fillRect/>
            </a:stretch>
          </p:blipFill>
          <p:spPr>
            <a:xfrm>
              <a:off x="0" y="0"/>
              <a:ext cx="3158859" cy="6617720"/>
            </a:xfrm>
            <a:prstGeom prst="rect">
              <a:avLst/>
            </a:prstGeom>
            <a:ln w="12700" cap="flat">
              <a:noFill/>
              <a:miter lim="400000"/>
              <a:headEnd/>
              <a:tailEnd/>
            </a:ln>
            <a:effectLst/>
          </p:spPr>
        </p:pic>
        <p:pic>
          <p:nvPicPr>
            <p:cNvPr id="1355" name="2.png"/>
            <p:cNvPicPr>
              <a:picLocks noChangeAspect="1"/>
            </p:cNvPicPr>
            <p:nvPr/>
          </p:nvPicPr>
          <p:blipFill>
            <a:blip r:embed="rId5"/>
            <a:stretch>
              <a:fillRect/>
            </a:stretch>
          </p:blipFill>
          <p:spPr>
            <a:xfrm>
              <a:off x="217225" y="930025"/>
              <a:ext cx="2731051" cy="4056088"/>
            </a:xfrm>
            <a:prstGeom prst="rect">
              <a:avLst/>
            </a:prstGeom>
            <a:ln w="12700" cap="flat">
              <a:noFill/>
              <a:miter lim="400000"/>
              <a:headEnd/>
              <a:tailEnd/>
            </a:ln>
            <a:effectLst/>
          </p:spPr>
        </p:pic>
        <p:sp>
          <p:nvSpPr>
            <p:cNvPr id="1356" name="Shape 1356"/>
            <p:cNvSpPr/>
            <p:nvPr/>
          </p:nvSpPr>
          <p:spPr>
            <a:xfrm>
              <a:off x="217225" y="4722824"/>
              <a:ext cx="2731051" cy="978259"/>
            </a:xfrm>
            <a:prstGeom prst="rect">
              <a:avLst/>
            </a:prstGeom>
            <a:solidFill>
              <a:srgbClr val="FAFAFA"/>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gr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 name="Shape 1359"/>
          <p:cNvSpPr/>
          <p:nvPr>
            <p:ph type="title"/>
          </p:nvPr>
        </p:nvSpPr>
        <p:spPr>
          <a:xfrm>
            <a:off x="381000" y="38100"/>
            <a:ext cx="6748986" cy="759222"/>
          </a:xfrm>
          <a:prstGeom prst="rect">
            <a:avLst/>
          </a:prstGeom>
        </p:spPr>
        <p:txBody>
          <a:bodyPr/>
          <a:lstStyle>
            <a:lvl1pPr>
              <a:defRPr b="1">
                <a:latin typeface="+mn-lt"/>
                <a:ea typeface="+mn-ea"/>
                <a:cs typeface="+mn-cs"/>
                <a:sym typeface="Helvetica"/>
              </a:defRPr>
            </a:lvl1pPr>
          </a:lstStyle>
          <a:p>
            <a:r>
              <a:t>NQSky App Nest 2.0 考勤</a:t>
            </a:r>
          </a:p>
        </p:txBody>
      </p:sp>
      <p:sp>
        <p:nvSpPr>
          <p:cNvPr id="1360" name="Shape 1360"/>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grpSp>
        <p:nvGrpSpPr>
          <p:cNvPr id="1364" name="Group 1364"/>
          <p:cNvGrpSpPr/>
          <p:nvPr/>
        </p:nvGrpSpPr>
        <p:grpSpPr>
          <a:xfrm>
            <a:off x="1309813" y="1567940"/>
            <a:ext cx="3158859" cy="6617720"/>
            <a:chOff x="0" y="0"/>
            <a:chExt cx="3158858" cy="6617719"/>
          </a:xfrm>
        </p:grpSpPr>
        <p:pic>
          <p:nvPicPr>
            <p:cNvPr id="1361" name="pasted-image.pdf"/>
            <p:cNvPicPr>
              <a:picLocks noChangeAspect="1"/>
            </p:cNvPicPr>
            <p:nvPr/>
          </p:nvPicPr>
          <p:blipFill>
            <a:blip r:embed="rId1"/>
            <a:stretch>
              <a:fillRect/>
            </a:stretch>
          </p:blipFill>
          <p:spPr>
            <a:xfrm>
              <a:off x="0" y="0"/>
              <a:ext cx="3158859" cy="6617720"/>
            </a:xfrm>
            <a:prstGeom prst="rect">
              <a:avLst/>
            </a:prstGeom>
            <a:ln w="12700" cap="flat">
              <a:noFill/>
              <a:miter lim="400000"/>
              <a:headEnd/>
              <a:tailEnd/>
            </a:ln>
            <a:effectLst/>
          </p:spPr>
        </p:pic>
        <p:pic>
          <p:nvPicPr>
            <p:cNvPr id="1362" name="2.png"/>
            <p:cNvPicPr>
              <a:picLocks noChangeAspect="1"/>
            </p:cNvPicPr>
            <p:nvPr/>
          </p:nvPicPr>
          <p:blipFill>
            <a:blip r:embed="rId2"/>
            <a:stretch>
              <a:fillRect/>
            </a:stretch>
          </p:blipFill>
          <p:spPr>
            <a:xfrm>
              <a:off x="264979" y="972497"/>
              <a:ext cx="2678924" cy="3810179"/>
            </a:xfrm>
            <a:prstGeom prst="rect">
              <a:avLst/>
            </a:prstGeom>
            <a:ln w="12700" cap="flat">
              <a:noFill/>
              <a:miter lim="400000"/>
              <a:headEnd/>
              <a:tailEnd/>
            </a:ln>
            <a:effectLst/>
          </p:spPr>
        </p:pic>
        <p:sp>
          <p:nvSpPr>
            <p:cNvPr id="1363" name="Shape 1363"/>
            <p:cNvSpPr/>
            <p:nvPr/>
          </p:nvSpPr>
          <p:spPr>
            <a:xfrm>
              <a:off x="254387" y="4718615"/>
              <a:ext cx="2700107" cy="1022592"/>
            </a:xfrm>
            <a:prstGeom prst="rect">
              <a:avLst/>
            </a:prstGeom>
            <a:gradFill flip="none" rotWithShape="1">
              <a:gsLst>
                <a:gs pos="0">
                  <a:srgbClr val="2371A3"/>
                </a:gs>
                <a:gs pos="100000">
                  <a:srgbClr val="1F6595"/>
                </a:gs>
              </a:gsLst>
              <a:path path="shape">
                <a:fillToRect l="57429" t="44926" r="42570" b="55073"/>
              </a:path>
            </a:gra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grpSp>
      <p:grpSp>
        <p:nvGrpSpPr>
          <p:cNvPr id="1368" name="Group 1368"/>
          <p:cNvGrpSpPr/>
          <p:nvPr/>
        </p:nvGrpSpPr>
        <p:grpSpPr>
          <a:xfrm>
            <a:off x="4922970" y="1567940"/>
            <a:ext cx="3158859" cy="6617720"/>
            <a:chOff x="0" y="0"/>
            <a:chExt cx="3158858" cy="6617719"/>
          </a:xfrm>
        </p:grpSpPr>
        <p:pic>
          <p:nvPicPr>
            <p:cNvPr id="1365" name="pasted-image.pdf"/>
            <p:cNvPicPr>
              <a:picLocks noChangeAspect="1"/>
            </p:cNvPicPr>
            <p:nvPr/>
          </p:nvPicPr>
          <p:blipFill>
            <a:blip r:embed="rId1"/>
            <a:stretch>
              <a:fillRect/>
            </a:stretch>
          </p:blipFill>
          <p:spPr>
            <a:xfrm>
              <a:off x="0" y="0"/>
              <a:ext cx="3158859" cy="6617720"/>
            </a:xfrm>
            <a:prstGeom prst="rect">
              <a:avLst/>
            </a:prstGeom>
            <a:ln w="12700" cap="flat">
              <a:noFill/>
              <a:miter lim="400000"/>
              <a:headEnd/>
              <a:tailEnd/>
            </a:ln>
            <a:effectLst/>
          </p:spPr>
        </p:pic>
        <p:pic>
          <p:nvPicPr>
            <p:cNvPr id="1366" name="3.png"/>
            <p:cNvPicPr>
              <a:picLocks noChangeAspect="1"/>
            </p:cNvPicPr>
            <p:nvPr/>
          </p:nvPicPr>
          <p:blipFill>
            <a:blip r:embed="rId3"/>
            <a:stretch>
              <a:fillRect/>
            </a:stretch>
          </p:blipFill>
          <p:spPr>
            <a:xfrm>
              <a:off x="220832" y="928598"/>
              <a:ext cx="2761559" cy="3914582"/>
            </a:xfrm>
            <a:prstGeom prst="rect">
              <a:avLst/>
            </a:prstGeom>
            <a:ln w="12700" cap="flat">
              <a:noFill/>
              <a:miter lim="400000"/>
              <a:headEnd/>
              <a:tailEnd/>
            </a:ln>
            <a:effectLst/>
          </p:spPr>
        </p:pic>
        <p:sp>
          <p:nvSpPr>
            <p:cNvPr id="1367" name="Shape 1367"/>
            <p:cNvSpPr/>
            <p:nvPr/>
          </p:nvSpPr>
          <p:spPr>
            <a:xfrm>
              <a:off x="235594" y="4677026"/>
              <a:ext cx="2729724" cy="1022592"/>
            </a:xfrm>
            <a:prstGeom prst="rect">
              <a:avLst/>
            </a:prstGeom>
            <a:solidFill>
              <a:srgbClr val="F2F2F2"/>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grpSp>
      <p:grpSp>
        <p:nvGrpSpPr>
          <p:cNvPr id="1372" name="Group 1372"/>
          <p:cNvGrpSpPr/>
          <p:nvPr/>
        </p:nvGrpSpPr>
        <p:grpSpPr>
          <a:xfrm>
            <a:off x="8536128" y="1567940"/>
            <a:ext cx="3158859" cy="6617720"/>
            <a:chOff x="0" y="0"/>
            <a:chExt cx="3158858" cy="6617719"/>
          </a:xfrm>
        </p:grpSpPr>
        <p:pic>
          <p:nvPicPr>
            <p:cNvPr id="1369" name="pasted-image.pdf"/>
            <p:cNvPicPr>
              <a:picLocks noChangeAspect="1"/>
            </p:cNvPicPr>
            <p:nvPr/>
          </p:nvPicPr>
          <p:blipFill>
            <a:blip r:embed="rId1"/>
            <a:stretch>
              <a:fillRect/>
            </a:stretch>
          </p:blipFill>
          <p:spPr>
            <a:xfrm>
              <a:off x="0" y="0"/>
              <a:ext cx="3158859" cy="6617720"/>
            </a:xfrm>
            <a:prstGeom prst="rect">
              <a:avLst/>
            </a:prstGeom>
            <a:ln w="12700" cap="flat">
              <a:noFill/>
              <a:miter lim="400000"/>
              <a:headEnd/>
              <a:tailEnd/>
            </a:ln>
            <a:effectLst/>
          </p:spPr>
        </p:pic>
        <p:pic>
          <p:nvPicPr>
            <p:cNvPr id="1370" name="4.png"/>
            <p:cNvPicPr>
              <a:picLocks noChangeAspect="1"/>
            </p:cNvPicPr>
            <p:nvPr/>
          </p:nvPicPr>
          <p:blipFill>
            <a:blip r:embed="rId4"/>
            <a:stretch>
              <a:fillRect/>
            </a:stretch>
          </p:blipFill>
          <p:spPr>
            <a:xfrm>
              <a:off x="236361" y="933000"/>
              <a:ext cx="2744954" cy="3914232"/>
            </a:xfrm>
            <a:prstGeom prst="rect">
              <a:avLst/>
            </a:prstGeom>
            <a:ln w="12700" cap="flat">
              <a:noFill/>
              <a:miter lim="400000"/>
              <a:headEnd/>
              <a:tailEnd/>
            </a:ln>
            <a:effectLst/>
          </p:spPr>
        </p:pic>
        <p:sp>
          <p:nvSpPr>
            <p:cNvPr id="1371" name="Shape 1371"/>
            <p:cNvSpPr/>
            <p:nvPr/>
          </p:nvSpPr>
          <p:spPr>
            <a:xfrm>
              <a:off x="227267" y="4689384"/>
              <a:ext cx="2729724" cy="1022592"/>
            </a:xfrm>
            <a:prstGeom prst="rect">
              <a:avLst/>
            </a:prstGeom>
            <a:solidFill>
              <a:srgbClr val="F2F2F2"/>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gr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 name="Shape 1374"/>
          <p:cNvSpPr/>
          <p:nvPr>
            <p:ph type="title"/>
          </p:nvPr>
        </p:nvSpPr>
        <p:spPr>
          <a:xfrm>
            <a:off x="381000" y="38100"/>
            <a:ext cx="6748986" cy="759222"/>
          </a:xfrm>
          <a:prstGeom prst="rect">
            <a:avLst/>
          </a:prstGeom>
        </p:spPr>
        <p:txBody>
          <a:bodyPr/>
          <a:lstStyle>
            <a:lvl1pPr>
              <a:defRPr b="1">
                <a:latin typeface="+mn-lt"/>
                <a:ea typeface="+mn-ea"/>
                <a:cs typeface="+mn-cs"/>
                <a:sym typeface="Helvetica"/>
              </a:defRPr>
            </a:lvl1pPr>
          </a:lstStyle>
          <a:p>
            <a:r>
              <a:t>NQSky App Nest 2.0 请假</a:t>
            </a:r>
          </a:p>
        </p:txBody>
      </p:sp>
      <p:sp>
        <p:nvSpPr>
          <p:cNvPr id="1375" name="Shape 1375"/>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grpSp>
        <p:nvGrpSpPr>
          <p:cNvPr id="1379" name="Group 1379"/>
          <p:cNvGrpSpPr/>
          <p:nvPr/>
        </p:nvGrpSpPr>
        <p:grpSpPr>
          <a:xfrm>
            <a:off x="1309813" y="1567940"/>
            <a:ext cx="3158859" cy="6617720"/>
            <a:chOff x="0" y="0"/>
            <a:chExt cx="3158858" cy="6617719"/>
          </a:xfrm>
        </p:grpSpPr>
        <p:pic>
          <p:nvPicPr>
            <p:cNvPr id="1376" name="pasted-image.pdf"/>
            <p:cNvPicPr>
              <a:picLocks noChangeAspect="1"/>
            </p:cNvPicPr>
            <p:nvPr/>
          </p:nvPicPr>
          <p:blipFill>
            <a:blip r:embed="rId1"/>
            <a:stretch>
              <a:fillRect/>
            </a:stretch>
          </p:blipFill>
          <p:spPr>
            <a:xfrm>
              <a:off x="0" y="0"/>
              <a:ext cx="3158859" cy="6617720"/>
            </a:xfrm>
            <a:prstGeom prst="rect">
              <a:avLst/>
            </a:prstGeom>
            <a:ln w="12700" cap="flat">
              <a:noFill/>
              <a:miter lim="400000"/>
              <a:headEnd/>
              <a:tailEnd/>
            </a:ln>
            <a:effectLst/>
          </p:spPr>
        </p:pic>
        <p:pic>
          <p:nvPicPr>
            <p:cNvPr id="1377" name="2.png"/>
            <p:cNvPicPr>
              <a:picLocks noChangeAspect="1"/>
            </p:cNvPicPr>
            <p:nvPr/>
          </p:nvPicPr>
          <p:blipFill>
            <a:blip r:embed="rId2"/>
            <a:stretch>
              <a:fillRect/>
            </a:stretch>
          </p:blipFill>
          <p:spPr>
            <a:xfrm>
              <a:off x="232500" y="963562"/>
              <a:ext cx="2729725" cy="4057697"/>
            </a:xfrm>
            <a:prstGeom prst="rect">
              <a:avLst/>
            </a:prstGeom>
            <a:ln w="12700" cap="flat">
              <a:noFill/>
              <a:miter lim="400000"/>
              <a:headEnd/>
              <a:tailEnd/>
            </a:ln>
            <a:effectLst/>
          </p:spPr>
        </p:pic>
        <p:sp>
          <p:nvSpPr>
            <p:cNvPr id="1378" name="Shape 1378"/>
            <p:cNvSpPr/>
            <p:nvPr/>
          </p:nvSpPr>
          <p:spPr>
            <a:xfrm>
              <a:off x="232500" y="4682606"/>
              <a:ext cx="2729725" cy="1022592"/>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grpSp>
      <p:grpSp>
        <p:nvGrpSpPr>
          <p:cNvPr id="1383" name="Group 1383"/>
          <p:cNvGrpSpPr/>
          <p:nvPr/>
        </p:nvGrpSpPr>
        <p:grpSpPr>
          <a:xfrm>
            <a:off x="4922970" y="1567940"/>
            <a:ext cx="3158859" cy="6617720"/>
            <a:chOff x="0" y="0"/>
            <a:chExt cx="3158858" cy="6617719"/>
          </a:xfrm>
        </p:grpSpPr>
        <p:pic>
          <p:nvPicPr>
            <p:cNvPr id="1380" name="pasted-image.pdf"/>
            <p:cNvPicPr>
              <a:picLocks noChangeAspect="1"/>
            </p:cNvPicPr>
            <p:nvPr/>
          </p:nvPicPr>
          <p:blipFill>
            <a:blip r:embed="rId1"/>
            <a:stretch>
              <a:fillRect/>
            </a:stretch>
          </p:blipFill>
          <p:spPr>
            <a:xfrm>
              <a:off x="0" y="0"/>
              <a:ext cx="3158859" cy="6617720"/>
            </a:xfrm>
            <a:prstGeom prst="rect">
              <a:avLst/>
            </a:prstGeom>
            <a:ln w="12700" cap="flat">
              <a:noFill/>
              <a:miter lim="400000"/>
              <a:headEnd/>
              <a:tailEnd/>
            </a:ln>
            <a:effectLst/>
          </p:spPr>
        </p:pic>
        <p:pic>
          <p:nvPicPr>
            <p:cNvPr id="1381" name="3.png"/>
            <p:cNvPicPr>
              <a:picLocks noChangeAspect="1"/>
            </p:cNvPicPr>
            <p:nvPr/>
          </p:nvPicPr>
          <p:blipFill>
            <a:blip r:embed="rId3"/>
            <a:stretch>
              <a:fillRect/>
            </a:stretch>
          </p:blipFill>
          <p:spPr>
            <a:xfrm>
              <a:off x="235594" y="965351"/>
              <a:ext cx="2729724" cy="4054118"/>
            </a:xfrm>
            <a:prstGeom prst="rect">
              <a:avLst/>
            </a:prstGeom>
            <a:ln w="12700" cap="flat">
              <a:noFill/>
              <a:miter lim="400000"/>
              <a:headEnd/>
              <a:tailEnd/>
            </a:ln>
            <a:effectLst/>
          </p:spPr>
        </p:pic>
        <p:sp>
          <p:nvSpPr>
            <p:cNvPr id="1382" name="Shape 1382"/>
            <p:cNvSpPr/>
            <p:nvPr/>
          </p:nvSpPr>
          <p:spPr>
            <a:xfrm>
              <a:off x="235594" y="4940394"/>
              <a:ext cx="2729724" cy="75922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grpSp>
      <p:grpSp>
        <p:nvGrpSpPr>
          <p:cNvPr id="1387" name="Group 1387"/>
          <p:cNvGrpSpPr/>
          <p:nvPr/>
        </p:nvGrpSpPr>
        <p:grpSpPr>
          <a:xfrm>
            <a:off x="8536128" y="1567940"/>
            <a:ext cx="3158859" cy="6617720"/>
            <a:chOff x="0" y="0"/>
            <a:chExt cx="3158858" cy="6617719"/>
          </a:xfrm>
        </p:grpSpPr>
        <p:pic>
          <p:nvPicPr>
            <p:cNvPr id="1384" name="pasted-image.pdf"/>
            <p:cNvPicPr>
              <a:picLocks noChangeAspect="1"/>
            </p:cNvPicPr>
            <p:nvPr/>
          </p:nvPicPr>
          <p:blipFill>
            <a:blip r:embed="rId1"/>
            <a:stretch>
              <a:fillRect/>
            </a:stretch>
          </p:blipFill>
          <p:spPr>
            <a:xfrm>
              <a:off x="0" y="0"/>
              <a:ext cx="3158859" cy="6617720"/>
            </a:xfrm>
            <a:prstGeom prst="rect">
              <a:avLst/>
            </a:prstGeom>
            <a:ln w="12700" cap="flat">
              <a:noFill/>
              <a:miter lim="400000"/>
              <a:headEnd/>
              <a:tailEnd/>
            </a:ln>
            <a:effectLst/>
          </p:spPr>
        </p:pic>
        <p:pic>
          <p:nvPicPr>
            <p:cNvPr id="1385" name="4.png"/>
            <p:cNvPicPr>
              <a:picLocks noChangeAspect="1"/>
            </p:cNvPicPr>
            <p:nvPr/>
          </p:nvPicPr>
          <p:blipFill>
            <a:blip r:embed="rId4"/>
            <a:stretch>
              <a:fillRect/>
            </a:stretch>
          </p:blipFill>
          <p:spPr>
            <a:xfrm>
              <a:off x="238687" y="954364"/>
              <a:ext cx="2729724" cy="4076092"/>
            </a:xfrm>
            <a:prstGeom prst="rect">
              <a:avLst/>
            </a:prstGeom>
            <a:ln w="12700" cap="flat">
              <a:noFill/>
              <a:miter lim="400000"/>
              <a:headEnd/>
              <a:tailEnd/>
            </a:ln>
            <a:effectLst/>
          </p:spPr>
        </p:pic>
        <p:sp>
          <p:nvSpPr>
            <p:cNvPr id="1386" name="Shape 1386"/>
            <p:cNvSpPr/>
            <p:nvPr/>
          </p:nvSpPr>
          <p:spPr>
            <a:xfrm>
              <a:off x="227267" y="4689384"/>
              <a:ext cx="2729724" cy="1022592"/>
            </a:xfrm>
            <a:prstGeom prst="rect">
              <a:avLst/>
            </a:prstGeom>
            <a:solidFill>
              <a:srgbClr val="FAFAFA"/>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gr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9" name="Shape 1389"/>
          <p:cNvSpPr/>
          <p:nvPr>
            <p:ph type="title"/>
          </p:nvPr>
        </p:nvSpPr>
        <p:spPr>
          <a:xfrm>
            <a:off x="381000" y="38100"/>
            <a:ext cx="6748986" cy="759222"/>
          </a:xfrm>
          <a:prstGeom prst="rect">
            <a:avLst/>
          </a:prstGeom>
        </p:spPr>
        <p:txBody>
          <a:bodyPr/>
          <a:lstStyle>
            <a:lvl1pPr>
              <a:defRPr b="1">
                <a:latin typeface="+mn-lt"/>
                <a:ea typeface="+mn-ea"/>
                <a:cs typeface="+mn-cs"/>
                <a:sym typeface="Helvetica"/>
              </a:defRPr>
            </a:lvl1pPr>
          </a:lstStyle>
          <a:p>
            <a:r>
              <a:t>NQSky App Nest 2.0 派车、审批、会议室</a:t>
            </a:r>
          </a:p>
        </p:txBody>
      </p:sp>
      <p:sp>
        <p:nvSpPr>
          <p:cNvPr id="1390" name="Shape 1390"/>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grpSp>
        <p:nvGrpSpPr>
          <p:cNvPr id="1395" name="Group 1395"/>
          <p:cNvGrpSpPr/>
          <p:nvPr/>
        </p:nvGrpSpPr>
        <p:grpSpPr>
          <a:xfrm>
            <a:off x="1309813" y="1567940"/>
            <a:ext cx="3158859" cy="6617720"/>
            <a:chOff x="0" y="0"/>
            <a:chExt cx="3158858" cy="6617719"/>
          </a:xfrm>
        </p:grpSpPr>
        <p:pic>
          <p:nvPicPr>
            <p:cNvPr id="1391" name="3.png"/>
            <p:cNvPicPr>
              <a:picLocks noChangeAspect="1"/>
            </p:cNvPicPr>
            <p:nvPr/>
          </p:nvPicPr>
          <p:blipFill>
            <a:blip r:embed="rId1"/>
            <a:stretch>
              <a:fillRect/>
            </a:stretch>
          </p:blipFill>
          <p:spPr>
            <a:xfrm>
              <a:off x="230431" y="1004840"/>
              <a:ext cx="2729724" cy="3761858"/>
            </a:xfrm>
            <a:prstGeom prst="rect">
              <a:avLst/>
            </a:prstGeom>
            <a:ln w="12700" cap="flat">
              <a:noFill/>
              <a:miter lim="400000"/>
              <a:headEnd/>
              <a:tailEnd/>
            </a:ln>
            <a:effectLst/>
          </p:spPr>
        </p:pic>
        <p:pic>
          <p:nvPicPr>
            <p:cNvPr id="1392" name="pasted-image.pdf"/>
            <p:cNvPicPr>
              <a:picLocks noChangeAspect="1"/>
            </p:cNvPicPr>
            <p:nvPr/>
          </p:nvPicPr>
          <p:blipFill>
            <a:blip r:embed="rId2"/>
            <a:stretch>
              <a:fillRect/>
            </a:stretch>
          </p:blipFill>
          <p:spPr>
            <a:xfrm>
              <a:off x="0" y="0"/>
              <a:ext cx="3158859" cy="6617720"/>
            </a:xfrm>
            <a:prstGeom prst="rect">
              <a:avLst/>
            </a:prstGeom>
            <a:ln w="12700" cap="flat">
              <a:noFill/>
              <a:miter lim="400000"/>
              <a:headEnd/>
              <a:tailEnd/>
            </a:ln>
            <a:effectLst/>
          </p:spPr>
        </p:pic>
        <p:sp>
          <p:nvSpPr>
            <p:cNvPr id="1393" name="Shape 1393"/>
            <p:cNvSpPr/>
            <p:nvPr/>
          </p:nvSpPr>
          <p:spPr>
            <a:xfrm>
              <a:off x="232500" y="4696161"/>
              <a:ext cx="2729725" cy="1009037"/>
            </a:xfrm>
            <a:prstGeom prst="rect">
              <a:avLst/>
            </a:prstGeom>
            <a:solidFill>
              <a:srgbClr val="4CAFAD"/>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pic>
          <p:nvPicPr>
            <p:cNvPr id="1394" name="2.png"/>
            <p:cNvPicPr>
              <a:picLocks noChangeAspect="1"/>
            </p:cNvPicPr>
            <p:nvPr/>
          </p:nvPicPr>
          <p:blipFill>
            <a:blip r:embed="rId3"/>
            <a:stretch>
              <a:fillRect/>
            </a:stretch>
          </p:blipFill>
          <p:spPr>
            <a:xfrm>
              <a:off x="218521" y="958709"/>
              <a:ext cx="2729724" cy="3737203"/>
            </a:xfrm>
            <a:prstGeom prst="rect">
              <a:avLst/>
            </a:prstGeom>
            <a:ln w="12700" cap="flat">
              <a:noFill/>
              <a:miter lim="400000"/>
              <a:headEnd/>
              <a:tailEnd/>
            </a:ln>
            <a:effectLst/>
          </p:spPr>
        </p:pic>
      </p:grpSp>
      <p:grpSp>
        <p:nvGrpSpPr>
          <p:cNvPr id="1399" name="Group 1399"/>
          <p:cNvGrpSpPr/>
          <p:nvPr/>
        </p:nvGrpSpPr>
        <p:grpSpPr>
          <a:xfrm>
            <a:off x="4922970" y="1567940"/>
            <a:ext cx="3158859" cy="6617720"/>
            <a:chOff x="0" y="0"/>
            <a:chExt cx="3158858" cy="6617719"/>
          </a:xfrm>
        </p:grpSpPr>
        <p:pic>
          <p:nvPicPr>
            <p:cNvPr id="1396" name="pasted-image.pdf"/>
            <p:cNvPicPr>
              <a:picLocks noChangeAspect="1"/>
            </p:cNvPicPr>
            <p:nvPr/>
          </p:nvPicPr>
          <p:blipFill>
            <a:blip r:embed="rId2"/>
            <a:stretch>
              <a:fillRect/>
            </a:stretch>
          </p:blipFill>
          <p:spPr>
            <a:xfrm>
              <a:off x="0" y="0"/>
              <a:ext cx="3158859" cy="6617720"/>
            </a:xfrm>
            <a:prstGeom prst="rect">
              <a:avLst/>
            </a:prstGeom>
            <a:ln w="12700" cap="flat">
              <a:noFill/>
              <a:miter lim="400000"/>
              <a:headEnd/>
              <a:tailEnd/>
            </a:ln>
            <a:effectLst/>
          </p:spPr>
        </p:pic>
        <p:sp>
          <p:nvSpPr>
            <p:cNvPr id="1397" name="Shape 1397"/>
            <p:cNvSpPr/>
            <p:nvPr/>
          </p:nvSpPr>
          <p:spPr>
            <a:xfrm>
              <a:off x="235594" y="4701742"/>
              <a:ext cx="2729724" cy="997875"/>
            </a:xfrm>
            <a:prstGeom prst="rect">
              <a:avLst/>
            </a:prstGeom>
            <a:solidFill>
              <a:srgbClr val="4CAFAD"/>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pic>
          <p:nvPicPr>
            <p:cNvPr id="1398" name="5.png"/>
            <p:cNvPicPr>
              <a:picLocks noChangeAspect="1"/>
            </p:cNvPicPr>
            <p:nvPr/>
          </p:nvPicPr>
          <p:blipFill>
            <a:blip r:embed="rId4"/>
            <a:stretch>
              <a:fillRect/>
            </a:stretch>
          </p:blipFill>
          <p:spPr>
            <a:xfrm>
              <a:off x="239967" y="965463"/>
              <a:ext cx="2729725" cy="3749095"/>
            </a:xfrm>
            <a:prstGeom prst="rect">
              <a:avLst/>
            </a:prstGeom>
            <a:ln w="12700" cap="flat">
              <a:noFill/>
              <a:miter lim="400000"/>
              <a:headEnd/>
              <a:tailEnd/>
            </a:ln>
            <a:effectLst/>
          </p:spPr>
        </p:pic>
      </p:grpSp>
      <p:grpSp>
        <p:nvGrpSpPr>
          <p:cNvPr id="1403" name="Group 1403"/>
          <p:cNvGrpSpPr/>
          <p:nvPr/>
        </p:nvGrpSpPr>
        <p:grpSpPr>
          <a:xfrm>
            <a:off x="8536128" y="1567940"/>
            <a:ext cx="3158859" cy="6617720"/>
            <a:chOff x="0" y="0"/>
            <a:chExt cx="3158858" cy="6617719"/>
          </a:xfrm>
        </p:grpSpPr>
        <p:pic>
          <p:nvPicPr>
            <p:cNvPr id="1400" name="pasted-image.pdf"/>
            <p:cNvPicPr>
              <a:picLocks noChangeAspect="1"/>
            </p:cNvPicPr>
            <p:nvPr/>
          </p:nvPicPr>
          <p:blipFill>
            <a:blip r:embed="rId2"/>
            <a:stretch>
              <a:fillRect/>
            </a:stretch>
          </p:blipFill>
          <p:spPr>
            <a:xfrm>
              <a:off x="0" y="0"/>
              <a:ext cx="3158859" cy="6617720"/>
            </a:xfrm>
            <a:prstGeom prst="rect">
              <a:avLst/>
            </a:prstGeom>
            <a:ln w="12700" cap="flat">
              <a:noFill/>
              <a:miter lim="400000"/>
              <a:headEnd/>
              <a:tailEnd/>
            </a:ln>
            <a:effectLst/>
          </p:spPr>
        </p:pic>
        <p:sp>
          <p:nvSpPr>
            <p:cNvPr id="1401" name="Shape 1401"/>
            <p:cNvSpPr/>
            <p:nvPr/>
          </p:nvSpPr>
          <p:spPr>
            <a:xfrm>
              <a:off x="227267" y="4596738"/>
              <a:ext cx="2729724" cy="1115238"/>
            </a:xfrm>
            <a:prstGeom prst="rect">
              <a:avLst/>
            </a:prstGeom>
            <a:solidFill>
              <a:srgbClr val="4CAFAD"/>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pic>
          <p:nvPicPr>
            <p:cNvPr id="1402" name="4.png"/>
            <p:cNvPicPr>
              <a:picLocks noChangeAspect="1"/>
            </p:cNvPicPr>
            <p:nvPr/>
          </p:nvPicPr>
          <p:blipFill>
            <a:blip r:embed="rId5"/>
            <a:stretch>
              <a:fillRect/>
            </a:stretch>
          </p:blipFill>
          <p:spPr>
            <a:xfrm>
              <a:off x="236014" y="945616"/>
              <a:ext cx="2729724" cy="3727907"/>
            </a:xfrm>
            <a:prstGeom prst="rect">
              <a:avLst/>
            </a:prstGeom>
            <a:ln w="12700" cap="flat">
              <a:noFill/>
              <a:miter lim="400000"/>
              <a:headEnd/>
              <a:tailEnd/>
            </a:ln>
            <a:effectLst/>
          </p:spPr>
        </p:pic>
      </p:grpSp>
      <p:sp>
        <p:nvSpPr>
          <p:cNvPr id="1404" name="Shape 1404"/>
          <p:cNvSpPr/>
          <p:nvPr/>
        </p:nvSpPr>
        <p:spPr>
          <a:xfrm>
            <a:off x="10146171" y="9229725"/>
            <a:ext cx="1894714" cy="298450"/>
          </a:xfrm>
          <a:prstGeom prst="rect">
            <a:avLst/>
          </a:prstGeom>
          <a:ln w="12700">
            <a:miter lim="400000"/>
          </a:ln>
        </p:spPr>
        <p:txBody>
          <a:bodyPr wrap="none" lIns="50800" tIns="50800" rIns="50800" bIns="50800" anchor="ctr">
            <a:spAutoFit/>
          </a:bodyPr>
          <a:lstStyle>
            <a:lvl1pPr>
              <a:defRPr sz="1500">
                <a:latin typeface="冬青黑体简体中文 W3"/>
                <a:ea typeface="冬青黑体简体中文 W3"/>
                <a:cs typeface="冬青黑体简体中文 W3"/>
                <a:sym typeface="冬青黑体简体中文 W3"/>
              </a:defRPr>
            </a:lvl1pPr>
          </a:lstStyle>
          <a:p>
            <a:r>
              <a:t>*模板来自于真实案例</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4" name="Shape 164"/>
          <p:cNvSpPr/>
          <p:nvPr>
            <p:ph type="title"/>
          </p:nvPr>
        </p:nvSpPr>
        <p:spPr>
          <a:xfrm>
            <a:off x="381000" y="25400"/>
            <a:ext cx="6311900" cy="801313"/>
          </a:xfrm>
          <a:prstGeom prst="rect">
            <a:avLst/>
          </a:prstGeom>
        </p:spPr>
        <p:txBody>
          <a:bodyPr/>
          <a:lstStyle>
            <a:lvl1pPr>
              <a:defRPr b="1">
                <a:latin typeface="Helvetica Neue"/>
                <a:ea typeface="Helvetica Neue"/>
                <a:cs typeface="Helvetica Neue"/>
                <a:sym typeface="Helvetica Neue"/>
              </a:defRPr>
            </a:lvl1pPr>
          </a:lstStyle>
          <a:p>
            <a:r>
              <a:t>APP NEST - 移动门户形态的MEAP产品</a:t>
            </a:r>
          </a:p>
        </p:txBody>
      </p:sp>
      <p:sp>
        <p:nvSpPr>
          <p:cNvPr id="165" name="Shape 165"/>
          <p:cNvSpPr/>
          <p:nvPr>
            <p:ph type="sldNum" sz="quarter" idx="2"/>
          </p:nvPr>
        </p:nvSpPr>
        <p:spPr>
          <a:xfrm>
            <a:off x="12391818" y="9220200"/>
            <a:ext cx="222937" cy="317500"/>
          </a:xfrm>
          <a:prstGeom prst="rect">
            <a:avLst/>
          </a:prstGeom>
        </p:spPr>
        <p:txBody>
          <a:bodyPr/>
          <a:lstStyle/>
          <a:p>
            <a:fld id="{86CB4B4D-7CA3-9044-876B-883B54F8677D}" type="slidenum">
              <a:rPr/>
            </a:fld>
            <a:endParaRPr/>
          </a:p>
        </p:txBody>
      </p:sp>
      <p:sp>
        <p:nvSpPr>
          <p:cNvPr id="166" name="Shape 166"/>
          <p:cNvSpPr/>
          <p:nvPr/>
        </p:nvSpPr>
        <p:spPr>
          <a:xfrm>
            <a:off x="1475916" y="2268235"/>
            <a:ext cx="10052968" cy="1832968"/>
          </a:xfrm>
          <a:prstGeom prst="rect">
            <a:avLst/>
          </a:prstGeom>
          <a:ln w="12700">
            <a:miter lim="400000"/>
          </a:ln>
        </p:spPr>
        <p:txBody>
          <a:bodyPr lIns="50800" tIns="50800" rIns="50800" bIns="50800" anchor="ctr">
            <a:spAutoFit/>
          </a:bodyPr>
          <a:lstStyle/>
          <a:p>
            <a:pPr algn="l" defTabSz="457200">
              <a:lnSpc>
                <a:spcPct val="150000"/>
              </a:lnSpc>
              <a:defRPr sz="1900">
                <a:solidFill>
                  <a:srgbClr val="5A5A5A"/>
                </a:solidFill>
                <a:latin typeface="SimHei"/>
                <a:ea typeface="SimHei"/>
                <a:cs typeface="SimHei"/>
                <a:sym typeface="SimHei"/>
              </a:defRPr>
            </a:pPr>
          </a:p>
          <a:p>
            <a:pPr algn="l" defTabSz="457200">
              <a:lnSpc>
                <a:spcPct val="150000"/>
              </a:lnSpc>
              <a:spcBef>
                <a:spcPts val="1200"/>
              </a:spcBef>
              <a:defRPr sz="1900">
                <a:solidFill>
                  <a:srgbClr val="5A5A5A"/>
                </a:solidFill>
                <a:latin typeface="SimHei"/>
                <a:ea typeface="SimHei"/>
                <a:cs typeface="SimHei"/>
                <a:sym typeface="SimHei"/>
              </a:defRPr>
            </a:pPr>
            <a:r>
              <a:t>集开发、部署、运行、管理、监控为⼀体的企业移动应用平台，通过全面的移动化服务帮助企业快速搭建移动化体系。 </a:t>
            </a:r>
          </a:p>
        </p:txBody>
      </p:sp>
      <p:sp>
        <p:nvSpPr>
          <p:cNvPr id="167" name="Shape 167"/>
          <p:cNvSpPr/>
          <p:nvPr/>
        </p:nvSpPr>
        <p:spPr>
          <a:xfrm>
            <a:off x="2404192" y="6068477"/>
            <a:ext cx="10052968" cy="2510136"/>
          </a:xfrm>
          <a:prstGeom prst="rect">
            <a:avLst/>
          </a:prstGeom>
          <a:ln w="12700">
            <a:miter lim="400000"/>
          </a:ln>
        </p:spPr>
        <p:txBody>
          <a:bodyPr lIns="50800" tIns="50800" rIns="50800" bIns="50800" anchor="ctr">
            <a:spAutoFit/>
          </a:bodyPr>
          <a:lstStyle/>
          <a:p>
            <a:pPr algn="l" defTabSz="457200">
              <a:lnSpc>
                <a:spcPct val="150000"/>
              </a:lnSpc>
              <a:defRPr sz="1900">
                <a:solidFill>
                  <a:srgbClr val="5A5A5A"/>
                </a:solidFill>
                <a:latin typeface="SimHei"/>
                <a:ea typeface="SimHei"/>
                <a:cs typeface="SimHei"/>
                <a:sym typeface="SimHei"/>
              </a:defRPr>
            </a:pPr>
          </a:p>
          <a:p>
            <a:pPr algn="l" defTabSz="457200">
              <a:lnSpc>
                <a:spcPct val="150000"/>
              </a:lnSpc>
              <a:spcBef>
                <a:spcPts val="1200"/>
              </a:spcBef>
              <a:defRPr sz="1900">
                <a:solidFill>
                  <a:srgbClr val="5A5A5A"/>
                </a:solidFill>
                <a:latin typeface="SimHei"/>
                <a:ea typeface="SimHei"/>
                <a:cs typeface="SimHei"/>
                <a:sym typeface="SimHei"/>
              </a:defRPr>
            </a:pPr>
            <a:r>
              <a:t>企业移动门户形态的移动应用平台是一个专注于移动应用开发、运行、集成、管理的新型综合性平台产品；引入国际先进的轻应用开发标准，利用自主研发的Hybrid动态插件技术，帮助企业打造最先进的移动应用开发、运行、集成和管理环境；同时根据多年国内企业移动化实施经验，国信灵通专门打造的一款企业移动应用门户形态的MEAP产品。 </a:t>
            </a:r>
          </a:p>
        </p:txBody>
      </p:sp>
      <p:sp>
        <p:nvSpPr>
          <p:cNvPr id="168" name="Shape 168"/>
          <p:cNvSpPr/>
          <p:nvPr/>
        </p:nvSpPr>
        <p:spPr>
          <a:xfrm>
            <a:off x="9933288" y="5318158"/>
            <a:ext cx="2411184" cy="330201"/>
          </a:xfrm>
          <a:prstGeom prst="rect">
            <a:avLst/>
          </a:prstGeom>
          <a:ln w="12700">
            <a:miter lim="400000"/>
          </a:ln>
        </p:spPr>
        <p:txBody>
          <a:bodyPr wrap="none" lIns="50800" tIns="50800" rIns="50800" bIns="50800" anchor="ctr">
            <a:spAutoFit/>
          </a:bodyPr>
          <a:lstStyle>
            <a:lvl1pPr>
              <a:defRPr sz="1500">
                <a:solidFill>
                  <a:schemeClr val="accent2"/>
                </a:solidFill>
                <a:latin typeface="+mn-lt"/>
                <a:ea typeface="+mn-ea"/>
                <a:cs typeface="+mn-cs"/>
                <a:sym typeface="Helvetica"/>
              </a:defRPr>
            </a:lvl1pPr>
          </a:lstStyle>
          <a:p>
            <a:r>
              <a:t>Derive From NQSky MEAP</a:t>
            </a:r>
          </a:p>
        </p:txBody>
      </p:sp>
      <p:sp>
        <p:nvSpPr>
          <p:cNvPr id="169" name="Shape 169"/>
          <p:cNvSpPr/>
          <p:nvPr/>
        </p:nvSpPr>
        <p:spPr>
          <a:xfrm flipH="1">
            <a:off x="1113117" y="2330700"/>
            <a:ext cx="1" cy="2253234"/>
          </a:xfrm>
          <a:prstGeom prst="line">
            <a:avLst/>
          </a:prstGeom>
          <a:ln w="38100">
            <a:solidFill>
              <a:srgbClr val="0096FF"/>
            </a:solidFill>
            <a:miter lim="400000"/>
            <a:tailEnd type="stealth"/>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p>
        </p:txBody>
      </p:sp>
      <p:sp>
        <p:nvSpPr>
          <p:cNvPr id="170" name="Shape 170"/>
          <p:cNvSpPr/>
          <p:nvPr/>
        </p:nvSpPr>
        <p:spPr>
          <a:xfrm>
            <a:off x="682532" y="1382968"/>
            <a:ext cx="2806899" cy="520701"/>
          </a:xfrm>
          <a:prstGeom prst="rect">
            <a:avLst/>
          </a:prstGeom>
          <a:ln w="12700">
            <a:miter lim="400000"/>
          </a:ln>
        </p:spPr>
        <p:txBody>
          <a:bodyPr wrap="none" lIns="50800" tIns="50800" rIns="50800" bIns="50800" anchor="ctr">
            <a:spAutoFit/>
          </a:bodyPr>
          <a:lstStyle>
            <a:lvl1pPr>
              <a:defRPr sz="2400">
                <a:solidFill>
                  <a:srgbClr val="FFFFFF"/>
                </a:solidFill>
                <a:latin typeface="+mn-lt"/>
                <a:ea typeface="+mn-ea"/>
                <a:cs typeface="+mn-cs"/>
                <a:sym typeface="Helvetica"/>
              </a:defRPr>
            </a:lvl1pPr>
          </a:lstStyle>
          <a:p>
            <a:r>
              <a:t>MEAP移动应用平台</a:t>
            </a:r>
          </a:p>
        </p:txBody>
      </p:sp>
      <p:sp>
        <p:nvSpPr>
          <p:cNvPr id="171" name="Shape 171"/>
          <p:cNvSpPr/>
          <p:nvPr/>
        </p:nvSpPr>
        <p:spPr>
          <a:xfrm>
            <a:off x="7875839" y="3953981"/>
            <a:ext cx="622301" cy="457201"/>
          </a:xfrm>
          <a:prstGeom prst="rect">
            <a:avLst/>
          </a:prstGeom>
          <a:ln w="12700">
            <a:miter lim="400000"/>
          </a:ln>
        </p:spPr>
        <p:txBody>
          <a:bodyPr wrap="none" lIns="50800" tIns="50800" rIns="50800" bIns="50800" anchor="ctr">
            <a:spAutoFit/>
          </a:bodyPr>
          <a:lstStyle/>
          <a:p>
            <a:pPr>
              <a:defRPr sz="2000">
                <a:solidFill>
                  <a:srgbClr val="FFFFFF"/>
                </a:solidFill>
                <a:latin typeface="+mn-lt"/>
                <a:ea typeface="+mn-ea"/>
                <a:cs typeface="+mn-cs"/>
                <a:sym typeface="Helvetica"/>
              </a:defRPr>
            </a:pPr>
          </a:p>
        </p:txBody>
      </p:sp>
      <p:sp>
        <p:nvSpPr>
          <p:cNvPr id="172" name="Shape 172"/>
          <p:cNvSpPr/>
          <p:nvPr/>
        </p:nvSpPr>
        <p:spPr>
          <a:xfrm>
            <a:off x="476662" y="6817906"/>
            <a:ext cx="1673046" cy="596901"/>
          </a:xfrm>
          <a:prstGeom prst="roundRect">
            <a:avLst>
              <a:gd name="adj" fmla="val 50000"/>
            </a:avLst>
          </a:prstGeom>
          <a:solidFill>
            <a:schemeClr val="accent2">
              <a:hueOff val="-2473792"/>
              <a:satOff val="-50208"/>
              <a:lumOff val="23543"/>
            </a:schemeClr>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p>
        </p:txBody>
      </p:sp>
      <p:sp>
        <p:nvSpPr>
          <p:cNvPr id="173" name="Shape 173"/>
          <p:cNvSpPr/>
          <p:nvPr/>
        </p:nvSpPr>
        <p:spPr>
          <a:xfrm>
            <a:off x="699149" y="6925856"/>
            <a:ext cx="1240893" cy="381001"/>
          </a:xfrm>
          <a:prstGeom prst="rect">
            <a:avLst/>
          </a:prstGeom>
          <a:ln w="12700">
            <a:miter lim="400000"/>
          </a:ln>
        </p:spPr>
        <p:txBody>
          <a:bodyPr wrap="none" lIns="50800" tIns="50800" rIns="50800" bIns="50800" anchor="ctr">
            <a:spAutoFit/>
          </a:bodyPr>
          <a:lstStyle>
            <a:lvl1pPr>
              <a:defRPr sz="1800">
                <a:solidFill>
                  <a:srgbClr val="FFFFFF"/>
                </a:solidFill>
                <a:latin typeface="+mn-lt"/>
                <a:ea typeface="+mn-ea"/>
                <a:cs typeface="+mn-cs"/>
                <a:sym typeface="Helvetica"/>
              </a:defRPr>
            </a:lvl1pPr>
          </a:lstStyle>
          <a:p>
            <a:r>
              <a:t>APP NEST</a:t>
            </a:r>
          </a:p>
        </p:txBody>
      </p:sp>
      <p:sp>
        <p:nvSpPr>
          <p:cNvPr id="174" name="Shape 174"/>
          <p:cNvSpPr/>
          <p:nvPr/>
        </p:nvSpPr>
        <p:spPr>
          <a:xfrm>
            <a:off x="498499" y="1422281"/>
            <a:ext cx="3120315" cy="596901"/>
          </a:xfrm>
          <a:prstGeom prst="roundRect">
            <a:avLst>
              <a:gd name="adj" fmla="val 31915"/>
            </a:avLst>
          </a:prstGeom>
          <a:solidFill>
            <a:srgbClr val="0096FF"/>
          </a:solidFill>
          <a:ln w="12700">
            <a:miter lim="400000"/>
          </a:ln>
          <a:effectLst>
            <a:outerShdw blurRad="38100" dist="25400" dir="5400000" rotWithShape="0">
              <a:srgbClr val="000000">
                <a:alpha val="50000"/>
              </a:srgbClr>
            </a:outerShdw>
          </a:effectLst>
        </p:spPr>
        <p:txBody>
          <a:bodyPr lIns="50800" tIns="50800" rIns="50800" bIns="50800" anchor="ctr"/>
          <a:lstStyle>
            <a:lvl1pPr>
              <a:defRPr sz="2200">
                <a:solidFill>
                  <a:srgbClr val="FFFFFF"/>
                </a:solidFill>
                <a:effectLst>
                  <a:outerShdw blurRad="38100" dist="12700" dir="5400000" rotWithShape="0">
                    <a:srgbClr val="000000">
                      <a:alpha val="50000"/>
                    </a:srgbClr>
                  </a:outerShdw>
                </a:effectLst>
              </a:defRPr>
            </a:lvl1pPr>
          </a:lstStyle>
          <a:p>
            <a:r>
              <a:t>MEAP</a:t>
            </a:r>
          </a:p>
        </p:txBody>
      </p:sp>
      <p:sp>
        <p:nvSpPr>
          <p:cNvPr id="175" name="Shape 175"/>
          <p:cNvSpPr/>
          <p:nvPr/>
        </p:nvSpPr>
        <p:spPr>
          <a:xfrm>
            <a:off x="498499" y="4810940"/>
            <a:ext cx="3120315" cy="596901"/>
          </a:xfrm>
          <a:prstGeom prst="roundRect">
            <a:avLst>
              <a:gd name="adj" fmla="val 31915"/>
            </a:avLst>
          </a:prstGeom>
          <a:solidFill>
            <a:srgbClr val="0096FF"/>
          </a:solidFill>
          <a:ln w="12700">
            <a:miter lim="400000"/>
          </a:ln>
          <a:effectLst>
            <a:outerShdw blurRad="38100" dist="25400" dir="5400000" rotWithShape="0">
              <a:srgbClr val="000000">
                <a:alpha val="50000"/>
              </a:srgbClr>
            </a:outerShdw>
          </a:effectLst>
        </p:spPr>
        <p:txBody>
          <a:bodyPr lIns="50800" tIns="50800" rIns="50800" bIns="50800" anchor="ctr"/>
          <a:lstStyle>
            <a:lvl1pPr>
              <a:defRPr sz="2000">
                <a:solidFill>
                  <a:srgbClr val="FFFFFF"/>
                </a:solidFill>
                <a:effectLst>
                  <a:outerShdw blurRad="38100" dist="12700" dir="5400000" rotWithShape="0">
                    <a:srgbClr val="000000">
                      <a:alpha val="50000"/>
                    </a:srgbClr>
                  </a:outerShdw>
                </a:effectLst>
              </a:defRPr>
            </a:lvl1pPr>
          </a:lstStyle>
          <a:p>
            <a:r>
              <a:t>移动门户形态的MEAP</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Shape 1406"/>
          <p:cNvSpPr/>
          <p:nvPr>
            <p:ph type="title"/>
          </p:nvPr>
        </p:nvSpPr>
        <p:spPr>
          <a:xfrm>
            <a:off x="381000" y="38100"/>
            <a:ext cx="6748986" cy="759222"/>
          </a:xfrm>
          <a:prstGeom prst="rect">
            <a:avLst/>
          </a:prstGeom>
        </p:spPr>
        <p:txBody>
          <a:bodyPr/>
          <a:lstStyle>
            <a:lvl1pPr>
              <a:defRPr b="1">
                <a:latin typeface="+mn-lt"/>
                <a:ea typeface="+mn-ea"/>
                <a:cs typeface="+mn-cs"/>
                <a:sym typeface="Helvetica"/>
              </a:defRPr>
            </a:lvl1pPr>
          </a:lstStyle>
          <a:p>
            <a:r>
              <a:t>NQSky App Nest 2.0 办公审批</a:t>
            </a:r>
          </a:p>
        </p:txBody>
      </p:sp>
      <p:sp>
        <p:nvSpPr>
          <p:cNvPr id="1407" name="Shape 1407"/>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grpSp>
        <p:nvGrpSpPr>
          <p:cNvPr id="1411" name="Group 1411"/>
          <p:cNvGrpSpPr/>
          <p:nvPr/>
        </p:nvGrpSpPr>
        <p:grpSpPr>
          <a:xfrm>
            <a:off x="1082545" y="1567940"/>
            <a:ext cx="3158859" cy="6617720"/>
            <a:chOff x="0" y="0"/>
            <a:chExt cx="3158858" cy="6617719"/>
          </a:xfrm>
        </p:grpSpPr>
        <p:pic>
          <p:nvPicPr>
            <p:cNvPr id="1408" name="pasted-image.pdf"/>
            <p:cNvPicPr>
              <a:picLocks noChangeAspect="1"/>
            </p:cNvPicPr>
            <p:nvPr/>
          </p:nvPicPr>
          <p:blipFill>
            <a:blip r:embed="rId1"/>
            <a:stretch>
              <a:fillRect/>
            </a:stretch>
          </p:blipFill>
          <p:spPr>
            <a:xfrm>
              <a:off x="0" y="0"/>
              <a:ext cx="3158859" cy="6617720"/>
            </a:xfrm>
            <a:prstGeom prst="rect">
              <a:avLst/>
            </a:prstGeom>
            <a:ln w="12700" cap="flat">
              <a:noFill/>
              <a:miter lim="400000"/>
              <a:headEnd/>
              <a:tailEnd/>
            </a:ln>
            <a:effectLst/>
          </p:spPr>
        </p:pic>
        <p:pic>
          <p:nvPicPr>
            <p:cNvPr id="1409" name="1.png"/>
            <p:cNvPicPr>
              <a:picLocks noChangeAspect="1"/>
            </p:cNvPicPr>
            <p:nvPr/>
          </p:nvPicPr>
          <p:blipFill>
            <a:blip r:embed="rId2"/>
            <a:stretch>
              <a:fillRect/>
            </a:stretch>
          </p:blipFill>
          <p:spPr>
            <a:xfrm>
              <a:off x="226879" y="941658"/>
              <a:ext cx="2729724" cy="4430057"/>
            </a:xfrm>
            <a:prstGeom prst="rect">
              <a:avLst/>
            </a:prstGeom>
            <a:ln w="12700" cap="flat">
              <a:noFill/>
              <a:miter lim="400000"/>
              <a:headEnd/>
              <a:tailEnd/>
            </a:ln>
            <a:effectLst/>
          </p:spPr>
        </p:pic>
        <p:sp>
          <p:nvSpPr>
            <p:cNvPr id="1410" name="Shape 1410"/>
            <p:cNvSpPr/>
            <p:nvPr/>
          </p:nvSpPr>
          <p:spPr>
            <a:xfrm>
              <a:off x="232500" y="4869776"/>
              <a:ext cx="2729725" cy="835422"/>
            </a:xfrm>
            <a:prstGeom prst="rect">
              <a:avLst/>
            </a:prstGeom>
            <a:solidFill>
              <a:srgbClr val="EEEEE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grpSp>
      <p:grpSp>
        <p:nvGrpSpPr>
          <p:cNvPr id="1415" name="Group 1415"/>
          <p:cNvGrpSpPr/>
          <p:nvPr/>
        </p:nvGrpSpPr>
        <p:grpSpPr>
          <a:xfrm>
            <a:off x="4922970" y="1567940"/>
            <a:ext cx="3158859" cy="6617720"/>
            <a:chOff x="0" y="0"/>
            <a:chExt cx="3158858" cy="6617719"/>
          </a:xfrm>
        </p:grpSpPr>
        <p:pic>
          <p:nvPicPr>
            <p:cNvPr id="1412" name="pasted-image.pdf"/>
            <p:cNvPicPr>
              <a:picLocks noChangeAspect="1"/>
            </p:cNvPicPr>
            <p:nvPr/>
          </p:nvPicPr>
          <p:blipFill>
            <a:blip r:embed="rId1"/>
            <a:stretch>
              <a:fillRect/>
            </a:stretch>
          </p:blipFill>
          <p:spPr>
            <a:xfrm>
              <a:off x="0" y="0"/>
              <a:ext cx="3158859" cy="6617720"/>
            </a:xfrm>
            <a:prstGeom prst="rect">
              <a:avLst/>
            </a:prstGeom>
            <a:ln w="12700" cap="flat">
              <a:noFill/>
              <a:miter lim="400000"/>
              <a:headEnd/>
              <a:tailEnd/>
            </a:ln>
            <a:effectLst/>
          </p:spPr>
        </p:pic>
        <p:sp>
          <p:nvSpPr>
            <p:cNvPr id="1413" name="Shape 1413"/>
            <p:cNvSpPr/>
            <p:nvPr/>
          </p:nvSpPr>
          <p:spPr>
            <a:xfrm>
              <a:off x="235594" y="4701742"/>
              <a:ext cx="2729724" cy="997875"/>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pic>
          <p:nvPicPr>
            <p:cNvPr id="1414" name="3.png"/>
            <p:cNvPicPr>
              <a:picLocks noChangeAspect="1"/>
            </p:cNvPicPr>
            <p:nvPr/>
          </p:nvPicPr>
          <p:blipFill>
            <a:blip r:embed="rId3"/>
            <a:stretch>
              <a:fillRect/>
            </a:stretch>
          </p:blipFill>
          <p:spPr>
            <a:xfrm>
              <a:off x="235594" y="949091"/>
              <a:ext cx="2729724" cy="4415191"/>
            </a:xfrm>
            <a:prstGeom prst="rect">
              <a:avLst/>
            </a:prstGeom>
            <a:ln w="12700" cap="flat">
              <a:noFill/>
              <a:miter lim="400000"/>
              <a:headEnd/>
              <a:tailEnd/>
            </a:ln>
            <a:effectLst/>
          </p:spPr>
        </p:pic>
      </p:grpSp>
      <p:grpSp>
        <p:nvGrpSpPr>
          <p:cNvPr id="1419" name="Group 1419"/>
          <p:cNvGrpSpPr/>
          <p:nvPr/>
        </p:nvGrpSpPr>
        <p:grpSpPr>
          <a:xfrm>
            <a:off x="8763396" y="1553652"/>
            <a:ext cx="3158859" cy="6617721"/>
            <a:chOff x="0" y="0"/>
            <a:chExt cx="3158858" cy="6617719"/>
          </a:xfrm>
        </p:grpSpPr>
        <p:pic>
          <p:nvPicPr>
            <p:cNvPr id="1416" name="pasted-image.pdf"/>
            <p:cNvPicPr>
              <a:picLocks noChangeAspect="1"/>
            </p:cNvPicPr>
            <p:nvPr/>
          </p:nvPicPr>
          <p:blipFill>
            <a:blip r:embed="rId1"/>
            <a:stretch>
              <a:fillRect/>
            </a:stretch>
          </p:blipFill>
          <p:spPr>
            <a:xfrm>
              <a:off x="0" y="0"/>
              <a:ext cx="3158859" cy="6617720"/>
            </a:xfrm>
            <a:prstGeom prst="rect">
              <a:avLst/>
            </a:prstGeom>
            <a:ln w="12700" cap="flat">
              <a:noFill/>
              <a:miter lim="400000"/>
              <a:headEnd/>
              <a:tailEnd/>
            </a:ln>
            <a:effectLst/>
          </p:spPr>
        </p:pic>
        <p:sp>
          <p:nvSpPr>
            <p:cNvPr id="1417" name="Shape 1417"/>
            <p:cNvSpPr/>
            <p:nvPr/>
          </p:nvSpPr>
          <p:spPr>
            <a:xfrm>
              <a:off x="227267" y="4596738"/>
              <a:ext cx="2729724" cy="1115238"/>
            </a:xfrm>
            <a:prstGeom prst="rect">
              <a:avLst/>
            </a:prstGeom>
            <a:solidFill>
              <a:srgbClr val="909090"/>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pic>
          <p:nvPicPr>
            <p:cNvPr id="1418" name="5.png"/>
            <p:cNvPicPr>
              <a:picLocks noChangeAspect="1"/>
            </p:cNvPicPr>
            <p:nvPr/>
          </p:nvPicPr>
          <p:blipFill>
            <a:blip r:embed="rId4"/>
            <a:stretch>
              <a:fillRect/>
            </a:stretch>
          </p:blipFill>
          <p:spPr>
            <a:xfrm>
              <a:off x="228057" y="948008"/>
              <a:ext cx="2729724" cy="4417357"/>
            </a:xfrm>
            <a:prstGeom prst="rect">
              <a:avLst/>
            </a:prstGeom>
            <a:ln w="12700" cap="flat">
              <a:noFill/>
              <a:miter lim="400000"/>
              <a:headEnd/>
              <a:tailEnd/>
            </a:ln>
            <a:effectLst/>
          </p:spPr>
        </p:pic>
      </p:grpSp>
      <p:sp>
        <p:nvSpPr>
          <p:cNvPr id="1420" name="Shape 1420"/>
          <p:cNvSpPr/>
          <p:nvPr/>
        </p:nvSpPr>
        <p:spPr>
          <a:xfrm>
            <a:off x="10146171" y="9229725"/>
            <a:ext cx="1894714" cy="298450"/>
          </a:xfrm>
          <a:prstGeom prst="rect">
            <a:avLst/>
          </a:prstGeom>
          <a:ln w="12700">
            <a:miter lim="400000"/>
          </a:ln>
        </p:spPr>
        <p:txBody>
          <a:bodyPr wrap="none" lIns="50800" tIns="50800" rIns="50800" bIns="50800" anchor="ctr">
            <a:spAutoFit/>
          </a:bodyPr>
          <a:lstStyle>
            <a:lvl1pPr>
              <a:defRPr sz="1500">
                <a:latin typeface="冬青黑体简体中文 W3"/>
                <a:ea typeface="冬青黑体简体中文 W3"/>
                <a:cs typeface="冬青黑体简体中文 W3"/>
                <a:sym typeface="冬青黑体简体中文 W3"/>
              </a:defRPr>
            </a:lvl1pPr>
          </a:lstStyle>
          <a:p>
            <a:r>
              <a:t>*模板来自于真实案例</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 name="Shape 1422"/>
          <p:cNvSpPr/>
          <p:nvPr>
            <p:ph type="ctrTitle"/>
          </p:nvPr>
        </p:nvSpPr>
        <p:spPr>
          <a:xfrm>
            <a:off x="4854696" y="4177574"/>
            <a:ext cx="3295408" cy="839695"/>
          </a:xfrm>
          <a:prstGeom prst="rect">
            <a:avLst/>
          </a:prstGeom>
        </p:spPr>
        <p:txBody>
          <a:bodyPr lIns="139700" tIns="139700" rIns="139700" bIns="139700"/>
          <a:lstStyle>
            <a:lvl1pPr algn="ctr">
              <a:defRPr sz="3800" b="1">
                <a:latin typeface="Helvetica Neue"/>
                <a:ea typeface="Helvetica Neue"/>
                <a:cs typeface="Helvetica Neue"/>
                <a:sym typeface="Helvetica Neue"/>
              </a:defRPr>
            </a:lvl1pPr>
          </a:lstStyle>
          <a:p>
            <a:r>
              <a:t>平台部署架构</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422"/>
                                        </p:tgtEl>
                                        <p:attrNameLst>
                                          <p:attrName>style.visibility</p:attrName>
                                        </p:attrNameLst>
                                      </p:cBhvr>
                                      <p:to>
                                        <p:strVal val="visible"/>
                                      </p:to>
                                    </p:set>
                                    <p:animEffect transition="in" filter="dissolve">
                                      <p:cBhvr>
                                        <p:cTn id="7" dur="1000"/>
                                        <p:tgtEl>
                                          <p:spTgt spid="1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422" grpId="1"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4" name="Shape 1424"/>
          <p:cNvSpPr/>
          <p:nvPr>
            <p:ph type="sldNum" sz="quarter" idx="2"/>
          </p:nvPr>
        </p:nvSpPr>
        <p:spPr>
          <a:prstGeom prst="rect">
            <a:avLst/>
          </a:prstGeom>
        </p:spPr>
        <p:txBody>
          <a:bodyPr/>
          <a:lstStyle/>
          <a:p>
            <a:fld id="{86CB4B4D-7CA3-9044-876B-883B54F8677D}" type="slidenum">
              <a:rPr/>
            </a:fld>
            <a:endParaRPr/>
          </a:p>
        </p:txBody>
      </p:sp>
      <p:sp>
        <p:nvSpPr>
          <p:cNvPr id="1425" name="Shape 1425"/>
          <p:cNvSpPr/>
          <p:nvPr>
            <p:ph type="title"/>
          </p:nvPr>
        </p:nvSpPr>
        <p:spPr>
          <a:xfrm>
            <a:off x="366656" y="203200"/>
            <a:ext cx="6985961" cy="393700"/>
          </a:xfrm>
          <a:prstGeom prst="rect">
            <a:avLst/>
          </a:prstGeom>
        </p:spPr>
        <p:txBody>
          <a:bodyPr/>
          <a:lstStyle/>
          <a:p>
            <a:r>
              <a:t>NQSky APP NEST网络拓扑架构（有MESB）</a:t>
            </a:r>
          </a:p>
        </p:txBody>
      </p:sp>
      <p:pic>
        <p:nvPicPr>
          <p:cNvPr id="1426" name="pasted-image.pdf"/>
          <p:cNvPicPr>
            <a:picLocks noChangeAspect="1"/>
          </p:cNvPicPr>
          <p:nvPr/>
        </p:nvPicPr>
        <p:blipFill>
          <a:blip r:embed="rId1"/>
          <a:stretch>
            <a:fillRect/>
          </a:stretch>
        </p:blipFill>
        <p:spPr>
          <a:xfrm>
            <a:off x="1942333" y="942546"/>
            <a:ext cx="9056610" cy="818958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8" name="Shape 1428"/>
          <p:cNvSpPr/>
          <p:nvPr>
            <p:ph type="title"/>
          </p:nvPr>
        </p:nvSpPr>
        <p:spPr>
          <a:xfrm>
            <a:off x="366656" y="203200"/>
            <a:ext cx="6985961" cy="393700"/>
          </a:xfrm>
          <a:prstGeom prst="rect">
            <a:avLst/>
          </a:prstGeom>
        </p:spPr>
        <p:txBody>
          <a:bodyPr/>
          <a:lstStyle/>
          <a:p>
            <a:r>
              <a:t>NQSky APP NEST网络拓扑架构（无MESB）</a:t>
            </a:r>
          </a:p>
        </p:txBody>
      </p:sp>
      <p:sp>
        <p:nvSpPr>
          <p:cNvPr id="1429" name="Shape 1429"/>
          <p:cNvSpPr/>
          <p:nvPr>
            <p:ph type="sldNum" sz="quarter" idx="2"/>
          </p:nvPr>
        </p:nvSpPr>
        <p:spPr>
          <a:prstGeom prst="rect">
            <a:avLst/>
          </a:prstGeom>
        </p:spPr>
        <p:txBody>
          <a:bodyPr/>
          <a:lstStyle/>
          <a:p>
            <a:fld id="{86CB4B4D-7CA3-9044-876B-883B54F8677D}" type="slidenum">
              <a:rPr/>
            </a:fld>
            <a:endParaRPr/>
          </a:p>
        </p:txBody>
      </p:sp>
      <p:pic>
        <p:nvPicPr>
          <p:cNvPr id="1430" name="pasted-image.pdf"/>
          <p:cNvPicPr>
            <a:picLocks noChangeAspect="1"/>
          </p:cNvPicPr>
          <p:nvPr/>
        </p:nvPicPr>
        <p:blipFill>
          <a:blip r:embed="rId1"/>
          <a:stretch>
            <a:fillRect/>
          </a:stretch>
        </p:blipFill>
        <p:spPr>
          <a:xfrm>
            <a:off x="1467888" y="971964"/>
            <a:ext cx="10069024" cy="8038273"/>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 name="Shape 1432"/>
          <p:cNvSpPr/>
          <p:nvPr>
            <p:ph type="title"/>
          </p:nvPr>
        </p:nvSpPr>
        <p:spPr>
          <a:xfrm>
            <a:off x="366656" y="203200"/>
            <a:ext cx="6985961" cy="393700"/>
          </a:xfrm>
          <a:prstGeom prst="rect">
            <a:avLst/>
          </a:prstGeom>
        </p:spPr>
        <p:txBody>
          <a:bodyPr/>
          <a:lstStyle/>
          <a:p>
            <a:r>
              <a:t>NQSky 产品总体网络拓扑架构</a:t>
            </a:r>
          </a:p>
        </p:txBody>
      </p:sp>
      <p:sp>
        <p:nvSpPr>
          <p:cNvPr id="1433" name="Shape 1433"/>
          <p:cNvSpPr/>
          <p:nvPr>
            <p:ph type="sldNum" sz="quarter" idx="2"/>
          </p:nvPr>
        </p:nvSpPr>
        <p:spPr>
          <a:prstGeom prst="rect">
            <a:avLst/>
          </a:prstGeom>
        </p:spPr>
        <p:txBody>
          <a:bodyPr/>
          <a:lstStyle/>
          <a:p>
            <a:fld id="{86CB4B4D-7CA3-9044-876B-883B54F8677D}" type="slidenum">
              <a:rPr/>
            </a:fld>
            <a:endParaRPr/>
          </a:p>
        </p:txBody>
      </p:sp>
      <p:sp>
        <p:nvSpPr>
          <p:cNvPr id="1434" name="Shape 1434"/>
          <p:cNvSpPr/>
          <p:nvPr/>
        </p:nvSpPr>
        <p:spPr>
          <a:xfrm>
            <a:off x="710992" y="1271016"/>
            <a:ext cx="3732607" cy="7211568"/>
          </a:xfrm>
          <a:prstGeom prst="roundRect">
            <a:avLst>
              <a:gd name="adj" fmla="val 5104"/>
            </a:avLst>
          </a:prstGeom>
          <a:ln w="25400">
            <a:solidFill>
              <a:srgbClr val="85888D"/>
            </a:solidFill>
            <a:prstDash val="sysDot"/>
            <a:miter lim="400000"/>
          </a:ln>
        </p:spPr>
        <p:txBody>
          <a:bodyPr lIns="50800" tIns="50800" rIns="50800" bIns="50800" anchor="ctr"/>
          <a:lstStyle/>
          <a:p>
            <a:pPr>
              <a:defRPr sz="3800">
                <a:solidFill>
                  <a:srgbClr val="FFFFFF"/>
                </a:solidFill>
                <a:latin typeface="Cochin"/>
                <a:ea typeface="Cochin"/>
                <a:cs typeface="Cochin"/>
                <a:sym typeface="Cochin"/>
              </a:defRPr>
            </a:pPr>
          </a:p>
        </p:txBody>
      </p:sp>
      <p:sp>
        <p:nvSpPr>
          <p:cNvPr id="1435" name="Shape 1435"/>
          <p:cNvSpPr/>
          <p:nvPr/>
        </p:nvSpPr>
        <p:spPr>
          <a:xfrm>
            <a:off x="4617653" y="1271016"/>
            <a:ext cx="3732606" cy="7211568"/>
          </a:xfrm>
          <a:prstGeom prst="roundRect">
            <a:avLst>
              <a:gd name="adj" fmla="val 5104"/>
            </a:avLst>
          </a:prstGeom>
          <a:ln w="25400">
            <a:solidFill>
              <a:srgbClr val="85888D"/>
            </a:solidFill>
            <a:prstDash val="sysDot"/>
            <a:miter lim="400000"/>
          </a:ln>
        </p:spPr>
        <p:txBody>
          <a:bodyPr lIns="50800" tIns="50800" rIns="50800" bIns="50800" anchor="ctr"/>
          <a:lstStyle/>
          <a:p>
            <a:pPr>
              <a:defRPr sz="3800">
                <a:solidFill>
                  <a:srgbClr val="FFFFFF"/>
                </a:solidFill>
                <a:latin typeface="Cochin"/>
                <a:ea typeface="Cochin"/>
                <a:cs typeface="Cochin"/>
                <a:sym typeface="Cochin"/>
              </a:defRPr>
            </a:pPr>
          </a:p>
        </p:txBody>
      </p:sp>
      <p:sp>
        <p:nvSpPr>
          <p:cNvPr id="1436" name="Shape 1436"/>
          <p:cNvSpPr/>
          <p:nvPr/>
        </p:nvSpPr>
        <p:spPr>
          <a:xfrm>
            <a:off x="10814724" y="1274033"/>
            <a:ext cx="1400760" cy="7211567"/>
          </a:xfrm>
          <a:prstGeom prst="roundRect">
            <a:avLst>
              <a:gd name="adj" fmla="val 13600"/>
            </a:avLst>
          </a:prstGeom>
          <a:ln w="25400">
            <a:solidFill>
              <a:srgbClr val="85888D"/>
            </a:solidFill>
            <a:prstDash val="sysDot"/>
            <a:miter lim="400000"/>
          </a:ln>
        </p:spPr>
        <p:txBody>
          <a:bodyPr lIns="50800" tIns="50800" rIns="50800" bIns="50800" anchor="ctr"/>
          <a:lstStyle/>
          <a:p>
            <a:pPr>
              <a:defRPr sz="3800">
                <a:solidFill>
                  <a:srgbClr val="FFFFFF"/>
                </a:solidFill>
                <a:latin typeface="Cochin"/>
                <a:ea typeface="Cochin"/>
                <a:cs typeface="Cochin"/>
                <a:sym typeface="Cochin"/>
              </a:defRPr>
            </a:pPr>
          </a:p>
        </p:txBody>
      </p:sp>
      <p:sp>
        <p:nvSpPr>
          <p:cNvPr id="1437" name="Shape 1437"/>
          <p:cNvSpPr/>
          <p:nvPr/>
        </p:nvSpPr>
        <p:spPr>
          <a:xfrm>
            <a:off x="832361" y="1808369"/>
            <a:ext cx="3489869" cy="1305444"/>
          </a:xfrm>
          <a:prstGeom prst="roundRect">
            <a:avLst>
              <a:gd name="adj" fmla="val 14593"/>
            </a:avLst>
          </a:prstGeom>
          <a:solidFill>
            <a:srgbClr val="FFFFFF"/>
          </a:solidFill>
          <a:ln w="19050">
            <a:solidFill>
              <a:srgbClr val="C2DA6A"/>
            </a:solidFill>
            <a:miter lim="400000"/>
          </a:ln>
        </p:spPr>
        <p:txBody>
          <a:bodyPr lIns="50800" tIns="50800" rIns="50800" bIns="50800" anchor="ctr"/>
          <a:lstStyle/>
          <a:p>
            <a:pPr>
              <a:defRPr sz="3800">
                <a:solidFill>
                  <a:srgbClr val="FFFFFF"/>
                </a:solidFill>
                <a:latin typeface="Cochin"/>
                <a:ea typeface="Cochin"/>
                <a:cs typeface="Cochin"/>
                <a:sym typeface="Cochin"/>
              </a:defRPr>
            </a:pPr>
          </a:p>
        </p:txBody>
      </p:sp>
      <p:sp>
        <p:nvSpPr>
          <p:cNvPr id="1438" name="Shape 1438"/>
          <p:cNvSpPr/>
          <p:nvPr/>
        </p:nvSpPr>
        <p:spPr>
          <a:xfrm>
            <a:off x="1299035" y="1340882"/>
            <a:ext cx="2556521" cy="381001"/>
          </a:xfrm>
          <a:prstGeom prst="rect">
            <a:avLst/>
          </a:prstGeom>
          <a:ln w="12700">
            <a:miter lim="400000"/>
          </a:ln>
        </p:spPr>
        <p:txBody>
          <a:bodyPr wrap="none" lIns="50800" tIns="50800" rIns="50800" bIns="50800" anchor="ctr">
            <a:spAutoFit/>
          </a:bodyPr>
          <a:lstStyle>
            <a:lvl1pPr>
              <a:defRPr sz="1600" b="1">
                <a:solidFill>
                  <a:srgbClr val="AAAAAA"/>
                </a:solidFill>
                <a:latin typeface="Helvetica Neue"/>
                <a:ea typeface="Helvetica Neue"/>
                <a:cs typeface="Helvetica Neue"/>
                <a:sym typeface="Helvetica Neue"/>
              </a:defRPr>
            </a:lvl1pPr>
          </a:lstStyle>
          <a:p>
            <a:r>
              <a:t>内网区（LAN）</a:t>
            </a:r>
          </a:p>
        </p:txBody>
      </p:sp>
      <p:pic>
        <p:nvPicPr>
          <p:cNvPr id="1439" name="server.png"/>
          <p:cNvPicPr>
            <a:picLocks noChangeAspect="1"/>
          </p:cNvPicPr>
          <p:nvPr/>
        </p:nvPicPr>
        <p:blipFill>
          <a:blip r:embed="rId1"/>
          <a:stretch>
            <a:fillRect/>
          </a:stretch>
        </p:blipFill>
        <p:spPr>
          <a:xfrm>
            <a:off x="2983456" y="2040481"/>
            <a:ext cx="762001" cy="762001"/>
          </a:xfrm>
          <a:prstGeom prst="rect">
            <a:avLst/>
          </a:prstGeom>
          <a:ln w="12700">
            <a:miter lim="400000"/>
            <a:headEnd/>
            <a:tailEnd/>
          </a:ln>
        </p:spPr>
      </p:pic>
      <p:pic>
        <p:nvPicPr>
          <p:cNvPr id="1440" name="server.png"/>
          <p:cNvPicPr>
            <a:picLocks noChangeAspect="1"/>
          </p:cNvPicPr>
          <p:nvPr/>
        </p:nvPicPr>
        <p:blipFill>
          <a:blip r:embed="rId1"/>
          <a:stretch>
            <a:fillRect/>
          </a:stretch>
        </p:blipFill>
        <p:spPr>
          <a:xfrm>
            <a:off x="2193671" y="2040481"/>
            <a:ext cx="762001" cy="762001"/>
          </a:xfrm>
          <a:prstGeom prst="rect">
            <a:avLst/>
          </a:prstGeom>
          <a:ln w="12700">
            <a:miter lim="400000"/>
            <a:headEnd/>
            <a:tailEnd/>
          </a:ln>
        </p:spPr>
      </p:pic>
      <p:pic>
        <p:nvPicPr>
          <p:cNvPr id="1441" name="server.png"/>
          <p:cNvPicPr>
            <a:picLocks noChangeAspect="1"/>
          </p:cNvPicPr>
          <p:nvPr/>
        </p:nvPicPr>
        <p:blipFill>
          <a:blip r:embed="rId1"/>
          <a:stretch>
            <a:fillRect/>
          </a:stretch>
        </p:blipFill>
        <p:spPr>
          <a:xfrm>
            <a:off x="1403886" y="2040481"/>
            <a:ext cx="762001" cy="762001"/>
          </a:xfrm>
          <a:prstGeom prst="rect">
            <a:avLst/>
          </a:prstGeom>
          <a:ln w="12700">
            <a:miter lim="400000"/>
            <a:headEnd/>
            <a:tailEnd/>
          </a:ln>
        </p:spPr>
      </p:pic>
      <p:sp>
        <p:nvSpPr>
          <p:cNvPr id="1442" name="Shape 1442"/>
          <p:cNvSpPr/>
          <p:nvPr/>
        </p:nvSpPr>
        <p:spPr>
          <a:xfrm>
            <a:off x="1881428" y="2736041"/>
            <a:ext cx="1386487" cy="355601"/>
          </a:xfrm>
          <a:prstGeom prst="rect">
            <a:avLst/>
          </a:prstGeom>
          <a:ln w="12700">
            <a:miter lim="400000"/>
          </a:ln>
        </p:spPr>
        <p:txBody>
          <a:bodyPr lIns="50800" tIns="50800" rIns="50800" bIns="50800" anchor="ctr">
            <a:spAutoFit/>
          </a:bodyPr>
          <a:lstStyle>
            <a:lvl1pPr>
              <a:defRPr sz="1400">
                <a:solidFill>
                  <a:srgbClr val="929292"/>
                </a:solidFill>
                <a:latin typeface="Helvetica Neue"/>
                <a:ea typeface="Helvetica Neue"/>
                <a:cs typeface="Helvetica Neue"/>
                <a:sym typeface="Helvetica Neue"/>
              </a:defRPr>
            </a:lvl1pPr>
          </a:lstStyle>
          <a:p>
            <a:r>
              <a:t>企业业务平台</a:t>
            </a:r>
          </a:p>
        </p:txBody>
      </p:sp>
      <p:pic>
        <p:nvPicPr>
          <p:cNvPr id="1443" name="数据库.png"/>
          <p:cNvPicPr>
            <a:picLocks noChangeAspect="1"/>
          </p:cNvPicPr>
          <p:nvPr/>
        </p:nvPicPr>
        <p:blipFill>
          <a:blip r:embed="rId2"/>
          <a:stretch>
            <a:fillRect/>
          </a:stretch>
        </p:blipFill>
        <p:spPr>
          <a:xfrm>
            <a:off x="3344950" y="7013563"/>
            <a:ext cx="711201" cy="729282"/>
          </a:xfrm>
          <a:prstGeom prst="rect">
            <a:avLst/>
          </a:prstGeom>
          <a:ln w="12700">
            <a:miter lim="400000"/>
            <a:headEnd/>
            <a:tailEnd/>
          </a:ln>
        </p:spPr>
      </p:pic>
      <p:pic>
        <p:nvPicPr>
          <p:cNvPr id="1444" name="数据库.png"/>
          <p:cNvPicPr>
            <a:picLocks noChangeAspect="1"/>
          </p:cNvPicPr>
          <p:nvPr/>
        </p:nvPicPr>
        <p:blipFill>
          <a:blip r:embed="rId2"/>
          <a:stretch>
            <a:fillRect/>
          </a:stretch>
        </p:blipFill>
        <p:spPr>
          <a:xfrm>
            <a:off x="2219071" y="7013563"/>
            <a:ext cx="711201" cy="729282"/>
          </a:xfrm>
          <a:prstGeom prst="rect">
            <a:avLst/>
          </a:prstGeom>
          <a:ln w="12700">
            <a:miter lim="400000"/>
            <a:headEnd/>
            <a:tailEnd/>
          </a:ln>
        </p:spPr>
      </p:pic>
      <p:pic>
        <p:nvPicPr>
          <p:cNvPr id="1445" name="数据库.png"/>
          <p:cNvPicPr>
            <a:picLocks noChangeAspect="1"/>
          </p:cNvPicPr>
          <p:nvPr/>
        </p:nvPicPr>
        <p:blipFill>
          <a:blip r:embed="rId2"/>
          <a:stretch>
            <a:fillRect/>
          </a:stretch>
        </p:blipFill>
        <p:spPr>
          <a:xfrm>
            <a:off x="1098440" y="7016253"/>
            <a:ext cx="705953" cy="723901"/>
          </a:xfrm>
          <a:prstGeom prst="rect">
            <a:avLst/>
          </a:prstGeom>
          <a:ln w="12700">
            <a:miter lim="400000"/>
            <a:headEnd/>
            <a:tailEnd/>
          </a:ln>
        </p:spPr>
      </p:pic>
      <p:sp>
        <p:nvSpPr>
          <p:cNvPr id="1446" name="Shape 1446"/>
          <p:cNvSpPr/>
          <p:nvPr/>
        </p:nvSpPr>
        <p:spPr>
          <a:xfrm>
            <a:off x="1881428" y="7882442"/>
            <a:ext cx="1386487" cy="355601"/>
          </a:xfrm>
          <a:prstGeom prst="rect">
            <a:avLst/>
          </a:prstGeom>
          <a:ln w="12700">
            <a:miter lim="400000"/>
          </a:ln>
        </p:spPr>
        <p:txBody>
          <a:bodyPr lIns="50800" tIns="50800" rIns="50800" bIns="50800" anchor="ctr">
            <a:spAutoFit/>
          </a:bodyPr>
          <a:lstStyle>
            <a:lvl1pPr>
              <a:defRPr sz="1400">
                <a:solidFill>
                  <a:srgbClr val="929292"/>
                </a:solidFill>
                <a:latin typeface="Helvetica Neue"/>
                <a:ea typeface="Helvetica Neue"/>
                <a:cs typeface="Helvetica Neue"/>
                <a:sym typeface="Helvetica Neue"/>
              </a:defRPr>
            </a:lvl1pPr>
          </a:lstStyle>
          <a:p>
            <a:r>
              <a:t>移动缓存数据库</a:t>
            </a:r>
          </a:p>
        </p:txBody>
      </p:sp>
      <p:pic>
        <p:nvPicPr>
          <p:cNvPr id="1447" name="server.png"/>
          <p:cNvPicPr>
            <a:picLocks noChangeAspect="1"/>
          </p:cNvPicPr>
          <p:nvPr/>
        </p:nvPicPr>
        <p:blipFill>
          <a:blip r:embed="rId1"/>
          <a:stretch>
            <a:fillRect/>
          </a:stretch>
        </p:blipFill>
        <p:spPr>
          <a:xfrm>
            <a:off x="2723852" y="4389731"/>
            <a:ext cx="1016001" cy="1016001"/>
          </a:xfrm>
          <a:prstGeom prst="rect">
            <a:avLst/>
          </a:prstGeom>
          <a:ln w="12700">
            <a:miter lim="400000"/>
            <a:headEnd/>
            <a:tailEnd/>
          </a:ln>
        </p:spPr>
      </p:pic>
      <p:pic>
        <p:nvPicPr>
          <p:cNvPr id="1448" name="server.png"/>
          <p:cNvPicPr>
            <a:picLocks noChangeAspect="1"/>
          </p:cNvPicPr>
          <p:nvPr/>
        </p:nvPicPr>
        <p:blipFill>
          <a:blip r:embed="rId1"/>
          <a:stretch>
            <a:fillRect/>
          </a:stretch>
        </p:blipFill>
        <p:spPr>
          <a:xfrm>
            <a:off x="2065022" y="4400022"/>
            <a:ext cx="1016001" cy="1016001"/>
          </a:xfrm>
          <a:prstGeom prst="rect">
            <a:avLst/>
          </a:prstGeom>
          <a:ln w="12700">
            <a:miter lim="400000"/>
            <a:headEnd/>
            <a:tailEnd/>
          </a:ln>
        </p:spPr>
      </p:pic>
      <p:pic>
        <p:nvPicPr>
          <p:cNvPr id="1449" name="server.png"/>
          <p:cNvPicPr>
            <a:picLocks noChangeAspect="1"/>
          </p:cNvPicPr>
          <p:nvPr/>
        </p:nvPicPr>
        <p:blipFill>
          <a:blip r:embed="rId1"/>
          <a:stretch>
            <a:fillRect/>
          </a:stretch>
        </p:blipFill>
        <p:spPr>
          <a:xfrm>
            <a:off x="1422190" y="4387322"/>
            <a:ext cx="1018302" cy="1018302"/>
          </a:xfrm>
          <a:prstGeom prst="rect">
            <a:avLst/>
          </a:prstGeom>
          <a:ln w="12700">
            <a:miter lim="400000"/>
            <a:headEnd/>
            <a:tailEnd/>
          </a:ln>
        </p:spPr>
      </p:pic>
      <p:sp>
        <p:nvSpPr>
          <p:cNvPr id="1450" name="Shape 1450"/>
          <p:cNvSpPr/>
          <p:nvPr/>
        </p:nvSpPr>
        <p:spPr>
          <a:xfrm flipH="1">
            <a:off x="2566735" y="3191474"/>
            <a:ext cx="8795" cy="1205445"/>
          </a:xfrm>
          <a:prstGeom prst="line">
            <a:avLst/>
          </a:prstGeom>
          <a:ln w="19050">
            <a:solidFill>
              <a:srgbClr val="C0C0C0"/>
            </a:solidFill>
            <a:custDash>
              <a:ds d="200000" sp="200000"/>
            </a:custDash>
            <a:miter lim="400000"/>
            <a:headEnd type="stealth"/>
          </a:ln>
        </p:spPr>
        <p:txBody>
          <a:bodyPr lIns="50800" tIns="50800" rIns="50800" bIns="50800" anchor="ctr"/>
          <a:lstStyle/>
          <a:p>
            <a:pPr algn="l" defTabSz="457200">
              <a:defRPr sz="1200">
                <a:latin typeface="+mn-lt"/>
                <a:ea typeface="+mn-ea"/>
                <a:cs typeface="+mn-cs"/>
                <a:sym typeface="Helvetica"/>
              </a:defRPr>
            </a:pPr>
          </a:p>
        </p:txBody>
      </p:sp>
      <p:sp>
        <p:nvSpPr>
          <p:cNvPr id="1451" name="Shape 1451"/>
          <p:cNvSpPr/>
          <p:nvPr/>
        </p:nvSpPr>
        <p:spPr>
          <a:xfrm>
            <a:off x="1882579" y="5465163"/>
            <a:ext cx="1386486" cy="299823"/>
          </a:xfrm>
          <a:prstGeom prst="rect">
            <a:avLst/>
          </a:prstGeom>
          <a:ln w="12700">
            <a:miter lim="400000"/>
          </a:ln>
        </p:spPr>
        <p:txBody>
          <a:bodyPr lIns="50800" tIns="50800" rIns="50800" bIns="50800" anchor="ctr">
            <a:spAutoFit/>
          </a:bodyPr>
          <a:lstStyle>
            <a:lvl1pPr>
              <a:defRPr sz="1400">
                <a:solidFill>
                  <a:srgbClr val="929292"/>
                </a:solidFill>
                <a:latin typeface="Helvetica Neue"/>
                <a:ea typeface="Helvetica Neue"/>
                <a:cs typeface="Helvetica Neue"/>
                <a:sym typeface="Helvetica Neue"/>
              </a:defRPr>
            </a:lvl1pPr>
          </a:lstStyle>
          <a:p>
            <a:r>
              <a:t>MESB Servers</a:t>
            </a:r>
          </a:p>
        </p:txBody>
      </p:sp>
      <p:sp>
        <p:nvSpPr>
          <p:cNvPr id="1452" name="Shape 1452"/>
          <p:cNvSpPr/>
          <p:nvPr/>
        </p:nvSpPr>
        <p:spPr>
          <a:xfrm>
            <a:off x="2594120" y="3585084"/>
            <a:ext cx="1540673" cy="355601"/>
          </a:xfrm>
          <a:prstGeom prst="rect">
            <a:avLst/>
          </a:prstGeom>
          <a:ln w="12700">
            <a:miter lim="400000"/>
          </a:ln>
        </p:spPr>
        <p:txBody>
          <a:bodyPr lIns="50800" tIns="50800" rIns="50800" bIns="50800" anchor="ctr">
            <a:spAutoFit/>
          </a:bodyPr>
          <a:lstStyle>
            <a:lvl1pPr>
              <a:defRPr sz="1400">
                <a:solidFill>
                  <a:srgbClr val="929292"/>
                </a:solidFill>
                <a:latin typeface="Helvetica Neue"/>
                <a:ea typeface="Helvetica Neue"/>
                <a:cs typeface="Helvetica Neue"/>
                <a:sym typeface="Helvetica Neue"/>
              </a:defRPr>
            </a:lvl1pPr>
          </a:lstStyle>
          <a:p>
            <a:r>
              <a:t>WebService调用</a:t>
            </a:r>
          </a:p>
        </p:txBody>
      </p:sp>
      <p:sp>
        <p:nvSpPr>
          <p:cNvPr id="1453" name="Shape 1453"/>
          <p:cNvSpPr/>
          <p:nvPr/>
        </p:nvSpPr>
        <p:spPr>
          <a:xfrm>
            <a:off x="1146912" y="4191000"/>
            <a:ext cx="456609" cy="1371600"/>
          </a:xfrm>
          <a:prstGeom prst="rect">
            <a:avLst/>
          </a:prstGeom>
          <a:ln w="12700">
            <a:miter lim="400000"/>
          </a:ln>
        </p:spPr>
        <p:txBody>
          <a:bodyPr lIns="50800" tIns="50800" rIns="50800" bIns="50800" anchor="ctr">
            <a:spAutoFit/>
          </a:bodyPr>
          <a:lstStyle>
            <a:lvl1pPr>
              <a:defRPr sz="1400">
                <a:solidFill>
                  <a:srgbClr val="929292"/>
                </a:solidFill>
                <a:latin typeface="Helvetica Neue"/>
                <a:ea typeface="Helvetica Neue"/>
                <a:cs typeface="Helvetica Neue"/>
                <a:sym typeface="Helvetica Neue"/>
              </a:defRPr>
            </a:lvl1pPr>
          </a:lstStyle>
          <a:p>
            <a:r>
              <a:t>分布式集群</a:t>
            </a:r>
          </a:p>
        </p:txBody>
      </p:sp>
      <p:sp>
        <p:nvSpPr>
          <p:cNvPr id="1454" name="Shape 1454"/>
          <p:cNvSpPr/>
          <p:nvPr/>
        </p:nvSpPr>
        <p:spPr>
          <a:xfrm>
            <a:off x="2570046" y="5880181"/>
            <a:ext cx="1" cy="1019661"/>
          </a:xfrm>
          <a:prstGeom prst="line">
            <a:avLst/>
          </a:prstGeom>
          <a:ln w="19050">
            <a:solidFill>
              <a:srgbClr val="C0C0C0"/>
            </a:solidFill>
            <a:miter lim="400000"/>
            <a:headEnd type="stealth"/>
            <a:tailEnd type="arrow"/>
          </a:ln>
        </p:spPr>
        <p:txBody>
          <a:bodyPr lIns="50800" tIns="50800" rIns="50800" bIns="50800" anchor="ctr"/>
          <a:lstStyle/>
          <a:p>
            <a:pPr algn="l" defTabSz="457200">
              <a:defRPr sz="1200">
                <a:latin typeface="+mn-lt"/>
                <a:ea typeface="+mn-ea"/>
                <a:cs typeface="+mn-cs"/>
                <a:sym typeface="Helvetica"/>
              </a:defRPr>
            </a:pPr>
          </a:p>
        </p:txBody>
      </p:sp>
      <p:sp>
        <p:nvSpPr>
          <p:cNvPr id="1455" name="Shape 1455"/>
          <p:cNvSpPr/>
          <p:nvPr/>
        </p:nvSpPr>
        <p:spPr>
          <a:xfrm>
            <a:off x="2594120" y="6205035"/>
            <a:ext cx="1540673" cy="355601"/>
          </a:xfrm>
          <a:prstGeom prst="rect">
            <a:avLst/>
          </a:prstGeom>
          <a:ln w="12700">
            <a:miter lim="400000"/>
          </a:ln>
        </p:spPr>
        <p:txBody>
          <a:bodyPr lIns="50800" tIns="50800" rIns="50800" bIns="50800" anchor="ctr">
            <a:spAutoFit/>
          </a:bodyPr>
          <a:lstStyle>
            <a:lvl1pPr>
              <a:defRPr sz="1400">
                <a:solidFill>
                  <a:srgbClr val="929292"/>
                </a:solidFill>
                <a:latin typeface="Helvetica Neue"/>
                <a:ea typeface="Helvetica Neue"/>
                <a:cs typeface="Helvetica Neue"/>
                <a:sym typeface="Helvetica Neue"/>
              </a:defRPr>
            </a:lvl1pPr>
          </a:lstStyle>
          <a:p>
            <a:r>
              <a:t>JDBC连接池</a:t>
            </a:r>
          </a:p>
        </p:txBody>
      </p:sp>
      <p:pic>
        <p:nvPicPr>
          <p:cNvPr id="1456" name="droppedImage.png"/>
          <p:cNvPicPr>
            <a:picLocks noChangeAspect="1"/>
          </p:cNvPicPr>
          <p:nvPr/>
        </p:nvPicPr>
        <p:blipFill>
          <a:blip r:embed="rId3"/>
          <a:stretch>
            <a:fillRect/>
          </a:stretch>
        </p:blipFill>
        <p:spPr>
          <a:xfrm>
            <a:off x="5415317" y="4503213"/>
            <a:ext cx="762001" cy="864654"/>
          </a:xfrm>
          <a:prstGeom prst="rect">
            <a:avLst/>
          </a:prstGeom>
          <a:ln w="12700">
            <a:miter lim="400000"/>
            <a:headEnd/>
            <a:tailEnd/>
          </a:ln>
        </p:spPr>
      </p:pic>
      <p:sp>
        <p:nvSpPr>
          <p:cNvPr id="1457" name="Shape 1457"/>
          <p:cNvSpPr/>
          <p:nvPr/>
        </p:nvSpPr>
        <p:spPr>
          <a:xfrm>
            <a:off x="4987881" y="5465163"/>
            <a:ext cx="1540673" cy="299823"/>
          </a:xfrm>
          <a:prstGeom prst="rect">
            <a:avLst/>
          </a:prstGeom>
          <a:ln w="12700">
            <a:miter lim="400000"/>
          </a:ln>
        </p:spPr>
        <p:txBody>
          <a:bodyPr lIns="50800" tIns="50800" rIns="50800" bIns="50800" anchor="ctr">
            <a:spAutoFit/>
          </a:bodyPr>
          <a:lstStyle>
            <a:lvl1pPr>
              <a:defRPr sz="1400">
                <a:solidFill>
                  <a:srgbClr val="929292"/>
                </a:solidFill>
                <a:latin typeface="Helvetica Neue"/>
                <a:ea typeface="Helvetica Neue"/>
                <a:cs typeface="Helvetica Neue"/>
                <a:sym typeface="Helvetica Neue"/>
              </a:defRPr>
            </a:lvl1pPr>
          </a:lstStyle>
          <a:p>
            <a:r>
              <a:t>APP NEST Server</a:t>
            </a:r>
          </a:p>
        </p:txBody>
      </p:sp>
      <p:pic>
        <p:nvPicPr>
          <p:cNvPr id="1458" name="droppedImage.tiff"/>
          <p:cNvPicPr>
            <a:picLocks noChangeAspect="1"/>
          </p:cNvPicPr>
          <p:nvPr/>
        </p:nvPicPr>
        <p:blipFill>
          <a:blip r:embed="rId3"/>
          <a:stretch>
            <a:fillRect/>
          </a:stretch>
        </p:blipFill>
        <p:spPr>
          <a:xfrm>
            <a:off x="5415317" y="2727264"/>
            <a:ext cx="762001" cy="864654"/>
          </a:xfrm>
          <a:prstGeom prst="rect">
            <a:avLst/>
          </a:prstGeom>
          <a:ln w="12700">
            <a:miter lim="400000"/>
            <a:headEnd/>
            <a:tailEnd/>
          </a:ln>
        </p:spPr>
      </p:pic>
      <p:sp>
        <p:nvSpPr>
          <p:cNvPr id="1459" name="Shape 1459"/>
          <p:cNvSpPr/>
          <p:nvPr/>
        </p:nvSpPr>
        <p:spPr>
          <a:xfrm>
            <a:off x="4782132" y="3634569"/>
            <a:ext cx="1721417" cy="304801"/>
          </a:xfrm>
          <a:prstGeom prst="rect">
            <a:avLst/>
          </a:prstGeom>
          <a:ln w="12700">
            <a:miter lim="400000"/>
          </a:ln>
        </p:spPr>
        <p:txBody>
          <a:bodyPr wrap="none" lIns="50800" tIns="50800" rIns="50800" bIns="50800" anchor="ctr">
            <a:spAutoFit/>
          </a:bodyPr>
          <a:lstStyle>
            <a:lvl1pPr>
              <a:defRPr sz="1400">
                <a:solidFill>
                  <a:srgbClr val="929292"/>
                </a:solidFill>
                <a:latin typeface="Helvetica Neue"/>
                <a:ea typeface="Helvetica Neue"/>
                <a:cs typeface="Helvetica Neue"/>
                <a:sym typeface="Helvetica Neue"/>
              </a:defRPr>
            </a:lvl1pPr>
          </a:lstStyle>
          <a:p>
            <a:r>
              <a:t>EMM Server</a:t>
            </a:r>
          </a:p>
        </p:txBody>
      </p:sp>
      <p:sp>
        <p:nvSpPr>
          <p:cNvPr id="1460" name="Shape 1460"/>
          <p:cNvSpPr/>
          <p:nvPr/>
        </p:nvSpPr>
        <p:spPr>
          <a:xfrm>
            <a:off x="7308858" y="2195915"/>
            <a:ext cx="1003301" cy="355601"/>
          </a:xfrm>
          <a:prstGeom prst="rect">
            <a:avLst/>
          </a:prstGeom>
          <a:ln w="12700">
            <a:miter lim="400000"/>
          </a:ln>
        </p:spPr>
        <p:txBody>
          <a:bodyPr wrap="none" lIns="50800" tIns="50800" rIns="50800" bIns="50800" anchor="ctr">
            <a:spAutoFit/>
          </a:bodyPr>
          <a:lstStyle>
            <a:lvl1pPr>
              <a:defRPr sz="1400">
                <a:solidFill>
                  <a:srgbClr val="929292"/>
                </a:solidFill>
                <a:latin typeface="Helvetica Neue"/>
                <a:ea typeface="Helvetica Neue"/>
                <a:cs typeface="Helvetica Neue"/>
                <a:sym typeface="Helvetica Neue"/>
              </a:defRPr>
            </a:lvl1pPr>
          </a:lstStyle>
          <a:p>
            <a:r>
              <a:t>邮件服务器</a:t>
            </a:r>
          </a:p>
        </p:txBody>
      </p:sp>
      <p:sp>
        <p:nvSpPr>
          <p:cNvPr id="1461" name="Shape 1461"/>
          <p:cNvSpPr/>
          <p:nvPr/>
        </p:nvSpPr>
        <p:spPr>
          <a:xfrm>
            <a:off x="7334258" y="2837382"/>
            <a:ext cx="825501" cy="355601"/>
          </a:xfrm>
          <a:prstGeom prst="rect">
            <a:avLst/>
          </a:prstGeom>
          <a:ln w="12700">
            <a:miter lim="400000"/>
          </a:ln>
        </p:spPr>
        <p:txBody>
          <a:bodyPr wrap="none" lIns="50800" tIns="50800" rIns="50800" bIns="50800" anchor="ctr">
            <a:spAutoFit/>
          </a:bodyPr>
          <a:lstStyle>
            <a:lvl1pPr>
              <a:defRPr sz="1400">
                <a:solidFill>
                  <a:srgbClr val="929292"/>
                </a:solidFill>
                <a:latin typeface="Helvetica Neue"/>
                <a:ea typeface="Helvetica Neue"/>
                <a:cs typeface="Helvetica Neue"/>
                <a:sym typeface="Helvetica Neue"/>
              </a:defRPr>
            </a:lvl1pPr>
          </a:lstStyle>
          <a:p>
            <a:r>
              <a:t>短信网关</a:t>
            </a:r>
          </a:p>
        </p:txBody>
      </p:sp>
      <p:sp>
        <p:nvSpPr>
          <p:cNvPr id="1462" name="Shape 1462"/>
          <p:cNvSpPr/>
          <p:nvPr/>
        </p:nvSpPr>
        <p:spPr>
          <a:xfrm>
            <a:off x="7344875" y="3500981"/>
            <a:ext cx="868351" cy="304801"/>
          </a:xfrm>
          <a:prstGeom prst="rect">
            <a:avLst/>
          </a:prstGeom>
          <a:ln w="12700">
            <a:miter lim="400000"/>
          </a:ln>
        </p:spPr>
        <p:txBody>
          <a:bodyPr wrap="none" lIns="50800" tIns="50800" rIns="50800" bIns="50800" anchor="ctr">
            <a:spAutoFit/>
          </a:bodyPr>
          <a:lstStyle>
            <a:lvl1pPr>
              <a:defRPr sz="1400">
                <a:solidFill>
                  <a:srgbClr val="929292"/>
                </a:solidFill>
                <a:latin typeface="Helvetica Neue"/>
                <a:ea typeface="Helvetica Neue"/>
                <a:cs typeface="Helvetica Neue"/>
                <a:sym typeface="Helvetica Neue"/>
              </a:defRPr>
            </a:lvl1pPr>
          </a:lstStyle>
          <a:p>
            <a:r>
              <a:t>AD/LDAP</a:t>
            </a:r>
          </a:p>
        </p:txBody>
      </p:sp>
      <p:sp>
        <p:nvSpPr>
          <p:cNvPr id="1463" name="Shape 1463"/>
          <p:cNvSpPr/>
          <p:nvPr/>
        </p:nvSpPr>
        <p:spPr>
          <a:xfrm>
            <a:off x="5467517" y="1877411"/>
            <a:ext cx="825501" cy="355601"/>
          </a:xfrm>
          <a:prstGeom prst="rect">
            <a:avLst/>
          </a:prstGeom>
          <a:ln w="12700">
            <a:miter lim="400000"/>
          </a:ln>
        </p:spPr>
        <p:txBody>
          <a:bodyPr wrap="none" lIns="50800" tIns="50800" rIns="50800" bIns="50800" anchor="ctr">
            <a:spAutoFit/>
          </a:bodyPr>
          <a:lstStyle>
            <a:lvl1pPr>
              <a:defRPr sz="1400">
                <a:solidFill>
                  <a:srgbClr val="929292"/>
                </a:solidFill>
                <a:latin typeface="Helvetica Neue"/>
                <a:ea typeface="Helvetica Neue"/>
                <a:cs typeface="Helvetica Neue"/>
                <a:sym typeface="Helvetica Neue"/>
              </a:defRPr>
            </a:lvl1pPr>
          </a:lstStyle>
          <a:p>
            <a:r>
              <a:t>管理平台</a:t>
            </a:r>
          </a:p>
        </p:txBody>
      </p:sp>
      <p:sp>
        <p:nvSpPr>
          <p:cNvPr id="1464" name="Shape 1464"/>
          <p:cNvSpPr/>
          <p:nvPr/>
        </p:nvSpPr>
        <p:spPr>
          <a:xfrm flipV="1">
            <a:off x="5707418" y="2240427"/>
            <a:ext cx="1" cy="454023"/>
          </a:xfrm>
          <a:prstGeom prst="line">
            <a:avLst/>
          </a:prstGeom>
          <a:ln w="19050">
            <a:solidFill>
              <a:srgbClr val="C0C0C0"/>
            </a:solidFill>
            <a:miter lim="400000"/>
            <a:headEnd type="stealth"/>
          </a:ln>
        </p:spPr>
        <p:txBody>
          <a:bodyPr lIns="50800" tIns="50800" rIns="50800" bIns="50800" anchor="ctr"/>
          <a:lstStyle/>
          <a:p>
            <a:pPr algn="l" defTabSz="457200">
              <a:defRPr sz="1200">
                <a:latin typeface="+mn-lt"/>
                <a:ea typeface="+mn-ea"/>
                <a:cs typeface="+mn-cs"/>
                <a:sym typeface="Helvetica"/>
              </a:defRPr>
            </a:pPr>
          </a:p>
        </p:txBody>
      </p:sp>
      <p:sp>
        <p:nvSpPr>
          <p:cNvPr id="1465" name="Shape 1465"/>
          <p:cNvSpPr/>
          <p:nvPr/>
        </p:nvSpPr>
        <p:spPr>
          <a:xfrm flipH="1">
            <a:off x="6129104" y="2413339"/>
            <a:ext cx="452501" cy="264091"/>
          </a:xfrm>
          <a:prstGeom prst="line">
            <a:avLst/>
          </a:prstGeom>
          <a:ln w="19050">
            <a:solidFill>
              <a:srgbClr val="C0C0C0"/>
            </a:solidFill>
            <a:miter lim="400000"/>
            <a:headEnd type="stealth"/>
          </a:ln>
        </p:spPr>
        <p:txBody>
          <a:bodyPr lIns="50800" tIns="50800" rIns="50800" bIns="50800" anchor="ctr"/>
          <a:lstStyle/>
          <a:p>
            <a:pPr algn="l" defTabSz="457200">
              <a:defRPr sz="1200">
                <a:latin typeface="+mn-lt"/>
                <a:ea typeface="+mn-ea"/>
                <a:cs typeface="+mn-cs"/>
                <a:sym typeface="Helvetica"/>
              </a:defRPr>
            </a:pPr>
          </a:p>
        </p:txBody>
      </p:sp>
      <p:sp>
        <p:nvSpPr>
          <p:cNvPr id="1466" name="Shape 1466"/>
          <p:cNvSpPr/>
          <p:nvPr/>
        </p:nvSpPr>
        <p:spPr>
          <a:xfrm flipH="1" flipV="1">
            <a:off x="6108188" y="2996823"/>
            <a:ext cx="621466" cy="2988"/>
          </a:xfrm>
          <a:prstGeom prst="line">
            <a:avLst/>
          </a:prstGeom>
          <a:ln w="19050">
            <a:solidFill>
              <a:srgbClr val="C0C0C0"/>
            </a:solidFill>
            <a:miter lim="400000"/>
            <a:headEnd type="stealth"/>
          </a:ln>
        </p:spPr>
        <p:txBody>
          <a:bodyPr lIns="50800" tIns="50800" rIns="50800" bIns="50800" anchor="ctr"/>
          <a:lstStyle/>
          <a:p>
            <a:pPr algn="l" defTabSz="457200">
              <a:defRPr sz="1200">
                <a:latin typeface="+mn-lt"/>
                <a:ea typeface="+mn-ea"/>
                <a:cs typeface="+mn-cs"/>
                <a:sym typeface="Helvetica"/>
              </a:defRPr>
            </a:pPr>
          </a:p>
        </p:txBody>
      </p:sp>
      <p:sp>
        <p:nvSpPr>
          <p:cNvPr id="1467" name="Shape 1467"/>
          <p:cNvSpPr/>
          <p:nvPr/>
        </p:nvSpPr>
        <p:spPr>
          <a:xfrm flipH="1" flipV="1">
            <a:off x="5941547" y="3297671"/>
            <a:ext cx="771633" cy="305025"/>
          </a:xfrm>
          <a:prstGeom prst="line">
            <a:avLst/>
          </a:prstGeom>
          <a:ln w="19050">
            <a:solidFill>
              <a:srgbClr val="C0C0C0"/>
            </a:solidFill>
            <a:miter lim="400000"/>
            <a:headEnd type="stealth"/>
          </a:ln>
        </p:spPr>
        <p:txBody>
          <a:bodyPr lIns="50800" tIns="50800" rIns="50800" bIns="50800" anchor="ctr"/>
          <a:lstStyle/>
          <a:p>
            <a:pPr algn="l" defTabSz="457200">
              <a:defRPr sz="1200">
                <a:latin typeface="+mn-lt"/>
                <a:ea typeface="+mn-ea"/>
                <a:cs typeface="+mn-cs"/>
                <a:sym typeface="Helvetica"/>
              </a:defRPr>
            </a:pPr>
          </a:p>
        </p:txBody>
      </p:sp>
      <p:pic>
        <p:nvPicPr>
          <p:cNvPr id="1468" name="gear.png"/>
          <p:cNvPicPr>
            <a:picLocks noChangeAspect="1"/>
          </p:cNvPicPr>
          <p:nvPr/>
        </p:nvPicPr>
        <p:blipFill>
          <a:blip r:embed="rId4"/>
          <a:stretch>
            <a:fillRect/>
          </a:stretch>
        </p:blipFill>
        <p:spPr>
          <a:xfrm>
            <a:off x="5030764" y="1826611"/>
            <a:ext cx="457201" cy="457201"/>
          </a:xfrm>
          <a:prstGeom prst="rect">
            <a:avLst/>
          </a:prstGeom>
          <a:ln w="12700">
            <a:miter lim="400000"/>
            <a:headEnd/>
            <a:tailEnd/>
          </a:ln>
        </p:spPr>
      </p:pic>
      <p:pic>
        <p:nvPicPr>
          <p:cNvPr id="1469" name="AD.png"/>
          <p:cNvPicPr>
            <a:picLocks noChangeAspect="1"/>
          </p:cNvPicPr>
          <p:nvPr/>
        </p:nvPicPr>
        <p:blipFill>
          <a:blip r:embed="rId5"/>
          <a:stretch>
            <a:fillRect/>
          </a:stretch>
        </p:blipFill>
        <p:spPr>
          <a:xfrm>
            <a:off x="6748212" y="3384036"/>
            <a:ext cx="461740" cy="456610"/>
          </a:xfrm>
          <a:prstGeom prst="rect">
            <a:avLst/>
          </a:prstGeom>
          <a:ln w="12700">
            <a:miter lim="400000"/>
            <a:headEnd/>
            <a:tailEnd/>
          </a:ln>
        </p:spPr>
      </p:pic>
      <p:pic>
        <p:nvPicPr>
          <p:cNvPr id="1470" name="antenna2.png"/>
          <p:cNvPicPr>
            <a:picLocks noChangeAspect="1"/>
          </p:cNvPicPr>
          <p:nvPr/>
        </p:nvPicPr>
        <p:blipFill>
          <a:blip r:embed="rId6"/>
          <a:stretch>
            <a:fillRect/>
          </a:stretch>
        </p:blipFill>
        <p:spPr>
          <a:xfrm>
            <a:off x="6703327" y="2725982"/>
            <a:ext cx="551508" cy="551508"/>
          </a:xfrm>
          <a:prstGeom prst="rect">
            <a:avLst/>
          </a:prstGeom>
          <a:ln w="12700">
            <a:miter lim="400000"/>
            <a:headEnd/>
            <a:tailEnd/>
          </a:ln>
        </p:spPr>
      </p:pic>
      <p:pic>
        <p:nvPicPr>
          <p:cNvPr id="1471" name="20131220032752602_easyicon_net_58.png"/>
          <p:cNvPicPr>
            <a:picLocks noChangeAspect="1"/>
          </p:cNvPicPr>
          <p:nvPr/>
        </p:nvPicPr>
        <p:blipFill>
          <a:blip r:embed="rId7"/>
          <a:stretch>
            <a:fillRect/>
          </a:stretch>
        </p:blipFill>
        <p:spPr>
          <a:xfrm>
            <a:off x="6703327" y="2175458"/>
            <a:ext cx="573736" cy="405573"/>
          </a:xfrm>
          <a:prstGeom prst="rect">
            <a:avLst/>
          </a:prstGeom>
          <a:ln w="12700">
            <a:miter lim="400000"/>
            <a:headEnd/>
            <a:tailEnd/>
          </a:ln>
        </p:spPr>
      </p:pic>
      <p:sp>
        <p:nvSpPr>
          <p:cNvPr id="1472" name="Shape 1472"/>
          <p:cNvSpPr/>
          <p:nvPr/>
        </p:nvSpPr>
        <p:spPr>
          <a:xfrm flipH="1" flipV="1">
            <a:off x="6466918" y="4922322"/>
            <a:ext cx="1247871" cy="24401"/>
          </a:xfrm>
          <a:prstGeom prst="line">
            <a:avLst/>
          </a:prstGeom>
          <a:ln w="19050">
            <a:solidFill>
              <a:srgbClr val="C0C0C0"/>
            </a:solidFill>
            <a:miter lim="400000"/>
            <a:headEnd type="stealth"/>
            <a:tailEnd type="triangle"/>
          </a:ln>
        </p:spPr>
        <p:txBody>
          <a:bodyPr lIns="50800" tIns="50800" rIns="50800" bIns="50800" anchor="ctr"/>
          <a:lstStyle/>
          <a:p>
            <a:pPr algn="l" defTabSz="457200">
              <a:defRPr sz="1200">
                <a:latin typeface="+mn-lt"/>
                <a:ea typeface="+mn-ea"/>
                <a:cs typeface="+mn-cs"/>
                <a:sym typeface="Helvetica"/>
              </a:defRPr>
            </a:pPr>
          </a:p>
        </p:txBody>
      </p:sp>
      <p:sp>
        <p:nvSpPr>
          <p:cNvPr id="1473" name="Shape 1473"/>
          <p:cNvSpPr/>
          <p:nvPr/>
        </p:nvSpPr>
        <p:spPr>
          <a:xfrm>
            <a:off x="8044586" y="4151312"/>
            <a:ext cx="685801" cy="1546755"/>
          </a:xfrm>
          <a:prstGeom prst="roundRect">
            <a:avLst>
              <a:gd name="adj" fmla="val 27778"/>
            </a:avLst>
          </a:prstGeom>
          <a:solidFill>
            <a:srgbClr val="FFFFFF"/>
          </a:solidFill>
          <a:ln w="25400">
            <a:solidFill>
              <a:srgbClr val="C2DA6A"/>
            </a:solidFill>
            <a:miter lim="400000"/>
          </a:ln>
        </p:spPr>
        <p:txBody>
          <a:bodyPr lIns="50800" tIns="50800" rIns="50800" bIns="50800" anchor="ctr"/>
          <a:lstStyle/>
          <a:p>
            <a:pPr>
              <a:defRPr sz="3800">
                <a:solidFill>
                  <a:srgbClr val="FFFFFF"/>
                </a:solidFill>
                <a:latin typeface="Cochin"/>
                <a:ea typeface="Cochin"/>
                <a:cs typeface="Cochin"/>
                <a:sym typeface="Cochin"/>
              </a:defRPr>
            </a:pPr>
          </a:p>
        </p:txBody>
      </p:sp>
      <p:sp>
        <p:nvSpPr>
          <p:cNvPr id="1474" name="Shape 1474"/>
          <p:cNvSpPr/>
          <p:nvPr/>
        </p:nvSpPr>
        <p:spPr>
          <a:xfrm>
            <a:off x="8100618" y="4813602"/>
            <a:ext cx="573737" cy="679170"/>
          </a:xfrm>
          <a:prstGeom prst="rect">
            <a:avLst/>
          </a:prstGeom>
          <a:ln w="12700">
            <a:miter lim="400000"/>
          </a:ln>
        </p:spPr>
        <p:txBody>
          <a:bodyPr lIns="50800" tIns="50800" rIns="50800" bIns="50800" anchor="ctr">
            <a:spAutoFit/>
          </a:bodyPr>
          <a:lstStyle>
            <a:lvl1pPr>
              <a:defRPr sz="1800" b="1">
                <a:solidFill>
                  <a:srgbClr val="C0C0C0"/>
                </a:solidFill>
                <a:latin typeface="Helvetica Neue"/>
                <a:ea typeface="Helvetica Neue"/>
                <a:cs typeface="Helvetica Neue"/>
                <a:sym typeface="Helvetica Neue"/>
              </a:defRPr>
            </a:lvl1pPr>
          </a:lstStyle>
          <a:p>
            <a:r>
              <a:t>FireWall</a:t>
            </a:r>
          </a:p>
        </p:txBody>
      </p:sp>
      <p:pic>
        <p:nvPicPr>
          <p:cNvPr id="1475" name="shield.png"/>
          <p:cNvPicPr>
            <a:picLocks noChangeAspect="1"/>
          </p:cNvPicPr>
          <p:nvPr/>
        </p:nvPicPr>
        <p:blipFill>
          <a:blip r:embed="rId8"/>
          <a:stretch>
            <a:fillRect/>
          </a:stretch>
        </p:blipFill>
        <p:spPr>
          <a:xfrm>
            <a:off x="8158886" y="4305300"/>
            <a:ext cx="457201" cy="457200"/>
          </a:xfrm>
          <a:prstGeom prst="rect">
            <a:avLst/>
          </a:prstGeom>
          <a:ln w="12700">
            <a:miter lim="400000"/>
            <a:headEnd/>
            <a:tailEnd/>
          </a:ln>
        </p:spPr>
      </p:pic>
      <p:sp>
        <p:nvSpPr>
          <p:cNvPr id="1476" name="Shape 1476"/>
          <p:cNvSpPr/>
          <p:nvPr/>
        </p:nvSpPr>
        <p:spPr>
          <a:xfrm flipV="1">
            <a:off x="3613409" y="4937514"/>
            <a:ext cx="1724274" cy="2"/>
          </a:xfrm>
          <a:prstGeom prst="line">
            <a:avLst/>
          </a:prstGeom>
          <a:ln w="19050">
            <a:solidFill>
              <a:srgbClr val="C0C0C0"/>
            </a:solidFill>
            <a:miter lim="400000"/>
            <a:headEnd type="stealth"/>
            <a:tailEnd type="arrow"/>
          </a:ln>
        </p:spPr>
        <p:txBody>
          <a:bodyPr lIns="50800" tIns="50800" rIns="50800" bIns="50800" anchor="ctr"/>
          <a:lstStyle/>
          <a:p>
            <a:pPr algn="l" defTabSz="457200">
              <a:defRPr sz="1200">
                <a:latin typeface="+mn-lt"/>
                <a:ea typeface="+mn-ea"/>
                <a:cs typeface="+mn-cs"/>
                <a:sym typeface="Helvetica"/>
              </a:defRPr>
            </a:pPr>
          </a:p>
        </p:txBody>
      </p:sp>
      <p:sp>
        <p:nvSpPr>
          <p:cNvPr id="1477" name="Shape 1477"/>
          <p:cNvSpPr/>
          <p:nvPr/>
        </p:nvSpPr>
        <p:spPr>
          <a:xfrm>
            <a:off x="5707417" y="3935042"/>
            <a:ext cx="2" cy="454451"/>
          </a:xfrm>
          <a:prstGeom prst="line">
            <a:avLst/>
          </a:prstGeom>
          <a:ln w="19050">
            <a:solidFill>
              <a:srgbClr val="C0C0C0"/>
            </a:solidFill>
            <a:miter lim="400000"/>
            <a:headEnd type="stealth"/>
            <a:tailEnd type="arrow"/>
          </a:ln>
        </p:spPr>
        <p:txBody>
          <a:bodyPr lIns="50800" tIns="50800" rIns="50800" bIns="50800" anchor="ctr"/>
          <a:lstStyle/>
          <a:p>
            <a:pPr algn="l" defTabSz="457200">
              <a:defRPr sz="1200">
                <a:latin typeface="+mn-lt"/>
                <a:ea typeface="+mn-ea"/>
                <a:cs typeface="+mn-cs"/>
                <a:sym typeface="Helvetica"/>
              </a:defRPr>
            </a:pPr>
          </a:p>
        </p:txBody>
      </p:sp>
      <p:sp>
        <p:nvSpPr>
          <p:cNvPr id="1478" name="Shape 1478"/>
          <p:cNvSpPr/>
          <p:nvPr/>
        </p:nvSpPr>
        <p:spPr>
          <a:xfrm>
            <a:off x="5334649" y="1336616"/>
            <a:ext cx="2396508" cy="381001"/>
          </a:xfrm>
          <a:prstGeom prst="rect">
            <a:avLst/>
          </a:prstGeom>
          <a:ln w="12700">
            <a:miter lim="400000"/>
          </a:ln>
        </p:spPr>
        <p:txBody>
          <a:bodyPr lIns="50800" tIns="50800" rIns="50800" bIns="50800" anchor="ctr">
            <a:spAutoFit/>
          </a:bodyPr>
          <a:lstStyle>
            <a:lvl1pPr>
              <a:defRPr sz="1600" b="1">
                <a:solidFill>
                  <a:srgbClr val="AAAAAA"/>
                </a:solidFill>
                <a:latin typeface="Helvetica Neue"/>
                <a:ea typeface="Helvetica Neue"/>
                <a:cs typeface="Helvetica Neue"/>
                <a:sym typeface="Helvetica Neue"/>
              </a:defRPr>
            </a:lvl1pPr>
          </a:lstStyle>
          <a:p>
            <a:r>
              <a:t>网络安全区（DMZ）</a:t>
            </a:r>
          </a:p>
        </p:txBody>
      </p:sp>
      <p:pic>
        <p:nvPicPr>
          <p:cNvPr id="1479" name="droppedImage.tiff"/>
          <p:cNvPicPr>
            <a:picLocks noChangeAspect="1"/>
          </p:cNvPicPr>
          <p:nvPr/>
        </p:nvPicPr>
        <p:blipFill>
          <a:blip r:embed="rId3"/>
          <a:stretch>
            <a:fillRect/>
          </a:stretch>
        </p:blipFill>
        <p:spPr>
          <a:xfrm>
            <a:off x="5415317" y="6597179"/>
            <a:ext cx="762001" cy="864654"/>
          </a:xfrm>
          <a:prstGeom prst="rect">
            <a:avLst/>
          </a:prstGeom>
          <a:ln w="12700">
            <a:miter lim="400000"/>
            <a:headEnd/>
            <a:tailEnd/>
          </a:ln>
        </p:spPr>
      </p:pic>
      <p:sp>
        <p:nvSpPr>
          <p:cNvPr id="1480" name="Shape 1480"/>
          <p:cNvSpPr/>
          <p:nvPr/>
        </p:nvSpPr>
        <p:spPr>
          <a:xfrm>
            <a:off x="5064974" y="7546501"/>
            <a:ext cx="1386487" cy="355601"/>
          </a:xfrm>
          <a:prstGeom prst="rect">
            <a:avLst/>
          </a:prstGeom>
          <a:ln w="12700">
            <a:miter lim="400000"/>
          </a:ln>
        </p:spPr>
        <p:txBody>
          <a:bodyPr lIns="50800" tIns="50800" rIns="50800" bIns="50800" anchor="ctr">
            <a:spAutoFit/>
          </a:bodyPr>
          <a:lstStyle>
            <a:lvl1pPr>
              <a:defRPr sz="1400">
                <a:solidFill>
                  <a:srgbClr val="929292"/>
                </a:solidFill>
                <a:latin typeface="Helvetica Neue"/>
                <a:ea typeface="Helvetica Neue"/>
                <a:cs typeface="Helvetica Neue"/>
                <a:sym typeface="Helvetica Neue"/>
              </a:defRPr>
            </a:lvl1pPr>
          </a:lstStyle>
          <a:p>
            <a:r>
              <a:t>即时消息服务器</a:t>
            </a:r>
          </a:p>
        </p:txBody>
      </p:sp>
      <p:sp>
        <p:nvSpPr>
          <p:cNvPr id="1481" name="Shape 1481"/>
          <p:cNvSpPr/>
          <p:nvPr/>
        </p:nvSpPr>
        <p:spPr>
          <a:xfrm>
            <a:off x="11102354" y="1344574"/>
            <a:ext cx="825501" cy="381001"/>
          </a:xfrm>
          <a:prstGeom prst="rect">
            <a:avLst/>
          </a:prstGeom>
          <a:ln w="12700">
            <a:miter lim="400000"/>
          </a:ln>
        </p:spPr>
        <p:txBody>
          <a:bodyPr lIns="50800" tIns="50800" rIns="50800" bIns="50800" anchor="ctr">
            <a:spAutoFit/>
          </a:bodyPr>
          <a:lstStyle>
            <a:lvl1pPr>
              <a:defRPr sz="1600" b="1">
                <a:solidFill>
                  <a:srgbClr val="AAAAAA"/>
                </a:solidFill>
                <a:latin typeface="Helvetica Neue"/>
                <a:ea typeface="Helvetica Neue"/>
                <a:cs typeface="Helvetica Neue"/>
                <a:sym typeface="Helvetica Neue"/>
              </a:defRPr>
            </a:lvl1pPr>
          </a:lstStyle>
          <a:p>
            <a:r>
              <a:t>客户端</a:t>
            </a:r>
          </a:p>
        </p:txBody>
      </p:sp>
      <p:pic>
        <p:nvPicPr>
          <p:cNvPr id="1482" name="安卓.png"/>
          <p:cNvPicPr>
            <a:picLocks noChangeAspect="1"/>
          </p:cNvPicPr>
          <p:nvPr/>
        </p:nvPicPr>
        <p:blipFill>
          <a:blip r:embed="rId9"/>
          <a:stretch>
            <a:fillRect/>
          </a:stretch>
        </p:blipFill>
        <p:spPr>
          <a:xfrm>
            <a:off x="11191254" y="2950494"/>
            <a:ext cx="647701" cy="1024720"/>
          </a:xfrm>
          <a:prstGeom prst="rect">
            <a:avLst/>
          </a:prstGeom>
          <a:ln w="12700">
            <a:miter lim="400000"/>
            <a:headEnd/>
            <a:tailEnd/>
          </a:ln>
        </p:spPr>
      </p:pic>
      <p:pic>
        <p:nvPicPr>
          <p:cNvPr id="1483" name="苹果.png"/>
          <p:cNvPicPr>
            <a:picLocks noChangeAspect="1"/>
          </p:cNvPicPr>
          <p:nvPr/>
        </p:nvPicPr>
        <p:blipFill>
          <a:blip r:embed="rId10"/>
          <a:stretch>
            <a:fillRect/>
          </a:stretch>
        </p:blipFill>
        <p:spPr>
          <a:xfrm>
            <a:off x="11194009" y="4215182"/>
            <a:ext cx="647701" cy="1024720"/>
          </a:xfrm>
          <a:prstGeom prst="rect">
            <a:avLst/>
          </a:prstGeom>
          <a:ln w="12700">
            <a:miter lim="400000"/>
            <a:headEnd/>
            <a:tailEnd/>
          </a:ln>
        </p:spPr>
      </p:pic>
      <p:pic>
        <p:nvPicPr>
          <p:cNvPr id="1484" name="wp.png"/>
          <p:cNvPicPr>
            <a:picLocks noChangeAspect="1"/>
          </p:cNvPicPr>
          <p:nvPr/>
        </p:nvPicPr>
        <p:blipFill>
          <a:blip r:embed="rId11"/>
          <a:stretch>
            <a:fillRect/>
          </a:stretch>
        </p:blipFill>
        <p:spPr>
          <a:xfrm>
            <a:off x="11194009" y="5471257"/>
            <a:ext cx="647701" cy="1024720"/>
          </a:xfrm>
          <a:prstGeom prst="rect">
            <a:avLst/>
          </a:prstGeom>
          <a:ln w="12700">
            <a:miter lim="400000"/>
            <a:headEnd/>
            <a:tailEnd/>
          </a:ln>
        </p:spPr>
      </p:pic>
      <p:pic>
        <p:nvPicPr>
          <p:cNvPr id="1485" name="phone副本.png"/>
          <p:cNvPicPr>
            <a:picLocks noChangeAspect="1"/>
          </p:cNvPicPr>
          <p:nvPr/>
        </p:nvPicPr>
        <p:blipFill>
          <a:blip r:embed="rId12"/>
          <a:stretch>
            <a:fillRect/>
          </a:stretch>
        </p:blipFill>
        <p:spPr>
          <a:xfrm>
            <a:off x="11194009" y="6727332"/>
            <a:ext cx="642190" cy="1016001"/>
          </a:xfrm>
          <a:prstGeom prst="rect">
            <a:avLst/>
          </a:prstGeom>
          <a:ln w="12700">
            <a:miter lim="400000"/>
            <a:headEnd/>
            <a:tailEnd/>
          </a:ln>
        </p:spPr>
      </p:pic>
      <p:pic>
        <p:nvPicPr>
          <p:cNvPr id="1486" name="antenna.png"/>
          <p:cNvPicPr>
            <a:picLocks noChangeAspect="1"/>
          </p:cNvPicPr>
          <p:nvPr/>
        </p:nvPicPr>
        <p:blipFill>
          <a:blip r:embed="rId13"/>
          <a:stretch>
            <a:fillRect/>
          </a:stretch>
        </p:blipFill>
        <p:spPr>
          <a:xfrm>
            <a:off x="9134764" y="2949804"/>
            <a:ext cx="1081623" cy="1081624"/>
          </a:xfrm>
          <a:prstGeom prst="rect">
            <a:avLst/>
          </a:prstGeom>
          <a:ln w="12700">
            <a:miter lim="400000"/>
            <a:headEnd/>
            <a:tailEnd/>
          </a:ln>
        </p:spPr>
      </p:pic>
      <p:pic>
        <p:nvPicPr>
          <p:cNvPr id="1487" name="antenna2.png"/>
          <p:cNvPicPr>
            <a:picLocks noChangeAspect="1"/>
          </p:cNvPicPr>
          <p:nvPr/>
        </p:nvPicPr>
        <p:blipFill>
          <a:blip r:embed="rId6"/>
          <a:stretch>
            <a:fillRect/>
          </a:stretch>
        </p:blipFill>
        <p:spPr>
          <a:xfrm>
            <a:off x="9335667" y="5665023"/>
            <a:ext cx="635001" cy="635001"/>
          </a:xfrm>
          <a:prstGeom prst="rect">
            <a:avLst/>
          </a:prstGeom>
          <a:ln w="12700">
            <a:miter lim="400000"/>
            <a:headEnd/>
            <a:tailEnd/>
          </a:ln>
        </p:spPr>
      </p:pic>
      <p:sp>
        <p:nvSpPr>
          <p:cNvPr id="1488" name="Shape 1488"/>
          <p:cNvSpPr/>
          <p:nvPr/>
        </p:nvSpPr>
        <p:spPr>
          <a:xfrm>
            <a:off x="5697588" y="5836834"/>
            <a:ext cx="4" cy="637859"/>
          </a:xfrm>
          <a:prstGeom prst="line">
            <a:avLst/>
          </a:prstGeom>
          <a:ln w="19050">
            <a:solidFill>
              <a:srgbClr val="C0C0C0"/>
            </a:solidFill>
            <a:miter lim="400000"/>
            <a:headEnd type="stealth"/>
            <a:tailEnd type="arrow"/>
          </a:ln>
        </p:spPr>
        <p:txBody>
          <a:bodyPr lIns="50800" tIns="50800" rIns="50800" bIns="50800" anchor="ctr"/>
          <a:lstStyle/>
          <a:p>
            <a:pPr algn="l" defTabSz="457200">
              <a:defRPr sz="1200">
                <a:latin typeface="+mn-lt"/>
                <a:ea typeface="+mn-ea"/>
                <a:cs typeface="+mn-cs"/>
                <a:sym typeface="Helvetica"/>
              </a:defRPr>
            </a:pPr>
          </a:p>
        </p:txBody>
      </p:sp>
      <p:sp>
        <p:nvSpPr>
          <p:cNvPr id="1489" name="Shape 1489"/>
          <p:cNvSpPr/>
          <p:nvPr/>
        </p:nvSpPr>
        <p:spPr>
          <a:xfrm flipH="1">
            <a:off x="8848199" y="4231547"/>
            <a:ext cx="452434" cy="761840"/>
          </a:xfrm>
          <a:prstGeom prst="line">
            <a:avLst/>
          </a:prstGeom>
          <a:ln w="19050">
            <a:solidFill>
              <a:srgbClr val="C0C0C0"/>
            </a:solidFill>
            <a:miter lim="400000"/>
            <a:headEnd type="stealth"/>
            <a:tailEnd type="arrow"/>
          </a:ln>
        </p:spPr>
        <p:txBody>
          <a:bodyPr lIns="50800" tIns="50800" rIns="50800" bIns="50800" anchor="ctr"/>
          <a:lstStyle/>
          <a:p>
            <a:pPr algn="l" defTabSz="457200">
              <a:defRPr sz="1200">
                <a:latin typeface="+mn-lt"/>
                <a:ea typeface="+mn-ea"/>
                <a:cs typeface="+mn-cs"/>
                <a:sym typeface="Helvetica"/>
              </a:defRPr>
            </a:pPr>
          </a:p>
        </p:txBody>
      </p:sp>
      <p:sp>
        <p:nvSpPr>
          <p:cNvPr id="1490" name="Shape 1490"/>
          <p:cNvSpPr/>
          <p:nvPr/>
        </p:nvSpPr>
        <p:spPr>
          <a:xfrm flipH="1" flipV="1">
            <a:off x="8851974" y="5205346"/>
            <a:ext cx="453880" cy="635505"/>
          </a:xfrm>
          <a:prstGeom prst="line">
            <a:avLst/>
          </a:prstGeom>
          <a:ln w="19050">
            <a:solidFill>
              <a:srgbClr val="C0C0C0"/>
            </a:solidFill>
            <a:miter lim="400000"/>
            <a:headEnd type="stealth"/>
            <a:tailEnd type="arrow"/>
          </a:ln>
        </p:spPr>
        <p:txBody>
          <a:bodyPr lIns="50800" tIns="50800" rIns="50800" bIns="50800" anchor="ctr"/>
          <a:lstStyle/>
          <a:p>
            <a:pPr algn="l" defTabSz="457200">
              <a:defRPr sz="1200">
                <a:latin typeface="+mn-lt"/>
                <a:ea typeface="+mn-ea"/>
                <a:cs typeface="+mn-cs"/>
                <a:sym typeface="Helvetica"/>
              </a:defRPr>
            </a:pPr>
          </a:p>
        </p:txBody>
      </p:sp>
      <p:sp>
        <p:nvSpPr>
          <p:cNvPr id="1491" name="Shape 1491"/>
          <p:cNvSpPr/>
          <p:nvPr/>
        </p:nvSpPr>
        <p:spPr>
          <a:xfrm>
            <a:off x="8822735" y="3926669"/>
            <a:ext cx="1721416" cy="355601"/>
          </a:xfrm>
          <a:prstGeom prst="rect">
            <a:avLst/>
          </a:prstGeom>
          <a:ln w="12700">
            <a:miter lim="400000"/>
          </a:ln>
        </p:spPr>
        <p:txBody>
          <a:bodyPr wrap="none" lIns="50800" tIns="50800" rIns="50800" bIns="50800" anchor="ctr">
            <a:spAutoFit/>
          </a:bodyPr>
          <a:lstStyle>
            <a:lvl1pPr>
              <a:defRPr sz="1400">
                <a:solidFill>
                  <a:srgbClr val="929292"/>
                </a:solidFill>
                <a:latin typeface="Helvetica Neue"/>
                <a:ea typeface="Helvetica Neue"/>
                <a:cs typeface="Helvetica Neue"/>
                <a:sym typeface="Helvetica Neue"/>
              </a:defRPr>
            </a:lvl1pPr>
          </a:lstStyle>
          <a:p>
            <a:r>
              <a:t>运营商基站</a:t>
            </a:r>
          </a:p>
        </p:txBody>
      </p:sp>
      <p:sp>
        <p:nvSpPr>
          <p:cNvPr id="1492" name="Shape 1492"/>
          <p:cNvSpPr/>
          <p:nvPr/>
        </p:nvSpPr>
        <p:spPr>
          <a:xfrm>
            <a:off x="8787928" y="6365394"/>
            <a:ext cx="1721417" cy="304801"/>
          </a:xfrm>
          <a:prstGeom prst="rect">
            <a:avLst/>
          </a:prstGeom>
          <a:ln w="12700">
            <a:miter lim="400000"/>
          </a:ln>
        </p:spPr>
        <p:txBody>
          <a:bodyPr wrap="none" lIns="50800" tIns="50800" rIns="50800" bIns="50800" anchor="ctr">
            <a:spAutoFit/>
          </a:bodyPr>
          <a:lstStyle>
            <a:lvl1pPr>
              <a:defRPr sz="1400">
                <a:solidFill>
                  <a:srgbClr val="929292"/>
                </a:solidFill>
                <a:latin typeface="Helvetica Neue"/>
                <a:ea typeface="Helvetica Neue"/>
                <a:cs typeface="Helvetica Neue"/>
                <a:sym typeface="Helvetica Neue"/>
              </a:defRPr>
            </a:lvl1pPr>
          </a:lstStyle>
          <a:p>
            <a:r>
              <a:t>Wifi</a:t>
            </a:r>
          </a:p>
        </p:txBody>
      </p:sp>
      <p:sp>
        <p:nvSpPr>
          <p:cNvPr id="1493" name="Shape 1493"/>
          <p:cNvSpPr/>
          <p:nvPr/>
        </p:nvSpPr>
        <p:spPr>
          <a:xfrm>
            <a:off x="8028776" y="1196169"/>
            <a:ext cx="1721417" cy="355601"/>
          </a:xfrm>
          <a:prstGeom prst="rect">
            <a:avLst/>
          </a:prstGeom>
          <a:ln w="12700">
            <a:miter lim="400000"/>
          </a:ln>
        </p:spPr>
        <p:txBody>
          <a:bodyPr wrap="none" lIns="50800" tIns="50800" rIns="50800" bIns="50800" anchor="ctr">
            <a:spAutoFit/>
          </a:bodyPr>
          <a:lstStyle>
            <a:lvl1pPr>
              <a:defRPr sz="1400">
                <a:solidFill>
                  <a:srgbClr val="929292"/>
                </a:solidFill>
                <a:latin typeface="Helvetica Neue"/>
                <a:ea typeface="Helvetica Neue"/>
                <a:cs typeface="Helvetica Neue"/>
                <a:sym typeface="Helvetica Neue"/>
              </a:defRPr>
            </a:lvl1pPr>
          </a:lstStyle>
          <a:p>
            <a:r>
              <a:t>80/443端口</a:t>
            </a:r>
          </a:p>
        </p:txBody>
      </p:sp>
      <p:sp>
        <p:nvSpPr>
          <p:cNvPr id="1494" name="Shape 1494"/>
          <p:cNvSpPr/>
          <p:nvPr/>
        </p:nvSpPr>
        <p:spPr>
          <a:xfrm>
            <a:off x="8787721" y="4879816"/>
            <a:ext cx="1721416" cy="304801"/>
          </a:xfrm>
          <a:prstGeom prst="rect">
            <a:avLst/>
          </a:prstGeom>
          <a:ln w="12700">
            <a:miter lim="400000"/>
          </a:ln>
        </p:spPr>
        <p:txBody>
          <a:bodyPr wrap="none" lIns="50800" tIns="50800" rIns="50800" bIns="50800" anchor="ctr">
            <a:spAutoFit/>
          </a:bodyPr>
          <a:lstStyle>
            <a:lvl1pPr>
              <a:defRPr sz="1400">
                <a:solidFill>
                  <a:srgbClr val="929292"/>
                </a:solidFill>
                <a:latin typeface="Helvetica Neue"/>
                <a:ea typeface="Helvetica Neue"/>
                <a:cs typeface="Helvetica Neue"/>
                <a:sym typeface="Helvetica Neue"/>
              </a:defRPr>
            </a:lvl1pPr>
          </a:lstStyle>
          <a:p>
            <a:r>
              <a:t>internet</a:t>
            </a:r>
          </a:p>
        </p:txBody>
      </p:sp>
      <p:sp>
        <p:nvSpPr>
          <p:cNvPr id="1495" name="Shape 1495"/>
          <p:cNvSpPr/>
          <p:nvPr/>
        </p:nvSpPr>
        <p:spPr>
          <a:xfrm flipH="1">
            <a:off x="10058285" y="5198341"/>
            <a:ext cx="549949" cy="652801"/>
          </a:xfrm>
          <a:prstGeom prst="line">
            <a:avLst/>
          </a:prstGeom>
          <a:ln w="19050">
            <a:solidFill>
              <a:srgbClr val="C0C0C0"/>
            </a:solidFill>
            <a:miter lim="400000"/>
            <a:headEnd type="stealth"/>
            <a:tailEnd type="arrow"/>
          </a:ln>
        </p:spPr>
        <p:txBody>
          <a:bodyPr lIns="50800" tIns="50800" rIns="50800" bIns="50800" anchor="ctr"/>
          <a:lstStyle/>
          <a:p>
            <a:pPr algn="l" defTabSz="457200">
              <a:defRPr sz="1200">
                <a:latin typeface="+mn-lt"/>
                <a:ea typeface="+mn-ea"/>
                <a:cs typeface="+mn-cs"/>
                <a:sym typeface="Helvetica"/>
              </a:defRPr>
            </a:pPr>
          </a:p>
        </p:txBody>
      </p:sp>
      <p:sp>
        <p:nvSpPr>
          <p:cNvPr id="1496" name="Shape 1496"/>
          <p:cNvSpPr/>
          <p:nvPr/>
        </p:nvSpPr>
        <p:spPr>
          <a:xfrm flipH="1" flipV="1">
            <a:off x="10160737" y="4237713"/>
            <a:ext cx="453880" cy="681567"/>
          </a:xfrm>
          <a:prstGeom prst="line">
            <a:avLst/>
          </a:prstGeom>
          <a:ln w="19050">
            <a:solidFill>
              <a:srgbClr val="C0C0C0"/>
            </a:solidFill>
            <a:miter lim="400000"/>
            <a:headEnd type="stealth"/>
            <a:tailEnd type="arrow"/>
          </a:ln>
        </p:spPr>
        <p:txBody>
          <a:bodyPr lIns="50800" tIns="50800" rIns="50800" bIns="50800" anchor="ctr"/>
          <a:lstStyle/>
          <a:p>
            <a:pPr algn="l" defTabSz="457200">
              <a:defRPr sz="1200">
                <a:latin typeface="+mn-lt"/>
                <a:ea typeface="+mn-ea"/>
                <a:cs typeface="+mn-cs"/>
                <a:sym typeface="Helvetica"/>
              </a:defRPr>
            </a:pPr>
          </a:p>
        </p:txBody>
      </p:sp>
      <p:pic>
        <p:nvPicPr>
          <p:cNvPr id="1497" name="droppedImage.tiff"/>
          <p:cNvPicPr>
            <a:picLocks noChangeAspect="1"/>
          </p:cNvPicPr>
          <p:nvPr/>
        </p:nvPicPr>
        <p:blipFill>
          <a:blip r:embed="rId3"/>
          <a:stretch>
            <a:fillRect/>
          </a:stretch>
        </p:blipFill>
        <p:spPr>
          <a:xfrm>
            <a:off x="6867606" y="6600657"/>
            <a:ext cx="762001" cy="864654"/>
          </a:xfrm>
          <a:prstGeom prst="rect">
            <a:avLst/>
          </a:prstGeom>
          <a:ln w="12700">
            <a:miter lim="400000"/>
            <a:headEnd/>
            <a:tailEnd/>
          </a:ln>
        </p:spPr>
      </p:pic>
      <p:sp>
        <p:nvSpPr>
          <p:cNvPr id="1498" name="Shape 1498"/>
          <p:cNvSpPr/>
          <p:nvPr/>
        </p:nvSpPr>
        <p:spPr>
          <a:xfrm>
            <a:off x="6563273" y="7546501"/>
            <a:ext cx="1386486" cy="355601"/>
          </a:xfrm>
          <a:prstGeom prst="rect">
            <a:avLst/>
          </a:prstGeom>
          <a:ln w="12700">
            <a:miter lim="400000"/>
          </a:ln>
        </p:spPr>
        <p:txBody>
          <a:bodyPr lIns="50800" tIns="50800" rIns="50800" bIns="50800" anchor="ctr">
            <a:spAutoFit/>
          </a:bodyPr>
          <a:lstStyle>
            <a:lvl1pPr>
              <a:defRPr sz="1400">
                <a:solidFill>
                  <a:srgbClr val="929292"/>
                </a:solidFill>
                <a:latin typeface="Helvetica Neue"/>
                <a:ea typeface="Helvetica Neue"/>
                <a:cs typeface="Helvetica Neue"/>
                <a:sym typeface="Helvetica Neue"/>
              </a:defRPr>
            </a:lvl1pPr>
          </a:lstStyle>
          <a:p>
            <a:r>
              <a:t>消息推送服务器</a:t>
            </a:r>
          </a:p>
        </p:txBody>
      </p:sp>
      <p:sp>
        <p:nvSpPr>
          <p:cNvPr id="1499" name="Shape 1499"/>
          <p:cNvSpPr/>
          <p:nvPr/>
        </p:nvSpPr>
        <p:spPr>
          <a:xfrm>
            <a:off x="6069525" y="5854577"/>
            <a:ext cx="1082729" cy="615235"/>
          </a:xfrm>
          <a:prstGeom prst="line">
            <a:avLst/>
          </a:prstGeom>
          <a:ln w="19050">
            <a:solidFill>
              <a:srgbClr val="C0C0C0"/>
            </a:solidFill>
            <a:miter lim="400000"/>
            <a:headEnd type="stealth"/>
            <a:tailEnd type="arrow"/>
          </a:ln>
        </p:spPr>
        <p:txBody>
          <a:bodyPr lIns="50800" tIns="50800" rIns="50800" bIns="50800" anchor="ctr"/>
          <a:lstStyle/>
          <a:p>
            <a:pPr algn="l" defTabSz="457200">
              <a:defRPr sz="1200">
                <a:latin typeface="+mn-lt"/>
                <a:ea typeface="+mn-ea"/>
                <a:cs typeface="+mn-cs"/>
                <a:sym typeface="Helvetica"/>
              </a:defRPr>
            </a:p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 name="Shape 1501"/>
          <p:cNvSpPr/>
          <p:nvPr>
            <p:ph type="ctrTitle"/>
          </p:nvPr>
        </p:nvSpPr>
        <p:spPr>
          <a:xfrm>
            <a:off x="4854696" y="4193492"/>
            <a:ext cx="3295408" cy="839695"/>
          </a:xfrm>
          <a:prstGeom prst="rect">
            <a:avLst/>
          </a:prstGeom>
        </p:spPr>
        <p:txBody>
          <a:bodyPr lIns="139700" tIns="139700" rIns="139700" bIns="139700"/>
          <a:lstStyle>
            <a:lvl1pPr algn="ctr">
              <a:defRPr sz="3800" b="1">
                <a:latin typeface="Helvetica Neue"/>
                <a:ea typeface="Helvetica Neue"/>
                <a:cs typeface="Helvetica Neue"/>
                <a:sym typeface="Helvetica Neue"/>
              </a:defRPr>
            </a:lvl1pPr>
          </a:lstStyle>
          <a:p>
            <a:r>
              <a:t>平台特色优势</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501"/>
                                        </p:tgtEl>
                                        <p:attrNameLst>
                                          <p:attrName>style.visibility</p:attrName>
                                        </p:attrNameLst>
                                      </p:cBhvr>
                                      <p:to>
                                        <p:strVal val="visible"/>
                                      </p:to>
                                    </p:set>
                                    <p:animEffect transition="in" filter="dissolve">
                                      <p:cBhvr>
                                        <p:cTn id="7" dur="1000"/>
                                        <p:tgtEl>
                                          <p:spTgt spid="15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501" grpId="1"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 name="Shape 1503"/>
          <p:cNvSpPr/>
          <p:nvPr>
            <p:ph type="title"/>
          </p:nvPr>
        </p:nvSpPr>
        <p:spPr>
          <a:xfrm>
            <a:off x="381000" y="38100"/>
            <a:ext cx="6748986" cy="759222"/>
          </a:xfrm>
          <a:prstGeom prst="rect">
            <a:avLst/>
          </a:prstGeom>
        </p:spPr>
        <p:txBody>
          <a:bodyPr/>
          <a:lstStyle>
            <a:lvl1pPr>
              <a:defRPr b="1">
                <a:latin typeface="+mn-lt"/>
                <a:ea typeface="+mn-ea"/>
                <a:cs typeface="+mn-cs"/>
                <a:sym typeface="Helvetica"/>
              </a:defRPr>
            </a:lvl1pPr>
          </a:lstStyle>
          <a:p>
            <a:r>
              <a:t>NQSky App Nest 2.0 产品优势</a:t>
            </a:r>
          </a:p>
        </p:txBody>
      </p:sp>
      <p:sp>
        <p:nvSpPr>
          <p:cNvPr id="1504" name="Shape 1504"/>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grpSp>
        <p:nvGrpSpPr>
          <p:cNvPr id="1507" name="Group 1507"/>
          <p:cNvGrpSpPr/>
          <p:nvPr/>
        </p:nvGrpSpPr>
        <p:grpSpPr>
          <a:xfrm>
            <a:off x="7759345" y="3923727"/>
            <a:ext cx="3121855" cy="596901"/>
            <a:chOff x="0" y="0"/>
            <a:chExt cx="3121853" cy="596900"/>
          </a:xfrm>
        </p:grpSpPr>
        <p:sp>
          <p:nvSpPr>
            <p:cNvPr id="1505" name="Shape 1505"/>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506" name="Shape 1506"/>
            <p:cNvSpPr/>
            <p:nvPr/>
          </p:nvSpPr>
          <p:spPr>
            <a:xfrm>
              <a:off x="246476" y="57150"/>
              <a:ext cx="26289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门户形态的交互方式</a:t>
              </a:r>
            </a:p>
          </p:txBody>
        </p:sp>
      </p:grpSp>
      <p:grpSp>
        <p:nvGrpSpPr>
          <p:cNvPr id="1510" name="Group 1510"/>
          <p:cNvGrpSpPr/>
          <p:nvPr/>
        </p:nvGrpSpPr>
        <p:grpSpPr>
          <a:xfrm>
            <a:off x="7759345" y="5157270"/>
            <a:ext cx="3121855" cy="596901"/>
            <a:chOff x="0" y="0"/>
            <a:chExt cx="3121853" cy="596900"/>
          </a:xfrm>
        </p:grpSpPr>
        <p:sp>
          <p:nvSpPr>
            <p:cNvPr id="1508" name="Shape 1508"/>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509" name="Shape 1509"/>
            <p:cNvSpPr/>
            <p:nvPr/>
          </p:nvSpPr>
          <p:spPr>
            <a:xfrm>
              <a:off x="246476" y="57150"/>
              <a:ext cx="26289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开放式应用集成环境</a:t>
              </a:r>
            </a:p>
          </p:txBody>
        </p:sp>
      </p:grpSp>
      <p:grpSp>
        <p:nvGrpSpPr>
          <p:cNvPr id="1513" name="Group 1513"/>
          <p:cNvGrpSpPr/>
          <p:nvPr/>
        </p:nvGrpSpPr>
        <p:grpSpPr>
          <a:xfrm>
            <a:off x="7788032" y="6475110"/>
            <a:ext cx="3121854" cy="596901"/>
            <a:chOff x="0" y="0"/>
            <a:chExt cx="3121853" cy="596900"/>
          </a:xfrm>
        </p:grpSpPr>
        <p:sp>
          <p:nvSpPr>
            <p:cNvPr id="1511" name="Shape 1511"/>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512" name="Shape 1512"/>
            <p:cNvSpPr/>
            <p:nvPr/>
          </p:nvSpPr>
          <p:spPr>
            <a:xfrm>
              <a:off x="245248" y="57150"/>
              <a:ext cx="2631357"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Hybrid动态插件扩展</a:t>
              </a:r>
            </a:p>
          </p:txBody>
        </p:sp>
      </p:grpSp>
      <p:grpSp>
        <p:nvGrpSpPr>
          <p:cNvPr id="1516" name="Group 1516"/>
          <p:cNvGrpSpPr/>
          <p:nvPr/>
        </p:nvGrpSpPr>
        <p:grpSpPr>
          <a:xfrm>
            <a:off x="7788032" y="7790976"/>
            <a:ext cx="3121854" cy="596901"/>
            <a:chOff x="0" y="0"/>
            <a:chExt cx="3121853" cy="596900"/>
          </a:xfrm>
        </p:grpSpPr>
        <p:sp>
          <p:nvSpPr>
            <p:cNvPr id="1514" name="Shape 1514"/>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515" name="Shape 1515"/>
            <p:cNvSpPr/>
            <p:nvPr/>
          </p:nvSpPr>
          <p:spPr>
            <a:xfrm>
              <a:off x="769669" y="57150"/>
              <a:ext cx="1582515"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4A体系架构</a:t>
              </a:r>
            </a:p>
          </p:txBody>
        </p:sp>
      </p:grpSp>
      <p:grpSp>
        <p:nvGrpSpPr>
          <p:cNvPr id="1519" name="Group 1519"/>
          <p:cNvGrpSpPr/>
          <p:nvPr/>
        </p:nvGrpSpPr>
        <p:grpSpPr>
          <a:xfrm>
            <a:off x="7802375" y="1501385"/>
            <a:ext cx="3121855" cy="596901"/>
            <a:chOff x="0" y="0"/>
            <a:chExt cx="3121853" cy="596900"/>
          </a:xfrm>
        </p:grpSpPr>
        <p:sp>
          <p:nvSpPr>
            <p:cNvPr id="1517" name="Shape 1517"/>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518" name="Shape 1518"/>
            <p:cNvSpPr/>
            <p:nvPr/>
          </p:nvSpPr>
          <p:spPr>
            <a:xfrm>
              <a:off x="246476" y="57150"/>
              <a:ext cx="26289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创新轻应用开发模式</a:t>
              </a:r>
            </a:p>
          </p:txBody>
        </p:sp>
      </p:grpSp>
      <p:grpSp>
        <p:nvGrpSpPr>
          <p:cNvPr id="1522" name="Group 1522"/>
          <p:cNvGrpSpPr/>
          <p:nvPr/>
        </p:nvGrpSpPr>
        <p:grpSpPr>
          <a:xfrm>
            <a:off x="7802375" y="2712555"/>
            <a:ext cx="3121855" cy="596901"/>
            <a:chOff x="0" y="0"/>
            <a:chExt cx="3121853" cy="596900"/>
          </a:xfrm>
        </p:grpSpPr>
        <p:sp>
          <p:nvSpPr>
            <p:cNvPr id="1520" name="Shape 1520"/>
            <p:cNvSpPr/>
            <p:nvPr/>
          </p:nvSpPr>
          <p:spPr>
            <a:xfrm>
              <a:off x="0" y="0"/>
              <a:ext cx="3121854" cy="596900"/>
            </a:xfrm>
            <a:prstGeom prst="roundRect">
              <a:avLst>
                <a:gd name="adj" fmla="val 50000"/>
              </a:avLst>
            </a:prstGeom>
            <a:solidFill>
              <a:srgbClr val="2399DE"/>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sp>
          <p:nvSpPr>
            <p:cNvPr id="1521" name="Shape 1521"/>
            <p:cNvSpPr/>
            <p:nvPr/>
          </p:nvSpPr>
          <p:spPr>
            <a:xfrm>
              <a:off x="386176" y="57150"/>
              <a:ext cx="2349501" cy="482601"/>
            </a:xfrm>
            <a:prstGeom prst="rect">
              <a:avLst/>
            </a:prstGeom>
            <a:noFill/>
            <a:ln w="12700" cap="flat">
              <a:noFill/>
              <a:miter lim="400000"/>
            </a:ln>
            <a:effectLst/>
          </p:spPr>
          <p:txBody>
            <a:bodyPr wrap="none" lIns="50800" tIns="50800" rIns="50800" bIns="50800" numCol="1" anchor="ctr">
              <a:spAutoFit/>
            </a:bodyPr>
            <a:lstStyle>
              <a:lvl1pPr>
                <a:defRPr sz="2200">
                  <a:solidFill>
                    <a:srgbClr val="FFFFFF"/>
                  </a:solidFill>
                  <a:latin typeface="Gill Sans SemiBold"/>
                  <a:ea typeface="Gill Sans SemiBold"/>
                  <a:cs typeface="Gill Sans SemiBold"/>
                  <a:sym typeface="Gill Sans SemiBold"/>
                </a:defRPr>
              </a:lvl1pPr>
            </a:lstStyle>
            <a:p>
              <a:r>
                <a:t>应用版本统一管理</a:t>
              </a:r>
            </a:p>
          </p:txBody>
        </p:sp>
      </p:grpSp>
      <p:pic>
        <p:nvPicPr>
          <p:cNvPr id="1523" name="pasted-image.png"/>
          <p:cNvPicPr>
            <a:picLocks noChangeAspect="1"/>
          </p:cNvPicPr>
          <p:nvPr/>
        </p:nvPicPr>
        <p:blipFill>
          <a:blip r:embed="rId1"/>
          <a:stretch>
            <a:fillRect/>
          </a:stretch>
        </p:blipFill>
        <p:spPr>
          <a:xfrm>
            <a:off x="5957370" y="1389834"/>
            <a:ext cx="762001" cy="850901"/>
          </a:xfrm>
          <a:prstGeom prst="rect">
            <a:avLst/>
          </a:prstGeom>
          <a:ln w="12700">
            <a:miter lim="400000"/>
            <a:headEnd/>
            <a:tailEnd/>
          </a:ln>
        </p:spPr>
      </p:pic>
      <p:pic>
        <p:nvPicPr>
          <p:cNvPr id="1524" name="pasted-image.png"/>
          <p:cNvPicPr>
            <a:picLocks noChangeAspect="1"/>
          </p:cNvPicPr>
          <p:nvPr/>
        </p:nvPicPr>
        <p:blipFill>
          <a:blip r:embed="rId2"/>
          <a:stretch>
            <a:fillRect/>
          </a:stretch>
        </p:blipFill>
        <p:spPr>
          <a:xfrm>
            <a:off x="6832106" y="1389834"/>
            <a:ext cx="787401" cy="850901"/>
          </a:xfrm>
          <a:prstGeom prst="rect">
            <a:avLst/>
          </a:prstGeom>
          <a:ln w="12700">
            <a:miter lim="400000"/>
            <a:headEnd/>
            <a:tailEnd/>
          </a:ln>
        </p:spPr>
      </p:pic>
      <p:sp>
        <p:nvSpPr>
          <p:cNvPr id="1525" name="Shape 1525"/>
          <p:cNvSpPr/>
          <p:nvPr/>
        </p:nvSpPr>
        <p:spPr>
          <a:xfrm>
            <a:off x="940425" y="4115562"/>
            <a:ext cx="4109721" cy="1493901"/>
          </a:xfrm>
          <a:prstGeom prst="rect">
            <a:avLst/>
          </a:prstGeom>
          <a:ln w="12700">
            <a:miter lim="400000"/>
          </a:ln>
          <a:effectLst>
            <a:outerShdw blurRad="190500" dist="8455" dir="5400000" rotWithShape="0">
              <a:srgbClr val="000000"/>
            </a:outerShdw>
          </a:effectLst>
        </p:spPr>
        <p:txBody>
          <a:bodyPr wrap="none" lIns="50800" tIns="50800" rIns="50800" bIns="50800" anchor="ctr">
            <a:spAutoFit/>
          </a:bodyPr>
          <a:lstStyle/>
          <a:p>
            <a:pPr>
              <a:defRPr sz="11000">
                <a:latin typeface="Haettenschweiler"/>
                <a:ea typeface="Haettenschweiler"/>
                <a:cs typeface="Haettenschweiler"/>
                <a:sym typeface="Haettenschweiler"/>
              </a:defRPr>
            </a:pPr>
            <a:r>
              <a:rPr>
                <a:solidFill>
                  <a:schemeClr val="accent1">
                    <a:hueOff val="47394"/>
                    <a:satOff val="-25752"/>
                    <a:lumOff val="-7543"/>
                  </a:schemeClr>
                </a:solidFill>
              </a:rPr>
              <a:t>APP</a:t>
            </a:r>
            <a:r>
              <a:t> </a:t>
            </a:r>
            <a:r>
              <a:rPr>
                <a:solidFill>
                  <a:schemeClr val="accent5"/>
                </a:solidFill>
              </a:rPr>
              <a:t>NEST</a:t>
            </a:r>
            <a:endParaRPr>
              <a:solidFill>
                <a:schemeClr val="accent5"/>
              </a:solidFill>
            </a:endParaRPr>
          </a:p>
        </p:txBody>
      </p:sp>
      <p:pic>
        <p:nvPicPr>
          <p:cNvPr id="1526" name="pasted-image.pdf"/>
          <p:cNvPicPr>
            <a:picLocks noChangeAspect="1"/>
          </p:cNvPicPr>
          <p:nvPr/>
        </p:nvPicPr>
        <p:blipFill>
          <a:blip r:embed="rId3"/>
          <a:stretch>
            <a:fillRect/>
          </a:stretch>
        </p:blipFill>
        <p:spPr>
          <a:xfrm>
            <a:off x="6218569" y="2465245"/>
            <a:ext cx="1179439" cy="857399"/>
          </a:xfrm>
          <a:prstGeom prst="rect">
            <a:avLst/>
          </a:prstGeom>
          <a:ln w="12700">
            <a:miter lim="400000"/>
            <a:headEnd/>
            <a:tailEnd/>
          </a:ln>
        </p:spPr>
      </p:pic>
      <p:pic>
        <p:nvPicPr>
          <p:cNvPr id="1527" name="pasted-image.pdf"/>
          <p:cNvPicPr>
            <a:picLocks noChangeAspect="1"/>
          </p:cNvPicPr>
          <p:nvPr/>
        </p:nvPicPr>
        <p:blipFill>
          <a:blip r:embed="rId4"/>
          <a:stretch>
            <a:fillRect/>
          </a:stretch>
        </p:blipFill>
        <p:spPr>
          <a:xfrm>
            <a:off x="6351088" y="3764977"/>
            <a:ext cx="914401" cy="914401"/>
          </a:xfrm>
          <a:prstGeom prst="rect">
            <a:avLst/>
          </a:prstGeom>
          <a:ln w="12700">
            <a:miter lim="400000"/>
            <a:headEnd/>
            <a:tailEnd/>
          </a:ln>
        </p:spPr>
      </p:pic>
      <p:pic>
        <p:nvPicPr>
          <p:cNvPr id="1528" name="pasted-image.pdf"/>
          <p:cNvPicPr>
            <a:picLocks noChangeAspect="1"/>
          </p:cNvPicPr>
          <p:nvPr/>
        </p:nvPicPr>
        <p:blipFill>
          <a:blip r:embed="rId5"/>
          <a:stretch>
            <a:fillRect/>
          </a:stretch>
        </p:blipFill>
        <p:spPr>
          <a:xfrm>
            <a:off x="6351088" y="4998520"/>
            <a:ext cx="914401" cy="914401"/>
          </a:xfrm>
          <a:prstGeom prst="rect">
            <a:avLst/>
          </a:prstGeom>
          <a:ln w="12700">
            <a:miter lim="400000"/>
            <a:headEnd/>
            <a:tailEnd/>
          </a:ln>
        </p:spPr>
      </p:pic>
      <p:pic>
        <p:nvPicPr>
          <p:cNvPr id="1529" name="pasted-image.pdf"/>
          <p:cNvPicPr>
            <a:picLocks noChangeAspect="1"/>
          </p:cNvPicPr>
          <p:nvPr/>
        </p:nvPicPr>
        <p:blipFill>
          <a:blip r:embed="rId6"/>
          <a:stretch>
            <a:fillRect/>
          </a:stretch>
        </p:blipFill>
        <p:spPr>
          <a:xfrm>
            <a:off x="6351088" y="6315373"/>
            <a:ext cx="914401" cy="914401"/>
          </a:xfrm>
          <a:prstGeom prst="rect">
            <a:avLst/>
          </a:prstGeom>
          <a:ln w="12700">
            <a:miter lim="400000"/>
            <a:headEnd/>
            <a:tailEnd/>
          </a:ln>
        </p:spPr>
      </p:pic>
      <p:pic>
        <p:nvPicPr>
          <p:cNvPr id="1530" name="pasted-image.pdf"/>
          <p:cNvPicPr>
            <a:picLocks noChangeAspect="1"/>
          </p:cNvPicPr>
          <p:nvPr/>
        </p:nvPicPr>
        <p:blipFill>
          <a:blip r:embed="rId7"/>
          <a:stretch>
            <a:fillRect/>
          </a:stretch>
        </p:blipFill>
        <p:spPr>
          <a:xfrm>
            <a:off x="6351088" y="7474771"/>
            <a:ext cx="914401" cy="914401"/>
          </a:xfrm>
          <a:prstGeom prst="rect">
            <a:avLst/>
          </a:prstGeom>
          <a:ln w="12700">
            <a:miter lim="400000"/>
            <a:headEnd/>
            <a:tailEnd/>
          </a:ln>
        </p:spPr>
      </p:pic>
      <p:sp>
        <p:nvSpPr>
          <p:cNvPr id="1531" name="Shape 1531"/>
          <p:cNvSpPr/>
          <p:nvPr/>
        </p:nvSpPr>
        <p:spPr>
          <a:xfrm>
            <a:off x="7897786" y="9220200"/>
            <a:ext cx="4427470" cy="304801"/>
          </a:xfrm>
          <a:prstGeom prst="rect">
            <a:avLst/>
          </a:prstGeom>
          <a:ln w="12700">
            <a:miter lim="400000"/>
          </a:ln>
        </p:spPr>
        <p:txBody>
          <a:bodyPr wrap="none" lIns="50800" tIns="50800" rIns="50800" bIns="50800" anchor="ctr">
            <a:spAutoFit/>
          </a:bodyPr>
          <a:lstStyle>
            <a:lvl1pPr algn="l" defTabSz="457200">
              <a:defRPr sz="1100">
                <a:solidFill>
                  <a:srgbClr val="323333"/>
                </a:solidFill>
                <a:latin typeface="Arial"/>
                <a:ea typeface="Arial"/>
                <a:cs typeface="Arial"/>
                <a:sym typeface="Arial"/>
              </a:defRPr>
            </a:lvl1pPr>
          </a:lstStyle>
          <a:p>
            <a:r>
              <a:t>4A=认证Authentication、账号Account、授权Authorization、审计Audit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3" name="Shape 1533"/>
          <p:cNvSpPr/>
          <p:nvPr>
            <p:ph type="title"/>
          </p:nvPr>
        </p:nvSpPr>
        <p:spPr>
          <a:xfrm>
            <a:off x="381000" y="12700"/>
            <a:ext cx="6311900" cy="810022"/>
          </a:xfrm>
          <a:prstGeom prst="rect">
            <a:avLst/>
          </a:prstGeom>
        </p:spPr>
        <p:txBody>
          <a:bodyPr/>
          <a:lstStyle>
            <a:lvl1pPr>
              <a:defRPr b="1">
                <a:latin typeface="+mn-lt"/>
                <a:ea typeface="+mn-ea"/>
                <a:cs typeface="+mn-cs"/>
                <a:sym typeface="Helvetica"/>
              </a:defRPr>
            </a:lvl1pPr>
          </a:lstStyle>
          <a:p>
            <a:r>
              <a:t>NQSky APP NEST 2.0 性能指标（预评估）</a:t>
            </a:r>
          </a:p>
        </p:txBody>
      </p:sp>
      <p:sp>
        <p:nvSpPr>
          <p:cNvPr id="1534" name="Shape 1534"/>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graphicFrame>
        <p:nvGraphicFramePr>
          <p:cNvPr id="1535" name="Chart 1535"/>
          <p:cNvGraphicFramePr/>
          <p:nvPr/>
        </p:nvGraphicFramePr>
        <p:xfrm>
          <a:off x="857251" y="2714911"/>
          <a:ext cx="5996108" cy="4644850"/>
        </p:xfrm>
        <a:graphic>
          <a:graphicData uri="http://schemas.openxmlformats.org/drawingml/2006/chart">
            <c:chart xmlns:c="http://schemas.openxmlformats.org/drawingml/2006/chart" xmlns:r="http://schemas.openxmlformats.org/officeDocument/2006/relationships" r:id="rId1"/>
          </a:graphicData>
        </a:graphic>
      </p:graphicFrame>
      <p:grpSp>
        <p:nvGrpSpPr>
          <p:cNvPr id="1545" name="Group 1545"/>
          <p:cNvGrpSpPr/>
          <p:nvPr/>
        </p:nvGrpSpPr>
        <p:grpSpPr>
          <a:xfrm>
            <a:off x="8014806" y="2656194"/>
            <a:ext cx="5649169" cy="1013305"/>
            <a:chOff x="0" y="0"/>
            <a:chExt cx="5649167" cy="1013304"/>
          </a:xfrm>
        </p:grpSpPr>
        <p:grpSp>
          <p:nvGrpSpPr>
            <p:cNvPr id="1541" name="Group 1541"/>
            <p:cNvGrpSpPr/>
            <p:nvPr/>
          </p:nvGrpSpPr>
          <p:grpSpPr>
            <a:xfrm>
              <a:off x="0" y="195321"/>
              <a:ext cx="640203" cy="640203"/>
              <a:chOff x="0" y="0"/>
              <a:chExt cx="640202" cy="640202"/>
            </a:xfrm>
          </p:grpSpPr>
          <p:sp>
            <p:nvSpPr>
              <p:cNvPr id="1536" name="Shape 1536"/>
              <p:cNvSpPr/>
              <p:nvPr/>
            </p:nvSpPr>
            <p:spPr>
              <a:xfrm>
                <a:off x="0" y="0"/>
                <a:ext cx="640203" cy="640203"/>
              </a:xfrm>
              <a:prstGeom prst="roundRect">
                <a:avLst>
                  <a:gd name="adj" fmla="val 50000"/>
                </a:avLst>
              </a:prstGeom>
              <a:solidFill>
                <a:srgbClr val="73ADDB"/>
              </a:solidFill>
              <a:ln w="12700" cap="flat">
                <a:noFill/>
                <a:miter lim="400000"/>
              </a:ln>
              <a:effectLst/>
            </p:spPr>
            <p:txBody>
              <a:bodyPr wrap="square" lIns="45719" tIns="45719" rIns="45719" bIns="45719" numCol="1" anchor="ctr">
                <a:noAutofit/>
              </a:bodyPr>
              <a:lstStyle/>
              <a:p>
                <a:pPr defTabSz="457200">
                  <a:defRPr sz="1800">
                    <a:solidFill>
                      <a:srgbClr val="FFFFFF"/>
                    </a:solidFill>
                    <a:uFill>
                      <a:solidFill>
                        <a:srgbClr val="FFFFFF"/>
                      </a:solidFill>
                    </a:uFill>
                    <a:latin typeface="Roboto condensed"/>
                    <a:ea typeface="Roboto condensed"/>
                    <a:cs typeface="Roboto condensed"/>
                    <a:sym typeface="Roboto condensed"/>
                  </a:defRPr>
                </a:pPr>
              </a:p>
            </p:txBody>
          </p:sp>
          <p:grpSp>
            <p:nvGrpSpPr>
              <p:cNvPr id="1540" name="Group 1540"/>
              <p:cNvGrpSpPr/>
              <p:nvPr/>
            </p:nvGrpSpPr>
            <p:grpSpPr>
              <a:xfrm>
                <a:off x="180089" y="225606"/>
                <a:ext cx="297945" cy="188987"/>
                <a:chOff x="0" y="0"/>
                <a:chExt cx="297943" cy="188986"/>
              </a:xfrm>
            </p:grpSpPr>
            <p:sp>
              <p:nvSpPr>
                <p:cNvPr id="1537" name="Shape 1537"/>
                <p:cNvSpPr/>
                <p:nvPr/>
              </p:nvSpPr>
              <p:spPr>
                <a:xfrm>
                  <a:off x="-1" y="0"/>
                  <a:ext cx="297945" cy="188987"/>
                </a:xfrm>
                <a:custGeom>
                  <a:avLst/>
                  <a:gdLst/>
                  <a:ahLst/>
                  <a:cxnLst>
                    <a:cxn ang="0">
                      <a:pos x="wd2" y="hd2"/>
                    </a:cxn>
                    <a:cxn ang="5400000">
                      <a:pos x="wd2" y="hd2"/>
                    </a:cxn>
                    <a:cxn ang="10800000">
                      <a:pos x="wd2" y="hd2"/>
                    </a:cxn>
                    <a:cxn ang="16200000">
                      <a:pos x="wd2" y="hd2"/>
                    </a:cxn>
                  </a:cxnLst>
                  <a:rect l="0" t="0" r="r" b="b"/>
                  <a:pathLst>
                    <a:path w="21600" h="21600" extrusionOk="0">
                      <a:moveTo>
                        <a:pt x="21600" y="10530"/>
                      </a:moveTo>
                      <a:cubicBezTo>
                        <a:pt x="21600" y="10530"/>
                        <a:pt x="21600" y="10530"/>
                        <a:pt x="21600" y="10530"/>
                      </a:cubicBezTo>
                      <a:cubicBezTo>
                        <a:pt x="21600" y="10530"/>
                        <a:pt x="21600" y="10260"/>
                        <a:pt x="21431" y="10260"/>
                      </a:cubicBezTo>
                      <a:cubicBezTo>
                        <a:pt x="21431" y="10260"/>
                        <a:pt x="21431" y="10260"/>
                        <a:pt x="21431" y="10260"/>
                      </a:cubicBezTo>
                      <a:cubicBezTo>
                        <a:pt x="19575" y="4320"/>
                        <a:pt x="15356" y="0"/>
                        <a:pt x="10800" y="0"/>
                      </a:cubicBezTo>
                      <a:cubicBezTo>
                        <a:pt x="6244" y="0"/>
                        <a:pt x="2025" y="4320"/>
                        <a:pt x="0" y="10260"/>
                      </a:cubicBezTo>
                      <a:cubicBezTo>
                        <a:pt x="0" y="10260"/>
                        <a:pt x="0" y="10260"/>
                        <a:pt x="0" y="10260"/>
                      </a:cubicBezTo>
                      <a:cubicBezTo>
                        <a:pt x="0" y="10260"/>
                        <a:pt x="0" y="10260"/>
                        <a:pt x="0" y="10530"/>
                      </a:cubicBezTo>
                      <a:cubicBezTo>
                        <a:pt x="0" y="10530"/>
                        <a:pt x="0" y="10530"/>
                        <a:pt x="0" y="10530"/>
                      </a:cubicBezTo>
                      <a:cubicBezTo>
                        <a:pt x="0" y="10530"/>
                        <a:pt x="0" y="10800"/>
                        <a:pt x="0" y="10800"/>
                      </a:cubicBezTo>
                      <a:cubicBezTo>
                        <a:pt x="0" y="10800"/>
                        <a:pt x="0" y="11070"/>
                        <a:pt x="0" y="11070"/>
                      </a:cubicBezTo>
                      <a:cubicBezTo>
                        <a:pt x="0" y="11070"/>
                        <a:pt x="0" y="11070"/>
                        <a:pt x="0" y="11070"/>
                      </a:cubicBezTo>
                      <a:cubicBezTo>
                        <a:pt x="0" y="11070"/>
                        <a:pt x="0" y="11070"/>
                        <a:pt x="0" y="11340"/>
                      </a:cubicBezTo>
                      <a:cubicBezTo>
                        <a:pt x="0" y="11340"/>
                        <a:pt x="0" y="11340"/>
                        <a:pt x="0" y="11340"/>
                      </a:cubicBezTo>
                      <a:cubicBezTo>
                        <a:pt x="2025" y="17280"/>
                        <a:pt x="6244" y="21600"/>
                        <a:pt x="10800" y="21600"/>
                      </a:cubicBezTo>
                      <a:cubicBezTo>
                        <a:pt x="15356" y="21600"/>
                        <a:pt x="19575" y="17280"/>
                        <a:pt x="21431" y="11340"/>
                      </a:cubicBezTo>
                      <a:cubicBezTo>
                        <a:pt x="21431" y="11340"/>
                        <a:pt x="21431" y="11340"/>
                        <a:pt x="21431" y="11340"/>
                      </a:cubicBezTo>
                      <a:cubicBezTo>
                        <a:pt x="21600" y="11070"/>
                        <a:pt x="21600" y="11070"/>
                        <a:pt x="21600" y="11070"/>
                      </a:cubicBezTo>
                      <a:cubicBezTo>
                        <a:pt x="21600" y="11070"/>
                        <a:pt x="21600" y="11070"/>
                        <a:pt x="21600" y="11070"/>
                      </a:cubicBezTo>
                      <a:cubicBezTo>
                        <a:pt x="21600" y="11070"/>
                        <a:pt x="21600" y="10800"/>
                        <a:pt x="21600" y="10800"/>
                      </a:cubicBezTo>
                      <a:cubicBezTo>
                        <a:pt x="21600" y="10800"/>
                        <a:pt x="21600" y="10530"/>
                        <a:pt x="21600" y="10530"/>
                      </a:cubicBezTo>
                      <a:close/>
                      <a:moveTo>
                        <a:pt x="10800" y="19440"/>
                      </a:moveTo>
                      <a:cubicBezTo>
                        <a:pt x="6919" y="19440"/>
                        <a:pt x="3206" y="15930"/>
                        <a:pt x="1519" y="10800"/>
                      </a:cubicBezTo>
                      <a:cubicBezTo>
                        <a:pt x="3375" y="5670"/>
                        <a:pt x="6919" y="2160"/>
                        <a:pt x="10800" y="2160"/>
                      </a:cubicBezTo>
                      <a:cubicBezTo>
                        <a:pt x="14512" y="2160"/>
                        <a:pt x="18225" y="5670"/>
                        <a:pt x="20081" y="10800"/>
                      </a:cubicBezTo>
                      <a:cubicBezTo>
                        <a:pt x="18225" y="15930"/>
                        <a:pt x="14512" y="19440"/>
                        <a:pt x="10800" y="1944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Roboto condensed"/>
                      <a:ea typeface="Roboto condensed"/>
                      <a:cs typeface="Roboto condensed"/>
                      <a:sym typeface="Roboto condensed"/>
                    </a:defRPr>
                  </a:pPr>
                </a:p>
              </p:txBody>
            </p:sp>
            <p:sp>
              <p:nvSpPr>
                <p:cNvPr id="1538" name="Shape 1538"/>
                <p:cNvSpPr/>
                <p:nvPr/>
              </p:nvSpPr>
              <p:spPr>
                <a:xfrm>
                  <a:off x="111849" y="56889"/>
                  <a:ext cx="41462" cy="42426"/>
                </a:xfrm>
                <a:custGeom>
                  <a:avLst/>
                  <a:gdLst/>
                  <a:ahLst/>
                  <a:cxnLst>
                    <a:cxn ang="0">
                      <a:pos x="wd2" y="hd2"/>
                    </a:cxn>
                    <a:cxn ang="5400000">
                      <a:pos x="wd2" y="hd2"/>
                    </a:cxn>
                    <a:cxn ang="10800000">
                      <a:pos x="wd2" y="hd2"/>
                    </a:cxn>
                    <a:cxn ang="16200000">
                      <a:pos x="wd2" y="hd2"/>
                    </a:cxn>
                  </a:cxnLst>
                  <a:rect l="0" t="0" r="r" b="b"/>
                  <a:pathLst>
                    <a:path w="21600" h="21600" extrusionOk="0">
                      <a:moveTo>
                        <a:pt x="19200" y="0"/>
                      </a:moveTo>
                      <a:cubicBezTo>
                        <a:pt x="19200" y="0"/>
                        <a:pt x="19200" y="0"/>
                        <a:pt x="19200" y="0"/>
                      </a:cubicBezTo>
                      <a:cubicBezTo>
                        <a:pt x="8400" y="0"/>
                        <a:pt x="0" y="8400"/>
                        <a:pt x="0" y="19200"/>
                      </a:cubicBezTo>
                      <a:cubicBezTo>
                        <a:pt x="0" y="20400"/>
                        <a:pt x="1200" y="21600"/>
                        <a:pt x="2400" y="21600"/>
                      </a:cubicBezTo>
                      <a:cubicBezTo>
                        <a:pt x="3600" y="21600"/>
                        <a:pt x="4800" y="20400"/>
                        <a:pt x="4800" y="19200"/>
                      </a:cubicBezTo>
                      <a:cubicBezTo>
                        <a:pt x="4800" y="10800"/>
                        <a:pt x="10800" y="4800"/>
                        <a:pt x="19200" y="4800"/>
                      </a:cubicBezTo>
                      <a:cubicBezTo>
                        <a:pt x="19200" y="4800"/>
                        <a:pt x="19200" y="4800"/>
                        <a:pt x="19200" y="4800"/>
                      </a:cubicBezTo>
                      <a:cubicBezTo>
                        <a:pt x="20400" y="4800"/>
                        <a:pt x="21600" y="3600"/>
                        <a:pt x="21600" y="2400"/>
                      </a:cubicBezTo>
                      <a:cubicBezTo>
                        <a:pt x="21600" y="1200"/>
                        <a:pt x="20400" y="0"/>
                        <a:pt x="19200" y="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Roboto condensed"/>
                      <a:ea typeface="Roboto condensed"/>
                      <a:cs typeface="Roboto condensed"/>
                      <a:sym typeface="Roboto condensed"/>
                    </a:defRPr>
                  </a:pPr>
                </a:p>
              </p:txBody>
            </p:sp>
            <p:sp>
              <p:nvSpPr>
                <p:cNvPr id="1539" name="Shape 1539"/>
                <p:cNvSpPr/>
                <p:nvPr/>
              </p:nvSpPr>
              <p:spPr>
                <a:xfrm>
                  <a:off x="83886" y="27962"/>
                  <a:ext cx="130171" cy="1330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29" y="0"/>
                        <a:pt x="0" y="5014"/>
                        <a:pt x="0" y="10800"/>
                      </a:cubicBezTo>
                      <a:cubicBezTo>
                        <a:pt x="0" y="16586"/>
                        <a:pt x="4629" y="21600"/>
                        <a:pt x="10800" y="21600"/>
                      </a:cubicBezTo>
                      <a:cubicBezTo>
                        <a:pt x="16586" y="21600"/>
                        <a:pt x="21600" y="16586"/>
                        <a:pt x="21600" y="10800"/>
                      </a:cubicBezTo>
                      <a:cubicBezTo>
                        <a:pt x="21600" y="5014"/>
                        <a:pt x="16586" y="0"/>
                        <a:pt x="10800" y="0"/>
                      </a:cubicBezTo>
                      <a:close/>
                      <a:moveTo>
                        <a:pt x="10800" y="20057"/>
                      </a:moveTo>
                      <a:cubicBezTo>
                        <a:pt x="5786" y="20057"/>
                        <a:pt x="1543" y="15814"/>
                        <a:pt x="1543" y="10800"/>
                      </a:cubicBezTo>
                      <a:cubicBezTo>
                        <a:pt x="1543" y="5786"/>
                        <a:pt x="5786" y="1543"/>
                        <a:pt x="10800" y="1543"/>
                      </a:cubicBezTo>
                      <a:cubicBezTo>
                        <a:pt x="15814" y="1543"/>
                        <a:pt x="20057" y="5786"/>
                        <a:pt x="20057" y="10800"/>
                      </a:cubicBezTo>
                      <a:cubicBezTo>
                        <a:pt x="20057" y="15814"/>
                        <a:pt x="15814" y="20057"/>
                        <a:pt x="10800" y="20057"/>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Roboto condensed"/>
                      <a:ea typeface="Roboto condensed"/>
                      <a:cs typeface="Roboto condensed"/>
                      <a:sym typeface="Roboto condensed"/>
                    </a:defRPr>
                  </a:pPr>
                </a:p>
              </p:txBody>
            </p:sp>
          </p:grpSp>
        </p:grpSp>
        <p:grpSp>
          <p:nvGrpSpPr>
            <p:cNvPr id="1544" name="Group 1544"/>
            <p:cNvGrpSpPr/>
            <p:nvPr/>
          </p:nvGrpSpPr>
          <p:grpSpPr>
            <a:xfrm>
              <a:off x="775643" y="0"/>
              <a:ext cx="4873525" cy="1013305"/>
              <a:chOff x="0" y="0"/>
              <a:chExt cx="4873523" cy="1013304"/>
            </a:xfrm>
          </p:grpSpPr>
          <p:sp>
            <p:nvSpPr>
              <p:cNvPr id="1542" name="Shape 1542"/>
              <p:cNvSpPr/>
              <p:nvPr/>
            </p:nvSpPr>
            <p:spPr>
              <a:xfrm>
                <a:off x="0" y="421731"/>
                <a:ext cx="4873524" cy="591574"/>
              </a:xfrm>
              <a:prstGeom prst="rect">
                <a:avLst/>
              </a:prstGeom>
              <a:noFill/>
              <a:ln w="12700" cap="flat">
                <a:noFill/>
                <a:miter lim="400000"/>
              </a:ln>
              <a:effectLst/>
            </p:spPr>
            <p:txBody>
              <a:bodyPr wrap="square" lIns="45719" tIns="45719" rIns="45719" bIns="45719" numCol="1" anchor="t">
                <a:noAutofit/>
              </a:bodyPr>
              <a:lstStyle>
                <a:lvl1pPr algn="l" defTabSz="457200">
                  <a:lnSpc>
                    <a:spcPct val="120000"/>
                  </a:lnSpc>
                  <a:spcBef>
                    <a:spcPts val="100"/>
                  </a:spcBef>
                  <a:defRPr sz="800" b="1">
                    <a:solidFill>
                      <a:srgbClr val="808080"/>
                    </a:solidFill>
                    <a:uFill>
                      <a:solidFill>
                        <a:srgbClr val="808080"/>
                      </a:solidFill>
                    </a:uFill>
                    <a:latin typeface="Roboto condensed"/>
                    <a:ea typeface="Roboto condensed"/>
                    <a:cs typeface="Roboto condensed"/>
                    <a:sym typeface="Roboto condensed"/>
                  </a:defRPr>
                </a:lvl1pPr>
              </a:lstStyle>
              <a:p>
                <a:r>
                  <a:t>单台300，两台600，四台1200</a:t>
                </a:r>
              </a:p>
            </p:txBody>
          </p:sp>
          <p:sp>
            <p:nvSpPr>
              <p:cNvPr id="1543" name="Shape 1543"/>
              <p:cNvSpPr/>
              <p:nvPr/>
            </p:nvSpPr>
            <p:spPr>
              <a:xfrm>
                <a:off x="0" y="0"/>
                <a:ext cx="4873524" cy="429499"/>
              </a:xfrm>
              <a:prstGeom prst="rect">
                <a:avLst/>
              </a:prstGeom>
              <a:noFill/>
              <a:ln w="12700" cap="flat">
                <a:noFill/>
                <a:miter lim="400000"/>
              </a:ln>
              <a:effectLst/>
            </p:spPr>
            <p:txBody>
              <a:bodyPr wrap="square" lIns="45719" tIns="45719" rIns="45719" bIns="45719" numCol="1" anchor="t">
                <a:noAutofit/>
              </a:bodyPr>
              <a:lstStyle>
                <a:lvl1pPr algn="l" defTabSz="457200">
                  <a:lnSpc>
                    <a:spcPct val="120000"/>
                  </a:lnSpc>
                  <a:spcBef>
                    <a:spcPts val="200"/>
                  </a:spcBef>
                  <a:defRPr sz="1600">
                    <a:solidFill>
                      <a:srgbClr val="53585F"/>
                    </a:solidFill>
                    <a:uFill>
                      <a:solidFill>
                        <a:srgbClr val="A6A6A6"/>
                      </a:solidFill>
                    </a:uFill>
                    <a:latin typeface="Roboto condensed"/>
                    <a:ea typeface="Roboto condensed"/>
                    <a:cs typeface="Roboto condensed"/>
                    <a:sym typeface="Roboto condensed"/>
                  </a:defRPr>
                </a:lvl1pPr>
              </a:lstStyle>
              <a:p>
                <a:r>
                  <a:t>每秒吞吐量（每秒并发响应）</a:t>
                </a:r>
              </a:p>
            </p:txBody>
          </p:sp>
        </p:grpSp>
      </p:grpSp>
      <p:grpSp>
        <p:nvGrpSpPr>
          <p:cNvPr id="1555" name="Group 1555"/>
          <p:cNvGrpSpPr/>
          <p:nvPr/>
        </p:nvGrpSpPr>
        <p:grpSpPr>
          <a:xfrm>
            <a:off x="8009646" y="3945209"/>
            <a:ext cx="5654329" cy="1128828"/>
            <a:chOff x="0" y="0"/>
            <a:chExt cx="5654327" cy="1128826"/>
          </a:xfrm>
        </p:grpSpPr>
        <p:grpSp>
          <p:nvGrpSpPr>
            <p:cNvPr id="1551" name="Group 1551"/>
            <p:cNvGrpSpPr/>
            <p:nvPr/>
          </p:nvGrpSpPr>
          <p:grpSpPr>
            <a:xfrm>
              <a:off x="0" y="189343"/>
              <a:ext cx="640203" cy="640204"/>
              <a:chOff x="0" y="0"/>
              <a:chExt cx="640202" cy="640202"/>
            </a:xfrm>
          </p:grpSpPr>
          <p:sp>
            <p:nvSpPr>
              <p:cNvPr id="1546" name="Shape 1546"/>
              <p:cNvSpPr/>
              <p:nvPr/>
            </p:nvSpPr>
            <p:spPr>
              <a:xfrm>
                <a:off x="0" y="0"/>
                <a:ext cx="640203" cy="640203"/>
              </a:xfrm>
              <a:prstGeom prst="roundRect">
                <a:avLst>
                  <a:gd name="adj" fmla="val 50000"/>
                </a:avLst>
              </a:prstGeom>
              <a:solidFill>
                <a:srgbClr val="7FCCAA"/>
              </a:solidFill>
              <a:ln w="12700" cap="flat">
                <a:noFill/>
                <a:miter lim="400000"/>
              </a:ln>
              <a:effectLst/>
            </p:spPr>
            <p:txBody>
              <a:bodyPr wrap="square" lIns="45719" tIns="45719" rIns="45719" bIns="45719" numCol="1" anchor="ctr">
                <a:noAutofit/>
              </a:bodyPr>
              <a:lstStyle/>
              <a:p>
                <a:pPr defTabSz="457200">
                  <a:defRPr sz="1800">
                    <a:solidFill>
                      <a:srgbClr val="FFFFFF"/>
                    </a:solidFill>
                    <a:uFill>
                      <a:solidFill>
                        <a:srgbClr val="FFFFFF"/>
                      </a:solidFill>
                    </a:uFill>
                    <a:latin typeface="Roboto condensed"/>
                    <a:ea typeface="Roboto condensed"/>
                    <a:cs typeface="Roboto condensed"/>
                    <a:sym typeface="Roboto condensed"/>
                  </a:defRPr>
                </a:pPr>
              </a:p>
            </p:txBody>
          </p:sp>
          <p:grpSp>
            <p:nvGrpSpPr>
              <p:cNvPr id="1550" name="Group 1550"/>
              <p:cNvGrpSpPr/>
              <p:nvPr/>
            </p:nvGrpSpPr>
            <p:grpSpPr>
              <a:xfrm>
                <a:off x="190651" y="180494"/>
                <a:ext cx="277221" cy="277221"/>
                <a:chOff x="0" y="0"/>
                <a:chExt cx="277219" cy="277219"/>
              </a:xfrm>
            </p:grpSpPr>
            <p:sp>
              <p:nvSpPr>
                <p:cNvPr id="1547" name="Shape 1547"/>
                <p:cNvSpPr/>
                <p:nvPr/>
              </p:nvSpPr>
              <p:spPr>
                <a:xfrm>
                  <a:off x="0" y="0"/>
                  <a:ext cx="277220" cy="277220"/>
                </a:xfrm>
                <a:custGeom>
                  <a:avLst/>
                  <a:gdLst/>
                  <a:ahLst/>
                  <a:cxnLst>
                    <a:cxn ang="0">
                      <a:pos x="wd2" y="hd2"/>
                    </a:cxn>
                    <a:cxn ang="5400000">
                      <a:pos x="wd2" y="hd2"/>
                    </a:cxn>
                    <a:cxn ang="10800000">
                      <a:pos x="wd2" y="hd2"/>
                    </a:cxn>
                    <a:cxn ang="16200000">
                      <a:pos x="wd2" y="hd2"/>
                    </a:cxn>
                  </a:cxnLst>
                  <a:rect l="0" t="0" r="r" b="b"/>
                  <a:pathLst>
                    <a:path w="21600" h="21600" extrusionOk="0">
                      <a:moveTo>
                        <a:pt x="20588" y="8606"/>
                      </a:moveTo>
                      <a:cubicBezTo>
                        <a:pt x="18394" y="8100"/>
                        <a:pt x="18394" y="8100"/>
                        <a:pt x="18394" y="8100"/>
                      </a:cubicBezTo>
                      <a:cubicBezTo>
                        <a:pt x="18394" y="7763"/>
                        <a:pt x="18225" y="7594"/>
                        <a:pt x="18056" y="7256"/>
                      </a:cubicBezTo>
                      <a:cubicBezTo>
                        <a:pt x="19238" y="5569"/>
                        <a:pt x="19238" y="5569"/>
                        <a:pt x="19238" y="5569"/>
                      </a:cubicBezTo>
                      <a:cubicBezTo>
                        <a:pt x="19575" y="5063"/>
                        <a:pt x="19575" y="4219"/>
                        <a:pt x="19069" y="3881"/>
                      </a:cubicBezTo>
                      <a:cubicBezTo>
                        <a:pt x="17719" y="2531"/>
                        <a:pt x="17719" y="2531"/>
                        <a:pt x="17719" y="2531"/>
                      </a:cubicBezTo>
                      <a:cubicBezTo>
                        <a:pt x="17550" y="2194"/>
                        <a:pt x="17213" y="2194"/>
                        <a:pt x="16875" y="2194"/>
                      </a:cubicBezTo>
                      <a:cubicBezTo>
                        <a:pt x="16538" y="2194"/>
                        <a:pt x="16369" y="2194"/>
                        <a:pt x="16031" y="2363"/>
                      </a:cubicBezTo>
                      <a:cubicBezTo>
                        <a:pt x="14344" y="3544"/>
                        <a:pt x="14344" y="3544"/>
                        <a:pt x="14344" y="3544"/>
                      </a:cubicBezTo>
                      <a:cubicBezTo>
                        <a:pt x="14006" y="3375"/>
                        <a:pt x="13837" y="3206"/>
                        <a:pt x="13500" y="3206"/>
                      </a:cubicBezTo>
                      <a:cubicBezTo>
                        <a:pt x="12994" y="1013"/>
                        <a:pt x="12994" y="1013"/>
                        <a:pt x="12994" y="1013"/>
                      </a:cubicBezTo>
                      <a:cubicBezTo>
                        <a:pt x="12994" y="506"/>
                        <a:pt x="12319" y="0"/>
                        <a:pt x="11644" y="0"/>
                      </a:cubicBezTo>
                      <a:cubicBezTo>
                        <a:pt x="9956" y="0"/>
                        <a:pt x="9956" y="0"/>
                        <a:pt x="9956" y="0"/>
                      </a:cubicBezTo>
                      <a:cubicBezTo>
                        <a:pt x="9281" y="0"/>
                        <a:pt x="8606" y="506"/>
                        <a:pt x="8606" y="1013"/>
                      </a:cubicBezTo>
                      <a:cubicBezTo>
                        <a:pt x="8100" y="3206"/>
                        <a:pt x="8100" y="3206"/>
                        <a:pt x="8100" y="3206"/>
                      </a:cubicBezTo>
                      <a:cubicBezTo>
                        <a:pt x="7763" y="3206"/>
                        <a:pt x="7594" y="3375"/>
                        <a:pt x="7256" y="3544"/>
                      </a:cubicBezTo>
                      <a:cubicBezTo>
                        <a:pt x="5569" y="2363"/>
                        <a:pt x="5569" y="2363"/>
                        <a:pt x="5569" y="2363"/>
                      </a:cubicBezTo>
                      <a:cubicBezTo>
                        <a:pt x="5231" y="2194"/>
                        <a:pt x="5063" y="2194"/>
                        <a:pt x="4725" y="2194"/>
                      </a:cubicBezTo>
                      <a:cubicBezTo>
                        <a:pt x="4388" y="2194"/>
                        <a:pt x="4050" y="2194"/>
                        <a:pt x="3881" y="2531"/>
                      </a:cubicBezTo>
                      <a:cubicBezTo>
                        <a:pt x="2531" y="3881"/>
                        <a:pt x="2531" y="3881"/>
                        <a:pt x="2531" y="3881"/>
                      </a:cubicBezTo>
                      <a:cubicBezTo>
                        <a:pt x="2025" y="4219"/>
                        <a:pt x="2025" y="5063"/>
                        <a:pt x="2363" y="5569"/>
                      </a:cubicBezTo>
                      <a:cubicBezTo>
                        <a:pt x="3544" y="7256"/>
                        <a:pt x="3544" y="7256"/>
                        <a:pt x="3544" y="7256"/>
                      </a:cubicBezTo>
                      <a:cubicBezTo>
                        <a:pt x="3375" y="7594"/>
                        <a:pt x="3206" y="7763"/>
                        <a:pt x="3206" y="8100"/>
                      </a:cubicBezTo>
                      <a:cubicBezTo>
                        <a:pt x="1013" y="8606"/>
                        <a:pt x="1013" y="8606"/>
                        <a:pt x="1013" y="8606"/>
                      </a:cubicBezTo>
                      <a:cubicBezTo>
                        <a:pt x="506" y="8606"/>
                        <a:pt x="0" y="9281"/>
                        <a:pt x="0" y="9956"/>
                      </a:cubicBezTo>
                      <a:cubicBezTo>
                        <a:pt x="0" y="11644"/>
                        <a:pt x="0" y="11644"/>
                        <a:pt x="0" y="11644"/>
                      </a:cubicBezTo>
                      <a:cubicBezTo>
                        <a:pt x="0" y="12319"/>
                        <a:pt x="506" y="12994"/>
                        <a:pt x="1013" y="12994"/>
                      </a:cubicBezTo>
                      <a:cubicBezTo>
                        <a:pt x="3206" y="13500"/>
                        <a:pt x="3206" y="13500"/>
                        <a:pt x="3206" y="13500"/>
                      </a:cubicBezTo>
                      <a:cubicBezTo>
                        <a:pt x="3206" y="13837"/>
                        <a:pt x="3375" y="14006"/>
                        <a:pt x="3544" y="14344"/>
                      </a:cubicBezTo>
                      <a:cubicBezTo>
                        <a:pt x="2363" y="16031"/>
                        <a:pt x="2363" y="16031"/>
                        <a:pt x="2363" y="16031"/>
                      </a:cubicBezTo>
                      <a:cubicBezTo>
                        <a:pt x="2025" y="16538"/>
                        <a:pt x="2025" y="17381"/>
                        <a:pt x="2531" y="17719"/>
                      </a:cubicBezTo>
                      <a:cubicBezTo>
                        <a:pt x="3881" y="19069"/>
                        <a:pt x="3881" y="19069"/>
                        <a:pt x="3881" y="19069"/>
                      </a:cubicBezTo>
                      <a:cubicBezTo>
                        <a:pt x="4050" y="19406"/>
                        <a:pt x="4388" y="19406"/>
                        <a:pt x="4725" y="19406"/>
                      </a:cubicBezTo>
                      <a:cubicBezTo>
                        <a:pt x="5063" y="19406"/>
                        <a:pt x="5231" y="19406"/>
                        <a:pt x="5569" y="19238"/>
                      </a:cubicBezTo>
                      <a:cubicBezTo>
                        <a:pt x="7256" y="18056"/>
                        <a:pt x="7256" y="18056"/>
                        <a:pt x="7256" y="18056"/>
                      </a:cubicBezTo>
                      <a:cubicBezTo>
                        <a:pt x="7594" y="18225"/>
                        <a:pt x="7763" y="18394"/>
                        <a:pt x="8100" y="18394"/>
                      </a:cubicBezTo>
                      <a:cubicBezTo>
                        <a:pt x="8606" y="20588"/>
                        <a:pt x="8606" y="20588"/>
                        <a:pt x="8606" y="20588"/>
                      </a:cubicBezTo>
                      <a:cubicBezTo>
                        <a:pt x="8606" y="21094"/>
                        <a:pt x="9281" y="21600"/>
                        <a:pt x="9956" y="21600"/>
                      </a:cubicBezTo>
                      <a:cubicBezTo>
                        <a:pt x="11644" y="21600"/>
                        <a:pt x="11644" y="21600"/>
                        <a:pt x="11644" y="21600"/>
                      </a:cubicBezTo>
                      <a:cubicBezTo>
                        <a:pt x="12319" y="21600"/>
                        <a:pt x="12994" y="21094"/>
                        <a:pt x="12994" y="20588"/>
                      </a:cubicBezTo>
                      <a:cubicBezTo>
                        <a:pt x="13500" y="18394"/>
                        <a:pt x="13500" y="18394"/>
                        <a:pt x="13500" y="18394"/>
                      </a:cubicBezTo>
                      <a:cubicBezTo>
                        <a:pt x="13837" y="18394"/>
                        <a:pt x="14006" y="18225"/>
                        <a:pt x="14344" y="18056"/>
                      </a:cubicBezTo>
                      <a:cubicBezTo>
                        <a:pt x="16031" y="19238"/>
                        <a:pt x="16031" y="19238"/>
                        <a:pt x="16031" y="19238"/>
                      </a:cubicBezTo>
                      <a:cubicBezTo>
                        <a:pt x="16369" y="19406"/>
                        <a:pt x="16538" y="19406"/>
                        <a:pt x="16875" y="19406"/>
                      </a:cubicBezTo>
                      <a:cubicBezTo>
                        <a:pt x="17213" y="19406"/>
                        <a:pt x="17550" y="19406"/>
                        <a:pt x="17719" y="19069"/>
                      </a:cubicBezTo>
                      <a:cubicBezTo>
                        <a:pt x="19069" y="17719"/>
                        <a:pt x="19069" y="17719"/>
                        <a:pt x="19069" y="17719"/>
                      </a:cubicBezTo>
                      <a:cubicBezTo>
                        <a:pt x="19575" y="17381"/>
                        <a:pt x="19575" y="16538"/>
                        <a:pt x="19238" y="16031"/>
                      </a:cubicBezTo>
                      <a:cubicBezTo>
                        <a:pt x="18056" y="14344"/>
                        <a:pt x="18056" y="14344"/>
                        <a:pt x="18056" y="14344"/>
                      </a:cubicBezTo>
                      <a:cubicBezTo>
                        <a:pt x="18225" y="14006"/>
                        <a:pt x="18394" y="13837"/>
                        <a:pt x="18394" y="13500"/>
                      </a:cubicBezTo>
                      <a:cubicBezTo>
                        <a:pt x="20588" y="12994"/>
                        <a:pt x="20588" y="12994"/>
                        <a:pt x="20588" y="12994"/>
                      </a:cubicBezTo>
                      <a:cubicBezTo>
                        <a:pt x="21094" y="12994"/>
                        <a:pt x="21600" y="12319"/>
                        <a:pt x="21600" y="11644"/>
                      </a:cubicBezTo>
                      <a:cubicBezTo>
                        <a:pt x="21600" y="9956"/>
                        <a:pt x="21600" y="9956"/>
                        <a:pt x="21600" y="9956"/>
                      </a:cubicBezTo>
                      <a:cubicBezTo>
                        <a:pt x="21600" y="9281"/>
                        <a:pt x="21094" y="8606"/>
                        <a:pt x="20588" y="8606"/>
                      </a:cubicBezTo>
                      <a:close/>
                      <a:moveTo>
                        <a:pt x="18225" y="12150"/>
                      </a:moveTo>
                      <a:cubicBezTo>
                        <a:pt x="17719" y="12150"/>
                        <a:pt x="17381" y="12488"/>
                        <a:pt x="17213" y="12994"/>
                      </a:cubicBezTo>
                      <a:cubicBezTo>
                        <a:pt x="17044" y="13331"/>
                        <a:pt x="17044" y="13500"/>
                        <a:pt x="16875" y="13669"/>
                      </a:cubicBezTo>
                      <a:cubicBezTo>
                        <a:pt x="16706" y="14175"/>
                        <a:pt x="16706" y="14681"/>
                        <a:pt x="17044" y="15019"/>
                      </a:cubicBezTo>
                      <a:cubicBezTo>
                        <a:pt x="18056" y="16875"/>
                        <a:pt x="18056" y="16875"/>
                        <a:pt x="18056" y="16875"/>
                      </a:cubicBezTo>
                      <a:cubicBezTo>
                        <a:pt x="16875" y="18056"/>
                        <a:pt x="16875" y="18056"/>
                        <a:pt x="16875" y="18056"/>
                      </a:cubicBezTo>
                      <a:cubicBezTo>
                        <a:pt x="15019" y="17044"/>
                        <a:pt x="15019" y="17044"/>
                        <a:pt x="15019" y="17044"/>
                      </a:cubicBezTo>
                      <a:cubicBezTo>
                        <a:pt x="14850" y="16875"/>
                        <a:pt x="14513" y="16706"/>
                        <a:pt x="14344" y="16706"/>
                      </a:cubicBezTo>
                      <a:cubicBezTo>
                        <a:pt x="14175" y="16706"/>
                        <a:pt x="14006" y="16706"/>
                        <a:pt x="13669" y="16875"/>
                      </a:cubicBezTo>
                      <a:cubicBezTo>
                        <a:pt x="13500" y="17044"/>
                        <a:pt x="13331" y="17044"/>
                        <a:pt x="12994" y="17213"/>
                      </a:cubicBezTo>
                      <a:cubicBezTo>
                        <a:pt x="12488" y="17381"/>
                        <a:pt x="12150" y="17719"/>
                        <a:pt x="12150" y="18225"/>
                      </a:cubicBezTo>
                      <a:cubicBezTo>
                        <a:pt x="11644" y="20250"/>
                        <a:pt x="11644" y="20250"/>
                        <a:pt x="11644" y="20250"/>
                      </a:cubicBezTo>
                      <a:cubicBezTo>
                        <a:pt x="9956" y="20250"/>
                        <a:pt x="9956" y="20250"/>
                        <a:pt x="9956" y="20250"/>
                      </a:cubicBezTo>
                      <a:cubicBezTo>
                        <a:pt x="9450" y="18225"/>
                        <a:pt x="9450" y="18225"/>
                        <a:pt x="9450" y="18225"/>
                      </a:cubicBezTo>
                      <a:cubicBezTo>
                        <a:pt x="9450" y="17719"/>
                        <a:pt x="9113" y="17381"/>
                        <a:pt x="8606" y="17213"/>
                      </a:cubicBezTo>
                      <a:cubicBezTo>
                        <a:pt x="8269" y="17044"/>
                        <a:pt x="8100" y="17044"/>
                        <a:pt x="7931" y="16875"/>
                      </a:cubicBezTo>
                      <a:cubicBezTo>
                        <a:pt x="7594" y="16706"/>
                        <a:pt x="7425" y="16706"/>
                        <a:pt x="7256" y="16706"/>
                      </a:cubicBezTo>
                      <a:cubicBezTo>
                        <a:pt x="7087" y="16706"/>
                        <a:pt x="6750" y="16875"/>
                        <a:pt x="6581" y="17044"/>
                      </a:cubicBezTo>
                      <a:cubicBezTo>
                        <a:pt x="4725" y="18056"/>
                        <a:pt x="4725" y="18056"/>
                        <a:pt x="4725" y="18056"/>
                      </a:cubicBezTo>
                      <a:cubicBezTo>
                        <a:pt x="3544" y="16875"/>
                        <a:pt x="3544" y="16875"/>
                        <a:pt x="3544" y="16875"/>
                      </a:cubicBezTo>
                      <a:cubicBezTo>
                        <a:pt x="4556" y="15019"/>
                        <a:pt x="4556" y="15019"/>
                        <a:pt x="4556" y="15019"/>
                      </a:cubicBezTo>
                      <a:cubicBezTo>
                        <a:pt x="4894" y="14681"/>
                        <a:pt x="4894" y="14175"/>
                        <a:pt x="4725" y="13669"/>
                      </a:cubicBezTo>
                      <a:cubicBezTo>
                        <a:pt x="4556" y="13500"/>
                        <a:pt x="4556" y="13331"/>
                        <a:pt x="4388" y="12994"/>
                      </a:cubicBezTo>
                      <a:cubicBezTo>
                        <a:pt x="4219" y="12488"/>
                        <a:pt x="3881" y="12150"/>
                        <a:pt x="3375" y="12150"/>
                      </a:cubicBezTo>
                      <a:cubicBezTo>
                        <a:pt x="1350" y="11644"/>
                        <a:pt x="1350" y="11644"/>
                        <a:pt x="1350" y="11644"/>
                      </a:cubicBezTo>
                      <a:cubicBezTo>
                        <a:pt x="1350" y="9956"/>
                        <a:pt x="1350" y="9956"/>
                        <a:pt x="1350" y="9956"/>
                      </a:cubicBezTo>
                      <a:cubicBezTo>
                        <a:pt x="3375" y="9450"/>
                        <a:pt x="3375" y="9450"/>
                        <a:pt x="3375" y="9450"/>
                      </a:cubicBezTo>
                      <a:cubicBezTo>
                        <a:pt x="3881" y="9450"/>
                        <a:pt x="4219" y="9113"/>
                        <a:pt x="4388" y="8606"/>
                      </a:cubicBezTo>
                      <a:cubicBezTo>
                        <a:pt x="4556" y="8269"/>
                        <a:pt x="4556" y="8100"/>
                        <a:pt x="4725" y="7931"/>
                      </a:cubicBezTo>
                      <a:cubicBezTo>
                        <a:pt x="4894" y="7425"/>
                        <a:pt x="4894" y="6919"/>
                        <a:pt x="4556" y="6581"/>
                      </a:cubicBezTo>
                      <a:cubicBezTo>
                        <a:pt x="3544" y="4725"/>
                        <a:pt x="3544" y="4725"/>
                        <a:pt x="3544" y="4725"/>
                      </a:cubicBezTo>
                      <a:cubicBezTo>
                        <a:pt x="4725" y="3544"/>
                        <a:pt x="4725" y="3544"/>
                        <a:pt x="4725" y="3544"/>
                      </a:cubicBezTo>
                      <a:cubicBezTo>
                        <a:pt x="6581" y="4556"/>
                        <a:pt x="6581" y="4556"/>
                        <a:pt x="6581" y="4556"/>
                      </a:cubicBezTo>
                      <a:cubicBezTo>
                        <a:pt x="6750" y="4725"/>
                        <a:pt x="7087" y="4894"/>
                        <a:pt x="7256" y="4894"/>
                      </a:cubicBezTo>
                      <a:cubicBezTo>
                        <a:pt x="7425" y="4894"/>
                        <a:pt x="7594" y="4894"/>
                        <a:pt x="7931" y="4725"/>
                      </a:cubicBezTo>
                      <a:cubicBezTo>
                        <a:pt x="8100" y="4556"/>
                        <a:pt x="8269" y="4556"/>
                        <a:pt x="8606" y="4388"/>
                      </a:cubicBezTo>
                      <a:cubicBezTo>
                        <a:pt x="9113" y="4219"/>
                        <a:pt x="9450" y="3881"/>
                        <a:pt x="9450" y="3375"/>
                      </a:cubicBezTo>
                      <a:cubicBezTo>
                        <a:pt x="9956" y="1350"/>
                        <a:pt x="9956" y="1350"/>
                        <a:pt x="9956" y="1350"/>
                      </a:cubicBezTo>
                      <a:cubicBezTo>
                        <a:pt x="11644" y="1350"/>
                        <a:pt x="11644" y="1350"/>
                        <a:pt x="11644" y="1350"/>
                      </a:cubicBezTo>
                      <a:cubicBezTo>
                        <a:pt x="12150" y="3375"/>
                        <a:pt x="12150" y="3375"/>
                        <a:pt x="12150" y="3375"/>
                      </a:cubicBezTo>
                      <a:cubicBezTo>
                        <a:pt x="12150" y="3881"/>
                        <a:pt x="12488" y="4219"/>
                        <a:pt x="12994" y="4388"/>
                      </a:cubicBezTo>
                      <a:cubicBezTo>
                        <a:pt x="13331" y="4556"/>
                        <a:pt x="13500" y="4556"/>
                        <a:pt x="13669" y="4725"/>
                      </a:cubicBezTo>
                      <a:cubicBezTo>
                        <a:pt x="14006" y="4894"/>
                        <a:pt x="14175" y="4894"/>
                        <a:pt x="14344" y="4894"/>
                      </a:cubicBezTo>
                      <a:cubicBezTo>
                        <a:pt x="14513" y="4894"/>
                        <a:pt x="14850" y="4725"/>
                        <a:pt x="15019" y="4556"/>
                      </a:cubicBezTo>
                      <a:cubicBezTo>
                        <a:pt x="16875" y="3544"/>
                        <a:pt x="16875" y="3544"/>
                        <a:pt x="16875" y="3544"/>
                      </a:cubicBezTo>
                      <a:cubicBezTo>
                        <a:pt x="18056" y="4725"/>
                        <a:pt x="18056" y="4725"/>
                        <a:pt x="18056" y="4725"/>
                      </a:cubicBezTo>
                      <a:cubicBezTo>
                        <a:pt x="17044" y="6581"/>
                        <a:pt x="17044" y="6581"/>
                        <a:pt x="17044" y="6581"/>
                      </a:cubicBezTo>
                      <a:cubicBezTo>
                        <a:pt x="16706" y="6919"/>
                        <a:pt x="16706" y="7425"/>
                        <a:pt x="16875" y="7931"/>
                      </a:cubicBezTo>
                      <a:cubicBezTo>
                        <a:pt x="17044" y="8100"/>
                        <a:pt x="17044" y="8269"/>
                        <a:pt x="17213" y="8606"/>
                      </a:cubicBezTo>
                      <a:cubicBezTo>
                        <a:pt x="17381" y="9113"/>
                        <a:pt x="17719" y="9450"/>
                        <a:pt x="18225" y="9450"/>
                      </a:cubicBezTo>
                      <a:cubicBezTo>
                        <a:pt x="20250" y="9956"/>
                        <a:pt x="20250" y="9956"/>
                        <a:pt x="20250" y="9956"/>
                      </a:cubicBezTo>
                      <a:cubicBezTo>
                        <a:pt x="20250" y="11644"/>
                        <a:pt x="20250" y="11644"/>
                        <a:pt x="20250" y="11644"/>
                      </a:cubicBezTo>
                      <a:lnTo>
                        <a:pt x="18225" y="12150"/>
                      </a:ln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Roboto condensed"/>
                      <a:ea typeface="Roboto condensed"/>
                      <a:cs typeface="Roboto condensed"/>
                      <a:sym typeface="Roboto condensed"/>
                    </a:defRPr>
                  </a:pPr>
                </a:p>
              </p:txBody>
            </p:sp>
            <p:sp>
              <p:nvSpPr>
                <p:cNvPr id="1548" name="Shape 1548"/>
                <p:cNvSpPr/>
                <p:nvPr/>
              </p:nvSpPr>
              <p:spPr>
                <a:xfrm>
                  <a:off x="78694" y="78694"/>
                  <a:ext cx="120726" cy="1207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014" y="0"/>
                        <a:pt x="0" y="5014"/>
                        <a:pt x="0" y="10800"/>
                      </a:cubicBezTo>
                      <a:cubicBezTo>
                        <a:pt x="0" y="16586"/>
                        <a:pt x="5014" y="21600"/>
                        <a:pt x="10800" y="21600"/>
                      </a:cubicBezTo>
                      <a:cubicBezTo>
                        <a:pt x="16586" y="21600"/>
                        <a:pt x="21600" y="16586"/>
                        <a:pt x="21600" y="10800"/>
                      </a:cubicBezTo>
                      <a:cubicBezTo>
                        <a:pt x="21600" y="5014"/>
                        <a:pt x="16586" y="0"/>
                        <a:pt x="10800" y="0"/>
                      </a:cubicBezTo>
                      <a:close/>
                      <a:moveTo>
                        <a:pt x="10800" y="20443"/>
                      </a:moveTo>
                      <a:cubicBezTo>
                        <a:pt x="5400" y="20443"/>
                        <a:pt x="1543" y="16200"/>
                        <a:pt x="1543" y="10800"/>
                      </a:cubicBezTo>
                      <a:cubicBezTo>
                        <a:pt x="1543" y="5400"/>
                        <a:pt x="5400" y="1543"/>
                        <a:pt x="10800" y="1543"/>
                      </a:cubicBezTo>
                      <a:cubicBezTo>
                        <a:pt x="16200" y="1543"/>
                        <a:pt x="20443" y="5400"/>
                        <a:pt x="20443" y="10800"/>
                      </a:cubicBezTo>
                      <a:cubicBezTo>
                        <a:pt x="20443" y="16200"/>
                        <a:pt x="16200" y="20443"/>
                        <a:pt x="10800" y="20443"/>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Roboto condensed"/>
                      <a:ea typeface="Roboto condensed"/>
                      <a:cs typeface="Roboto condensed"/>
                      <a:sym typeface="Roboto condensed"/>
                    </a:defRPr>
                  </a:pPr>
                </a:p>
              </p:txBody>
            </p:sp>
            <p:sp>
              <p:nvSpPr>
                <p:cNvPr id="1549" name="Shape 1549"/>
                <p:cNvSpPr/>
                <p:nvPr/>
              </p:nvSpPr>
              <p:spPr>
                <a:xfrm>
                  <a:off x="104628" y="104628"/>
                  <a:ext cx="68859" cy="688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25" y="0"/>
                        <a:pt x="0" y="4725"/>
                        <a:pt x="0" y="10800"/>
                      </a:cubicBezTo>
                      <a:cubicBezTo>
                        <a:pt x="0" y="16875"/>
                        <a:pt x="4725" y="21600"/>
                        <a:pt x="10800" y="21600"/>
                      </a:cubicBezTo>
                      <a:cubicBezTo>
                        <a:pt x="16875" y="21600"/>
                        <a:pt x="21600" y="16875"/>
                        <a:pt x="21600" y="10800"/>
                      </a:cubicBezTo>
                      <a:cubicBezTo>
                        <a:pt x="21600" y="4725"/>
                        <a:pt x="16875" y="0"/>
                        <a:pt x="10800" y="0"/>
                      </a:cubicBezTo>
                      <a:close/>
                      <a:moveTo>
                        <a:pt x="10800" y="18900"/>
                      </a:moveTo>
                      <a:cubicBezTo>
                        <a:pt x="6075" y="18900"/>
                        <a:pt x="2700" y="15525"/>
                        <a:pt x="2700" y="10800"/>
                      </a:cubicBezTo>
                      <a:cubicBezTo>
                        <a:pt x="2700" y="6075"/>
                        <a:pt x="6075" y="2700"/>
                        <a:pt x="10800" y="2700"/>
                      </a:cubicBezTo>
                      <a:cubicBezTo>
                        <a:pt x="15525" y="2700"/>
                        <a:pt x="18900" y="6075"/>
                        <a:pt x="18900" y="10800"/>
                      </a:cubicBezTo>
                      <a:cubicBezTo>
                        <a:pt x="18900" y="15525"/>
                        <a:pt x="15525" y="18900"/>
                        <a:pt x="10800" y="189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Roboto condensed"/>
                      <a:ea typeface="Roboto condensed"/>
                      <a:cs typeface="Roboto condensed"/>
                      <a:sym typeface="Roboto condensed"/>
                    </a:defRPr>
                  </a:pPr>
                </a:p>
              </p:txBody>
            </p:sp>
          </p:grpSp>
        </p:grpSp>
        <p:grpSp>
          <p:nvGrpSpPr>
            <p:cNvPr id="1554" name="Group 1554"/>
            <p:cNvGrpSpPr/>
            <p:nvPr/>
          </p:nvGrpSpPr>
          <p:grpSpPr>
            <a:xfrm>
              <a:off x="780804" y="-1"/>
              <a:ext cx="4873524" cy="1128828"/>
              <a:chOff x="0" y="0"/>
              <a:chExt cx="4873523" cy="1128826"/>
            </a:xfrm>
          </p:grpSpPr>
          <p:sp>
            <p:nvSpPr>
              <p:cNvPr id="1552" name="Shape 1552"/>
              <p:cNvSpPr/>
              <p:nvPr/>
            </p:nvSpPr>
            <p:spPr>
              <a:xfrm>
                <a:off x="0" y="421731"/>
                <a:ext cx="4873524" cy="707096"/>
              </a:xfrm>
              <a:prstGeom prst="rect">
                <a:avLst/>
              </a:prstGeom>
              <a:noFill/>
              <a:ln w="12700" cap="flat">
                <a:noFill/>
                <a:miter lim="400000"/>
              </a:ln>
              <a:effectLst/>
            </p:spPr>
            <p:txBody>
              <a:bodyPr wrap="square" lIns="45719" tIns="45719" rIns="45719" bIns="45719" numCol="1" anchor="t">
                <a:normAutofit/>
              </a:bodyPr>
              <a:lstStyle>
                <a:lvl1pPr algn="l" defTabSz="457200">
                  <a:lnSpc>
                    <a:spcPct val="120000"/>
                  </a:lnSpc>
                  <a:spcBef>
                    <a:spcPts val="200"/>
                  </a:spcBef>
                  <a:defRPr sz="1000">
                    <a:solidFill>
                      <a:srgbClr val="A6A6A6"/>
                    </a:solidFill>
                    <a:uFill>
                      <a:solidFill>
                        <a:srgbClr val="A6A6A6"/>
                      </a:solidFill>
                    </a:uFill>
                    <a:latin typeface="Roboto condensed"/>
                    <a:ea typeface="Roboto condensed"/>
                    <a:cs typeface="Roboto condensed"/>
                    <a:sym typeface="Roboto condensed"/>
                  </a:defRPr>
                </a:lvl1pPr>
              </a:lstStyle>
              <a:p>
                <a:r>
                  <a:t>单台3000tps，两台5000tps，四台9000tps</a:t>
                </a:r>
              </a:p>
            </p:txBody>
          </p:sp>
          <p:sp>
            <p:nvSpPr>
              <p:cNvPr id="1553" name="Shape 1553"/>
              <p:cNvSpPr/>
              <p:nvPr/>
            </p:nvSpPr>
            <p:spPr>
              <a:xfrm>
                <a:off x="0" y="0"/>
                <a:ext cx="4873524" cy="429499"/>
              </a:xfrm>
              <a:prstGeom prst="rect">
                <a:avLst/>
              </a:prstGeom>
              <a:noFill/>
              <a:ln w="12700" cap="flat">
                <a:noFill/>
                <a:miter lim="400000"/>
              </a:ln>
              <a:effectLst/>
            </p:spPr>
            <p:txBody>
              <a:bodyPr wrap="square" lIns="45719" tIns="45719" rIns="45719" bIns="45719" numCol="1" anchor="t">
                <a:noAutofit/>
              </a:bodyPr>
              <a:lstStyle>
                <a:lvl1pPr algn="l" defTabSz="457200">
                  <a:lnSpc>
                    <a:spcPct val="120000"/>
                  </a:lnSpc>
                  <a:spcBef>
                    <a:spcPts val="200"/>
                  </a:spcBef>
                  <a:defRPr sz="1600">
                    <a:solidFill>
                      <a:srgbClr val="595959"/>
                    </a:solidFill>
                    <a:uFill>
                      <a:solidFill>
                        <a:srgbClr val="595959"/>
                      </a:solidFill>
                    </a:uFill>
                    <a:latin typeface="Roboto condensed"/>
                    <a:ea typeface="Roboto condensed"/>
                    <a:cs typeface="Roboto condensed"/>
                    <a:sym typeface="Roboto condensed"/>
                  </a:defRPr>
                </a:lvl1pPr>
              </a:lstStyle>
              <a:p>
                <a:r>
                  <a:t>每秒事务处理数量（TPS）</a:t>
                </a:r>
              </a:p>
            </p:txBody>
          </p:sp>
        </p:grpSp>
      </p:grpSp>
      <p:grpSp>
        <p:nvGrpSpPr>
          <p:cNvPr id="1562" name="Group 1562"/>
          <p:cNvGrpSpPr/>
          <p:nvPr/>
        </p:nvGrpSpPr>
        <p:grpSpPr>
          <a:xfrm>
            <a:off x="8014430" y="5234225"/>
            <a:ext cx="5649545" cy="1128827"/>
            <a:chOff x="0" y="0"/>
            <a:chExt cx="5649543" cy="1128826"/>
          </a:xfrm>
        </p:grpSpPr>
        <p:grpSp>
          <p:nvGrpSpPr>
            <p:cNvPr id="1558" name="Group 1558"/>
            <p:cNvGrpSpPr/>
            <p:nvPr/>
          </p:nvGrpSpPr>
          <p:grpSpPr>
            <a:xfrm>
              <a:off x="0" y="183366"/>
              <a:ext cx="640203" cy="640203"/>
              <a:chOff x="0" y="0"/>
              <a:chExt cx="640202" cy="640202"/>
            </a:xfrm>
          </p:grpSpPr>
          <p:sp>
            <p:nvSpPr>
              <p:cNvPr id="1556" name="Shape 1556"/>
              <p:cNvSpPr/>
              <p:nvPr/>
            </p:nvSpPr>
            <p:spPr>
              <a:xfrm>
                <a:off x="0" y="0"/>
                <a:ext cx="640203" cy="640203"/>
              </a:xfrm>
              <a:prstGeom prst="roundRect">
                <a:avLst>
                  <a:gd name="adj" fmla="val 50000"/>
                </a:avLst>
              </a:prstGeom>
              <a:solidFill>
                <a:srgbClr val="EB6949"/>
              </a:solidFill>
              <a:ln w="12700" cap="flat">
                <a:noFill/>
                <a:miter lim="400000"/>
              </a:ln>
              <a:effectLst/>
            </p:spPr>
            <p:txBody>
              <a:bodyPr wrap="square" lIns="45719" tIns="45719" rIns="45719" bIns="45719" numCol="1" anchor="ctr">
                <a:noAutofit/>
              </a:bodyPr>
              <a:lstStyle/>
              <a:p>
                <a:pPr defTabSz="457200">
                  <a:defRPr sz="1800">
                    <a:solidFill>
                      <a:srgbClr val="FFFFFF"/>
                    </a:solidFill>
                    <a:uFill>
                      <a:solidFill>
                        <a:srgbClr val="FFFFFF"/>
                      </a:solidFill>
                    </a:uFill>
                    <a:latin typeface="Roboto condensed"/>
                    <a:ea typeface="Roboto condensed"/>
                    <a:cs typeface="Roboto condensed"/>
                    <a:sym typeface="Roboto condensed"/>
                  </a:defRPr>
                </a:pPr>
              </a:p>
            </p:txBody>
          </p:sp>
          <p:sp>
            <p:nvSpPr>
              <p:cNvPr id="1557" name="Shape 1557"/>
              <p:cNvSpPr/>
              <p:nvPr/>
            </p:nvSpPr>
            <p:spPr>
              <a:xfrm>
                <a:off x="210797" y="185246"/>
                <a:ext cx="232837" cy="258533"/>
              </a:xfrm>
              <a:custGeom>
                <a:avLst/>
                <a:gdLst/>
                <a:ahLst/>
                <a:cxnLst>
                  <a:cxn ang="0">
                    <a:pos x="wd2" y="hd2"/>
                  </a:cxn>
                  <a:cxn ang="5400000">
                    <a:pos x="wd2" y="hd2"/>
                  </a:cxn>
                  <a:cxn ang="10800000">
                    <a:pos x="wd2" y="hd2"/>
                  </a:cxn>
                  <a:cxn ang="16200000">
                    <a:pos x="wd2" y="hd2"/>
                  </a:cxn>
                </a:cxnLst>
                <a:rect l="0" t="0" r="r" b="b"/>
                <a:pathLst>
                  <a:path w="21600" h="21512" extrusionOk="0">
                    <a:moveTo>
                      <a:pt x="17505" y="4232"/>
                    </a:moveTo>
                    <a:cubicBezTo>
                      <a:pt x="18119" y="3221"/>
                      <a:pt x="18119" y="3221"/>
                      <a:pt x="18119" y="3221"/>
                    </a:cubicBezTo>
                    <a:cubicBezTo>
                      <a:pt x="18324" y="3405"/>
                      <a:pt x="18324" y="3405"/>
                      <a:pt x="18324" y="3405"/>
                    </a:cubicBezTo>
                    <a:cubicBezTo>
                      <a:pt x="18529" y="3405"/>
                      <a:pt x="18734" y="3497"/>
                      <a:pt x="18836" y="3405"/>
                    </a:cubicBezTo>
                    <a:cubicBezTo>
                      <a:pt x="19041" y="3405"/>
                      <a:pt x="19245" y="3313"/>
                      <a:pt x="19245" y="3129"/>
                    </a:cubicBezTo>
                    <a:cubicBezTo>
                      <a:pt x="19757" y="2486"/>
                      <a:pt x="19757" y="2486"/>
                      <a:pt x="19757" y="2486"/>
                    </a:cubicBezTo>
                    <a:cubicBezTo>
                      <a:pt x="19962" y="2210"/>
                      <a:pt x="19860" y="1842"/>
                      <a:pt x="19450" y="1658"/>
                    </a:cubicBezTo>
                    <a:cubicBezTo>
                      <a:pt x="16482" y="96"/>
                      <a:pt x="16482" y="96"/>
                      <a:pt x="16482" y="96"/>
                    </a:cubicBezTo>
                    <a:cubicBezTo>
                      <a:pt x="16174" y="-88"/>
                      <a:pt x="15765" y="4"/>
                      <a:pt x="15560" y="280"/>
                    </a:cubicBezTo>
                    <a:cubicBezTo>
                      <a:pt x="15151" y="923"/>
                      <a:pt x="15151" y="923"/>
                      <a:pt x="15151" y="923"/>
                    </a:cubicBezTo>
                    <a:cubicBezTo>
                      <a:pt x="15048" y="1107"/>
                      <a:pt x="15048" y="1291"/>
                      <a:pt x="15048" y="1383"/>
                    </a:cubicBezTo>
                    <a:cubicBezTo>
                      <a:pt x="15048" y="1566"/>
                      <a:pt x="15253" y="1658"/>
                      <a:pt x="15355" y="1750"/>
                    </a:cubicBezTo>
                    <a:cubicBezTo>
                      <a:pt x="15560" y="1934"/>
                      <a:pt x="15560" y="1934"/>
                      <a:pt x="15560" y="1934"/>
                    </a:cubicBezTo>
                    <a:cubicBezTo>
                      <a:pt x="14946" y="2853"/>
                      <a:pt x="14946" y="2853"/>
                      <a:pt x="14946" y="2853"/>
                    </a:cubicBezTo>
                    <a:cubicBezTo>
                      <a:pt x="13718" y="2394"/>
                      <a:pt x="12284" y="2118"/>
                      <a:pt x="10851" y="2118"/>
                    </a:cubicBezTo>
                    <a:cubicBezTo>
                      <a:pt x="9316" y="2118"/>
                      <a:pt x="7985" y="2394"/>
                      <a:pt x="6654" y="2853"/>
                    </a:cubicBezTo>
                    <a:cubicBezTo>
                      <a:pt x="6040" y="1934"/>
                      <a:pt x="6040" y="1934"/>
                      <a:pt x="6040" y="1934"/>
                    </a:cubicBezTo>
                    <a:cubicBezTo>
                      <a:pt x="6347" y="1750"/>
                      <a:pt x="6347" y="1750"/>
                      <a:pt x="6347" y="1750"/>
                    </a:cubicBezTo>
                    <a:cubicBezTo>
                      <a:pt x="6449" y="1658"/>
                      <a:pt x="6552" y="1566"/>
                      <a:pt x="6654" y="1383"/>
                    </a:cubicBezTo>
                    <a:cubicBezTo>
                      <a:pt x="6654" y="1291"/>
                      <a:pt x="6654" y="1107"/>
                      <a:pt x="6552" y="923"/>
                    </a:cubicBezTo>
                    <a:cubicBezTo>
                      <a:pt x="6142" y="280"/>
                      <a:pt x="6142" y="280"/>
                      <a:pt x="6142" y="280"/>
                    </a:cubicBezTo>
                    <a:cubicBezTo>
                      <a:pt x="5937" y="4"/>
                      <a:pt x="5528" y="-88"/>
                      <a:pt x="5221" y="96"/>
                    </a:cubicBezTo>
                    <a:cubicBezTo>
                      <a:pt x="2150" y="1658"/>
                      <a:pt x="2150" y="1658"/>
                      <a:pt x="2150" y="1658"/>
                    </a:cubicBezTo>
                    <a:cubicBezTo>
                      <a:pt x="1843" y="1842"/>
                      <a:pt x="1740" y="2210"/>
                      <a:pt x="1945" y="2486"/>
                    </a:cubicBezTo>
                    <a:cubicBezTo>
                      <a:pt x="2355" y="3129"/>
                      <a:pt x="2355" y="3129"/>
                      <a:pt x="2355" y="3129"/>
                    </a:cubicBezTo>
                    <a:cubicBezTo>
                      <a:pt x="2457" y="3313"/>
                      <a:pt x="2559" y="3405"/>
                      <a:pt x="2764" y="3405"/>
                    </a:cubicBezTo>
                    <a:cubicBezTo>
                      <a:pt x="2969" y="3497"/>
                      <a:pt x="3173" y="3405"/>
                      <a:pt x="3276" y="3405"/>
                    </a:cubicBezTo>
                    <a:cubicBezTo>
                      <a:pt x="3481" y="3221"/>
                      <a:pt x="3481" y="3221"/>
                      <a:pt x="3481" y="3221"/>
                    </a:cubicBezTo>
                    <a:cubicBezTo>
                      <a:pt x="4095" y="4232"/>
                      <a:pt x="4095" y="4232"/>
                      <a:pt x="4095" y="4232"/>
                    </a:cubicBezTo>
                    <a:cubicBezTo>
                      <a:pt x="1638" y="5978"/>
                      <a:pt x="0" y="8736"/>
                      <a:pt x="0" y="11769"/>
                    </a:cubicBezTo>
                    <a:cubicBezTo>
                      <a:pt x="0" y="17100"/>
                      <a:pt x="4914" y="21512"/>
                      <a:pt x="10851" y="21512"/>
                    </a:cubicBezTo>
                    <a:cubicBezTo>
                      <a:pt x="16789" y="21512"/>
                      <a:pt x="21600" y="17100"/>
                      <a:pt x="21600" y="11769"/>
                    </a:cubicBezTo>
                    <a:cubicBezTo>
                      <a:pt x="21600" y="8736"/>
                      <a:pt x="20064" y="5978"/>
                      <a:pt x="17505" y="4232"/>
                    </a:cubicBezTo>
                    <a:close/>
                    <a:moveTo>
                      <a:pt x="10851" y="19582"/>
                    </a:moveTo>
                    <a:cubicBezTo>
                      <a:pt x="6040" y="19582"/>
                      <a:pt x="2150" y="16089"/>
                      <a:pt x="2150" y="11769"/>
                    </a:cubicBezTo>
                    <a:cubicBezTo>
                      <a:pt x="2150" y="7449"/>
                      <a:pt x="6040" y="3956"/>
                      <a:pt x="10851" y="3956"/>
                    </a:cubicBezTo>
                    <a:cubicBezTo>
                      <a:pt x="15663" y="3956"/>
                      <a:pt x="19553" y="7449"/>
                      <a:pt x="19553" y="11769"/>
                    </a:cubicBezTo>
                    <a:cubicBezTo>
                      <a:pt x="19553" y="16089"/>
                      <a:pt x="15663" y="19582"/>
                      <a:pt x="10851" y="19582"/>
                    </a:cubicBezTo>
                    <a:close/>
                    <a:moveTo>
                      <a:pt x="11773" y="11861"/>
                    </a:moveTo>
                    <a:cubicBezTo>
                      <a:pt x="11773" y="11861"/>
                      <a:pt x="11773" y="11861"/>
                      <a:pt x="11773" y="11769"/>
                    </a:cubicBezTo>
                    <a:cubicBezTo>
                      <a:pt x="11773" y="7449"/>
                      <a:pt x="11773" y="7449"/>
                      <a:pt x="11773" y="7449"/>
                    </a:cubicBezTo>
                    <a:cubicBezTo>
                      <a:pt x="11773" y="6989"/>
                      <a:pt x="11363" y="6622"/>
                      <a:pt x="10851" y="6622"/>
                    </a:cubicBezTo>
                    <a:cubicBezTo>
                      <a:pt x="10339" y="6622"/>
                      <a:pt x="9930" y="6989"/>
                      <a:pt x="9930" y="7449"/>
                    </a:cubicBezTo>
                    <a:cubicBezTo>
                      <a:pt x="9930" y="11769"/>
                      <a:pt x="9930" y="11769"/>
                      <a:pt x="9930" y="11769"/>
                    </a:cubicBezTo>
                    <a:cubicBezTo>
                      <a:pt x="9930" y="12229"/>
                      <a:pt x="10339" y="12596"/>
                      <a:pt x="10851" y="12596"/>
                    </a:cubicBezTo>
                    <a:cubicBezTo>
                      <a:pt x="10851" y="12596"/>
                      <a:pt x="10954" y="12596"/>
                      <a:pt x="10954" y="12596"/>
                    </a:cubicBezTo>
                    <a:cubicBezTo>
                      <a:pt x="15253" y="16457"/>
                      <a:pt x="15253" y="16457"/>
                      <a:pt x="15253" y="16457"/>
                    </a:cubicBezTo>
                    <a:cubicBezTo>
                      <a:pt x="15355" y="16549"/>
                      <a:pt x="15560" y="16641"/>
                      <a:pt x="15663" y="16641"/>
                    </a:cubicBezTo>
                    <a:cubicBezTo>
                      <a:pt x="15867" y="16641"/>
                      <a:pt x="15970" y="16549"/>
                      <a:pt x="16072" y="16457"/>
                    </a:cubicBezTo>
                    <a:cubicBezTo>
                      <a:pt x="16277" y="16273"/>
                      <a:pt x="16277" y="15997"/>
                      <a:pt x="16072" y="15813"/>
                    </a:cubicBezTo>
                    <a:lnTo>
                      <a:pt x="11773" y="11861"/>
                    </a:ln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Roboto condensed"/>
                    <a:ea typeface="Roboto condensed"/>
                    <a:cs typeface="Roboto condensed"/>
                    <a:sym typeface="Roboto condensed"/>
                  </a:defRPr>
                </a:pPr>
              </a:p>
            </p:txBody>
          </p:sp>
        </p:grpSp>
        <p:grpSp>
          <p:nvGrpSpPr>
            <p:cNvPr id="1561" name="Group 1561"/>
            <p:cNvGrpSpPr/>
            <p:nvPr/>
          </p:nvGrpSpPr>
          <p:grpSpPr>
            <a:xfrm>
              <a:off x="776019" y="-1"/>
              <a:ext cx="4873525" cy="1128828"/>
              <a:chOff x="0" y="0"/>
              <a:chExt cx="4873523" cy="1128826"/>
            </a:xfrm>
          </p:grpSpPr>
          <p:sp>
            <p:nvSpPr>
              <p:cNvPr id="1559" name="Shape 1559"/>
              <p:cNvSpPr/>
              <p:nvPr/>
            </p:nvSpPr>
            <p:spPr>
              <a:xfrm>
                <a:off x="0" y="421731"/>
                <a:ext cx="4873524" cy="707096"/>
              </a:xfrm>
              <a:prstGeom prst="rect">
                <a:avLst/>
              </a:prstGeom>
              <a:noFill/>
              <a:ln w="12700" cap="flat">
                <a:noFill/>
                <a:miter lim="400000"/>
              </a:ln>
              <a:effectLst/>
            </p:spPr>
            <p:txBody>
              <a:bodyPr wrap="square" lIns="45719" tIns="45719" rIns="45719" bIns="45719" numCol="1" anchor="t">
                <a:normAutofit/>
              </a:bodyPr>
              <a:lstStyle>
                <a:lvl1pPr algn="l" defTabSz="457200">
                  <a:lnSpc>
                    <a:spcPct val="120000"/>
                  </a:lnSpc>
                  <a:spcBef>
                    <a:spcPts val="200"/>
                  </a:spcBef>
                  <a:defRPr sz="900" b="1">
                    <a:solidFill>
                      <a:srgbClr val="7F7F7F"/>
                    </a:solidFill>
                    <a:uFill>
                      <a:solidFill>
                        <a:srgbClr val="7F7F7F"/>
                      </a:solidFill>
                    </a:uFill>
                    <a:latin typeface="Roboto condensed"/>
                    <a:ea typeface="Roboto condensed"/>
                    <a:cs typeface="Roboto condensed"/>
                    <a:sym typeface="Roboto condensed"/>
                  </a:defRPr>
                </a:lvl1pPr>
              </a:lstStyle>
              <a:p>
                <a:r>
                  <a:t>平均响应时间小于2秒</a:t>
                </a:r>
              </a:p>
            </p:txBody>
          </p:sp>
          <p:sp>
            <p:nvSpPr>
              <p:cNvPr id="1560" name="Shape 1560"/>
              <p:cNvSpPr/>
              <p:nvPr/>
            </p:nvSpPr>
            <p:spPr>
              <a:xfrm>
                <a:off x="0" y="0"/>
                <a:ext cx="4873524" cy="429499"/>
              </a:xfrm>
              <a:prstGeom prst="rect">
                <a:avLst/>
              </a:prstGeom>
              <a:noFill/>
              <a:ln w="12700" cap="flat">
                <a:noFill/>
                <a:miter lim="400000"/>
              </a:ln>
              <a:effectLst/>
            </p:spPr>
            <p:txBody>
              <a:bodyPr wrap="square" lIns="45719" tIns="45719" rIns="45719" bIns="45719" numCol="1" anchor="t">
                <a:noAutofit/>
              </a:bodyPr>
              <a:lstStyle>
                <a:lvl1pPr algn="l" defTabSz="457200">
                  <a:lnSpc>
                    <a:spcPct val="120000"/>
                  </a:lnSpc>
                  <a:spcBef>
                    <a:spcPts val="200"/>
                  </a:spcBef>
                  <a:defRPr sz="1600">
                    <a:solidFill>
                      <a:srgbClr val="53585F"/>
                    </a:solidFill>
                    <a:uFill>
                      <a:solidFill>
                        <a:srgbClr val="A6A6A6"/>
                      </a:solidFill>
                    </a:uFill>
                    <a:latin typeface="Roboto condensed"/>
                    <a:ea typeface="Roboto condensed"/>
                    <a:cs typeface="Roboto condensed"/>
                    <a:sym typeface="Roboto condensed"/>
                  </a:defRPr>
                </a:lvl1pPr>
              </a:lstStyle>
              <a:p>
                <a:r>
                  <a:t>平均响应时间</a:t>
                </a:r>
              </a:p>
            </p:txBody>
          </p:sp>
        </p:grpSp>
      </p:grpSp>
      <p:grpSp>
        <p:nvGrpSpPr>
          <p:cNvPr id="1572" name="Group 1572"/>
          <p:cNvGrpSpPr/>
          <p:nvPr/>
        </p:nvGrpSpPr>
        <p:grpSpPr>
          <a:xfrm>
            <a:off x="8028624" y="6523241"/>
            <a:ext cx="5635351" cy="1128827"/>
            <a:chOff x="0" y="0"/>
            <a:chExt cx="5635349" cy="1128826"/>
          </a:xfrm>
        </p:grpSpPr>
        <p:grpSp>
          <p:nvGrpSpPr>
            <p:cNvPr id="1568" name="Group 1568"/>
            <p:cNvGrpSpPr/>
            <p:nvPr/>
          </p:nvGrpSpPr>
          <p:grpSpPr>
            <a:xfrm>
              <a:off x="0" y="177389"/>
              <a:ext cx="640203" cy="640203"/>
              <a:chOff x="0" y="0"/>
              <a:chExt cx="640202" cy="640202"/>
            </a:xfrm>
          </p:grpSpPr>
          <p:sp>
            <p:nvSpPr>
              <p:cNvPr id="1563" name="Shape 1563"/>
              <p:cNvSpPr/>
              <p:nvPr/>
            </p:nvSpPr>
            <p:spPr>
              <a:xfrm>
                <a:off x="0" y="0"/>
                <a:ext cx="640203" cy="640203"/>
              </a:xfrm>
              <a:prstGeom prst="roundRect">
                <a:avLst>
                  <a:gd name="adj" fmla="val 50000"/>
                </a:avLst>
              </a:prstGeom>
              <a:solidFill>
                <a:srgbClr val="F7C729"/>
              </a:solidFill>
              <a:ln w="12700" cap="flat">
                <a:noFill/>
                <a:miter lim="400000"/>
              </a:ln>
              <a:effectLst/>
            </p:spPr>
            <p:txBody>
              <a:bodyPr wrap="square" lIns="45719" tIns="45719" rIns="45719" bIns="45719" numCol="1" anchor="ctr">
                <a:noAutofit/>
              </a:bodyPr>
              <a:lstStyle/>
              <a:p>
                <a:pPr defTabSz="457200">
                  <a:defRPr sz="1800">
                    <a:solidFill>
                      <a:srgbClr val="FFFFFF"/>
                    </a:solidFill>
                    <a:uFill>
                      <a:solidFill>
                        <a:srgbClr val="FFFFFF"/>
                      </a:solidFill>
                    </a:uFill>
                    <a:latin typeface="Roboto condensed"/>
                    <a:ea typeface="Roboto condensed"/>
                    <a:cs typeface="Roboto condensed"/>
                    <a:sym typeface="Roboto condensed"/>
                  </a:defRPr>
                </a:pPr>
              </a:p>
            </p:txBody>
          </p:sp>
          <p:grpSp>
            <p:nvGrpSpPr>
              <p:cNvPr id="1567" name="Group 1567"/>
              <p:cNvGrpSpPr/>
              <p:nvPr/>
            </p:nvGrpSpPr>
            <p:grpSpPr>
              <a:xfrm>
                <a:off x="191956" y="200132"/>
                <a:ext cx="270510" cy="270525"/>
                <a:chOff x="0" y="0"/>
                <a:chExt cx="270508" cy="270524"/>
              </a:xfrm>
            </p:grpSpPr>
            <p:sp>
              <p:nvSpPr>
                <p:cNvPr id="1564" name="Shape 1564"/>
                <p:cNvSpPr/>
                <p:nvPr/>
              </p:nvSpPr>
              <p:spPr>
                <a:xfrm>
                  <a:off x="147939" y="34143"/>
                  <a:ext cx="88426" cy="88425"/>
                </a:xfrm>
                <a:custGeom>
                  <a:avLst/>
                  <a:gdLst/>
                  <a:ahLst/>
                  <a:cxnLst>
                    <a:cxn ang="0">
                      <a:pos x="wd2" y="hd2"/>
                    </a:cxn>
                    <a:cxn ang="5400000">
                      <a:pos x="wd2" y="hd2"/>
                    </a:cxn>
                    <a:cxn ang="10800000">
                      <a:pos x="wd2" y="hd2"/>
                    </a:cxn>
                    <a:cxn ang="16200000">
                      <a:pos x="wd2" y="hd2"/>
                    </a:cxn>
                  </a:cxnLst>
                  <a:rect l="0" t="0" r="r" b="b"/>
                  <a:pathLst>
                    <a:path w="21600" h="21600" extrusionOk="0">
                      <a:moveTo>
                        <a:pt x="19543" y="20571"/>
                      </a:moveTo>
                      <a:cubicBezTo>
                        <a:pt x="19543" y="20571"/>
                        <a:pt x="19543" y="20571"/>
                        <a:pt x="19543" y="20571"/>
                      </a:cubicBezTo>
                      <a:cubicBezTo>
                        <a:pt x="19543" y="21086"/>
                        <a:pt x="20057" y="21600"/>
                        <a:pt x="20571" y="21600"/>
                      </a:cubicBezTo>
                      <a:cubicBezTo>
                        <a:pt x="21086" y="21600"/>
                        <a:pt x="21600" y="21086"/>
                        <a:pt x="21600" y="20571"/>
                      </a:cubicBezTo>
                      <a:cubicBezTo>
                        <a:pt x="21600" y="20571"/>
                        <a:pt x="21600" y="20571"/>
                        <a:pt x="21600" y="20571"/>
                      </a:cubicBezTo>
                      <a:cubicBezTo>
                        <a:pt x="21600" y="9257"/>
                        <a:pt x="12343" y="0"/>
                        <a:pt x="1029" y="0"/>
                      </a:cubicBezTo>
                      <a:cubicBezTo>
                        <a:pt x="1029" y="0"/>
                        <a:pt x="1029" y="0"/>
                        <a:pt x="1029" y="0"/>
                      </a:cubicBezTo>
                      <a:cubicBezTo>
                        <a:pt x="514" y="0"/>
                        <a:pt x="0" y="514"/>
                        <a:pt x="0" y="1029"/>
                      </a:cubicBezTo>
                      <a:cubicBezTo>
                        <a:pt x="0" y="1543"/>
                        <a:pt x="514" y="2057"/>
                        <a:pt x="1029" y="2057"/>
                      </a:cubicBezTo>
                      <a:cubicBezTo>
                        <a:pt x="1029" y="2057"/>
                        <a:pt x="1029" y="2057"/>
                        <a:pt x="1029" y="2057"/>
                      </a:cubicBezTo>
                      <a:cubicBezTo>
                        <a:pt x="11314" y="2057"/>
                        <a:pt x="19543" y="10286"/>
                        <a:pt x="19543" y="20571"/>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Roboto condensed"/>
                      <a:ea typeface="Roboto condensed"/>
                      <a:cs typeface="Roboto condensed"/>
                      <a:sym typeface="Roboto condensed"/>
                    </a:defRPr>
                  </a:pPr>
                </a:p>
              </p:txBody>
            </p:sp>
            <p:sp>
              <p:nvSpPr>
                <p:cNvPr id="1565" name="Shape 1565"/>
                <p:cNvSpPr/>
                <p:nvPr/>
              </p:nvSpPr>
              <p:spPr>
                <a:xfrm>
                  <a:off x="0" y="0"/>
                  <a:ext cx="270145" cy="270525"/>
                </a:xfrm>
                <a:custGeom>
                  <a:avLst/>
                  <a:gdLst/>
                  <a:ahLst/>
                  <a:cxnLst>
                    <a:cxn ang="0">
                      <a:pos x="wd2" y="hd2"/>
                    </a:cxn>
                    <a:cxn ang="5400000">
                      <a:pos x="wd2" y="hd2"/>
                    </a:cxn>
                    <a:cxn ang="10800000">
                      <a:pos x="wd2" y="hd2"/>
                    </a:cxn>
                    <a:cxn ang="16200000">
                      <a:pos x="wd2" y="hd2"/>
                    </a:cxn>
                  </a:cxnLst>
                  <a:rect l="0" t="0" r="r" b="b"/>
                  <a:pathLst>
                    <a:path w="21226" h="21600" extrusionOk="0">
                      <a:moveTo>
                        <a:pt x="5940" y="675"/>
                      </a:moveTo>
                      <a:cubicBezTo>
                        <a:pt x="5607" y="169"/>
                        <a:pt x="5109" y="0"/>
                        <a:pt x="4610" y="0"/>
                      </a:cubicBezTo>
                      <a:cubicBezTo>
                        <a:pt x="4278" y="0"/>
                        <a:pt x="4112" y="0"/>
                        <a:pt x="3780" y="169"/>
                      </a:cubicBezTo>
                      <a:cubicBezTo>
                        <a:pt x="3115" y="506"/>
                        <a:pt x="2617" y="1181"/>
                        <a:pt x="2617" y="2025"/>
                      </a:cubicBezTo>
                      <a:cubicBezTo>
                        <a:pt x="2617" y="11306"/>
                        <a:pt x="2617" y="11306"/>
                        <a:pt x="2617" y="11306"/>
                      </a:cubicBezTo>
                      <a:cubicBezTo>
                        <a:pt x="623" y="13500"/>
                        <a:pt x="623" y="13500"/>
                        <a:pt x="623" y="13500"/>
                      </a:cubicBezTo>
                      <a:cubicBezTo>
                        <a:pt x="-208" y="14175"/>
                        <a:pt x="-208" y="15525"/>
                        <a:pt x="623" y="16200"/>
                      </a:cubicBezTo>
                      <a:cubicBezTo>
                        <a:pt x="5275" y="20925"/>
                        <a:pt x="5275" y="20925"/>
                        <a:pt x="5275" y="20925"/>
                      </a:cubicBezTo>
                      <a:cubicBezTo>
                        <a:pt x="5607" y="21431"/>
                        <a:pt x="6106" y="21600"/>
                        <a:pt x="6604" y="21600"/>
                      </a:cubicBezTo>
                      <a:cubicBezTo>
                        <a:pt x="7103" y="21600"/>
                        <a:pt x="7601" y="21431"/>
                        <a:pt x="7934" y="20925"/>
                      </a:cubicBezTo>
                      <a:cubicBezTo>
                        <a:pt x="10094" y="18900"/>
                        <a:pt x="10094" y="18900"/>
                        <a:pt x="10094" y="18900"/>
                      </a:cubicBezTo>
                      <a:cubicBezTo>
                        <a:pt x="19232" y="18900"/>
                        <a:pt x="19232" y="18900"/>
                        <a:pt x="19232" y="18900"/>
                      </a:cubicBezTo>
                      <a:cubicBezTo>
                        <a:pt x="20063" y="18900"/>
                        <a:pt x="20727" y="18394"/>
                        <a:pt x="21060" y="17719"/>
                      </a:cubicBezTo>
                      <a:cubicBezTo>
                        <a:pt x="21392" y="16875"/>
                        <a:pt x="21226" y="16031"/>
                        <a:pt x="20561" y="15525"/>
                      </a:cubicBezTo>
                      <a:lnTo>
                        <a:pt x="5940" y="675"/>
                      </a:lnTo>
                      <a:close/>
                      <a:moveTo>
                        <a:pt x="9097" y="17887"/>
                      </a:moveTo>
                      <a:cubicBezTo>
                        <a:pt x="7103" y="20081"/>
                        <a:pt x="7103" y="20081"/>
                        <a:pt x="7103" y="20081"/>
                      </a:cubicBezTo>
                      <a:cubicBezTo>
                        <a:pt x="6937" y="20250"/>
                        <a:pt x="6770" y="20250"/>
                        <a:pt x="6604" y="20250"/>
                      </a:cubicBezTo>
                      <a:cubicBezTo>
                        <a:pt x="6438" y="20250"/>
                        <a:pt x="6272" y="20250"/>
                        <a:pt x="6106" y="20081"/>
                      </a:cubicBezTo>
                      <a:cubicBezTo>
                        <a:pt x="1454" y="15356"/>
                        <a:pt x="1454" y="15356"/>
                        <a:pt x="1454" y="15356"/>
                      </a:cubicBezTo>
                      <a:cubicBezTo>
                        <a:pt x="1287" y="15187"/>
                        <a:pt x="1287" y="15019"/>
                        <a:pt x="1287" y="14850"/>
                      </a:cubicBezTo>
                      <a:cubicBezTo>
                        <a:pt x="1287" y="14681"/>
                        <a:pt x="1287" y="14513"/>
                        <a:pt x="1454" y="14344"/>
                      </a:cubicBezTo>
                      <a:cubicBezTo>
                        <a:pt x="3614" y="12319"/>
                        <a:pt x="3614" y="12319"/>
                        <a:pt x="3614" y="12319"/>
                      </a:cubicBezTo>
                      <a:cubicBezTo>
                        <a:pt x="3614" y="12319"/>
                        <a:pt x="3614" y="12319"/>
                        <a:pt x="3614" y="12319"/>
                      </a:cubicBezTo>
                      <a:cubicBezTo>
                        <a:pt x="9097" y="17887"/>
                        <a:pt x="9097" y="17887"/>
                        <a:pt x="9097" y="17887"/>
                      </a:cubicBezTo>
                      <a:cubicBezTo>
                        <a:pt x="9097" y="17887"/>
                        <a:pt x="9097" y="17887"/>
                        <a:pt x="9097" y="17887"/>
                      </a:cubicBezTo>
                      <a:close/>
                      <a:moveTo>
                        <a:pt x="10094" y="17550"/>
                      </a:moveTo>
                      <a:cubicBezTo>
                        <a:pt x="9927" y="17550"/>
                        <a:pt x="9927" y="17550"/>
                        <a:pt x="9761" y="17550"/>
                      </a:cubicBezTo>
                      <a:cubicBezTo>
                        <a:pt x="3946" y="11644"/>
                        <a:pt x="3946" y="11644"/>
                        <a:pt x="3946" y="11644"/>
                      </a:cubicBezTo>
                      <a:cubicBezTo>
                        <a:pt x="3946" y="11475"/>
                        <a:pt x="3946" y="11475"/>
                        <a:pt x="3946" y="11306"/>
                      </a:cubicBezTo>
                      <a:cubicBezTo>
                        <a:pt x="3946" y="3206"/>
                        <a:pt x="3946" y="3206"/>
                        <a:pt x="3946" y="3206"/>
                      </a:cubicBezTo>
                      <a:cubicBezTo>
                        <a:pt x="18069" y="17550"/>
                        <a:pt x="18069" y="17550"/>
                        <a:pt x="18069" y="17550"/>
                      </a:cubicBezTo>
                      <a:lnTo>
                        <a:pt x="10094" y="17550"/>
                      </a:lnTo>
                      <a:close/>
                      <a:moveTo>
                        <a:pt x="19897" y="17213"/>
                      </a:moveTo>
                      <a:cubicBezTo>
                        <a:pt x="19730" y="17381"/>
                        <a:pt x="19564" y="17550"/>
                        <a:pt x="19232" y="17550"/>
                      </a:cubicBezTo>
                      <a:cubicBezTo>
                        <a:pt x="19066" y="17550"/>
                        <a:pt x="19066" y="17550"/>
                        <a:pt x="19066" y="17550"/>
                      </a:cubicBezTo>
                      <a:cubicBezTo>
                        <a:pt x="3946" y="2194"/>
                        <a:pt x="3946" y="2194"/>
                        <a:pt x="3946" y="2194"/>
                      </a:cubicBezTo>
                      <a:cubicBezTo>
                        <a:pt x="3946" y="2025"/>
                        <a:pt x="3946" y="2025"/>
                        <a:pt x="3946" y="2025"/>
                      </a:cubicBezTo>
                      <a:cubicBezTo>
                        <a:pt x="3946" y="1688"/>
                        <a:pt x="4112" y="1519"/>
                        <a:pt x="4278" y="1350"/>
                      </a:cubicBezTo>
                      <a:cubicBezTo>
                        <a:pt x="4444" y="1350"/>
                        <a:pt x="4444" y="1350"/>
                        <a:pt x="4610" y="1350"/>
                      </a:cubicBezTo>
                      <a:cubicBezTo>
                        <a:pt x="4777" y="1350"/>
                        <a:pt x="4943" y="1350"/>
                        <a:pt x="5109" y="1519"/>
                      </a:cubicBezTo>
                      <a:cubicBezTo>
                        <a:pt x="19730" y="16369"/>
                        <a:pt x="19730" y="16369"/>
                        <a:pt x="19730" y="16369"/>
                      </a:cubicBezTo>
                      <a:cubicBezTo>
                        <a:pt x="19897" y="16537"/>
                        <a:pt x="19897" y="16875"/>
                        <a:pt x="19897" y="17213"/>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Roboto condensed"/>
                      <a:ea typeface="Roboto condensed"/>
                      <a:cs typeface="Roboto condensed"/>
                      <a:sym typeface="Roboto condensed"/>
                    </a:defRPr>
                  </a:pPr>
                </a:p>
              </p:txBody>
            </p:sp>
            <p:sp>
              <p:nvSpPr>
                <p:cNvPr id="1566" name="Shape 1566"/>
                <p:cNvSpPr/>
                <p:nvPr/>
              </p:nvSpPr>
              <p:spPr>
                <a:xfrm>
                  <a:off x="143562" y="0"/>
                  <a:ext cx="126947" cy="126946"/>
                </a:xfrm>
                <a:custGeom>
                  <a:avLst/>
                  <a:gdLst/>
                  <a:ahLst/>
                  <a:cxnLst>
                    <a:cxn ang="0">
                      <a:pos x="wd2" y="hd2"/>
                    </a:cxn>
                    <a:cxn ang="5400000">
                      <a:pos x="wd2" y="hd2"/>
                    </a:cxn>
                    <a:cxn ang="10800000">
                      <a:pos x="wd2" y="hd2"/>
                    </a:cxn>
                    <a:cxn ang="16200000">
                      <a:pos x="wd2" y="hd2"/>
                    </a:cxn>
                  </a:cxnLst>
                  <a:rect l="0" t="0" r="r" b="b"/>
                  <a:pathLst>
                    <a:path w="21600" h="21600" extrusionOk="0">
                      <a:moveTo>
                        <a:pt x="1440" y="2880"/>
                      </a:moveTo>
                      <a:cubicBezTo>
                        <a:pt x="1440" y="2880"/>
                        <a:pt x="1440" y="2880"/>
                        <a:pt x="1440" y="2880"/>
                      </a:cubicBezTo>
                      <a:cubicBezTo>
                        <a:pt x="10800" y="2880"/>
                        <a:pt x="18720" y="10800"/>
                        <a:pt x="18720" y="20160"/>
                      </a:cubicBezTo>
                      <a:cubicBezTo>
                        <a:pt x="18720" y="20160"/>
                        <a:pt x="18720" y="20160"/>
                        <a:pt x="18720" y="20160"/>
                      </a:cubicBezTo>
                      <a:cubicBezTo>
                        <a:pt x="18720" y="20880"/>
                        <a:pt x="19440" y="21600"/>
                        <a:pt x="20160" y="21600"/>
                      </a:cubicBezTo>
                      <a:cubicBezTo>
                        <a:pt x="20880" y="21600"/>
                        <a:pt x="21600" y="20880"/>
                        <a:pt x="21600" y="20160"/>
                      </a:cubicBezTo>
                      <a:cubicBezTo>
                        <a:pt x="21600" y="20160"/>
                        <a:pt x="21600" y="20160"/>
                        <a:pt x="21600" y="20160"/>
                      </a:cubicBezTo>
                      <a:cubicBezTo>
                        <a:pt x="21600" y="9000"/>
                        <a:pt x="12600" y="0"/>
                        <a:pt x="1440" y="0"/>
                      </a:cubicBezTo>
                      <a:cubicBezTo>
                        <a:pt x="1440" y="0"/>
                        <a:pt x="1440" y="0"/>
                        <a:pt x="1440" y="0"/>
                      </a:cubicBezTo>
                      <a:cubicBezTo>
                        <a:pt x="720" y="0"/>
                        <a:pt x="0" y="720"/>
                        <a:pt x="0" y="1440"/>
                      </a:cubicBezTo>
                      <a:cubicBezTo>
                        <a:pt x="0" y="2160"/>
                        <a:pt x="720" y="2880"/>
                        <a:pt x="1440" y="288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Roboto condensed"/>
                      <a:ea typeface="Roboto condensed"/>
                      <a:cs typeface="Roboto condensed"/>
                      <a:sym typeface="Roboto condensed"/>
                    </a:defRPr>
                  </a:pPr>
                </a:p>
              </p:txBody>
            </p:sp>
          </p:grpSp>
        </p:grpSp>
        <p:grpSp>
          <p:nvGrpSpPr>
            <p:cNvPr id="1571" name="Group 1571"/>
            <p:cNvGrpSpPr/>
            <p:nvPr/>
          </p:nvGrpSpPr>
          <p:grpSpPr>
            <a:xfrm>
              <a:off x="761825" y="-1"/>
              <a:ext cx="4873525" cy="1128828"/>
              <a:chOff x="0" y="0"/>
              <a:chExt cx="4873523" cy="1128826"/>
            </a:xfrm>
          </p:grpSpPr>
          <p:sp>
            <p:nvSpPr>
              <p:cNvPr id="1569" name="Shape 1569"/>
              <p:cNvSpPr/>
              <p:nvPr/>
            </p:nvSpPr>
            <p:spPr>
              <a:xfrm>
                <a:off x="0" y="421731"/>
                <a:ext cx="4873524" cy="707096"/>
              </a:xfrm>
              <a:prstGeom prst="rect">
                <a:avLst/>
              </a:prstGeom>
              <a:noFill/>
              <a:ln w="12700" cap="flat">
                <a:noFill/>
                <a:miter lim="400000"/>
              </a:ln>
              <a:effectLst/>
            </p:spPr>
            <p:txBody>
              <a:bodyPr wrap="square" lIns="45719" tIns="45719" rIns="45719" bIns="45719" numCol="1" anchor="t">
                <a:normAutofit/>
              </a:bodyPr>
              <a:lstStyle/>
              <a:p>
                <a:pPr algn="l" defTabSz="457200">
                  <a:lnSpc>
                    <a:spcPct val="120000"/>
                  </a:lnSpc>
                  <a:spcBef>
                    <a:spcPts val="200"/>
                  </a:spcBef>
                  <a:defRPr sz="1000">
                    <a:solidFill>
                      <a:srgbClr val="A6A6A6"/>
                    </a:solidFill>
                    <a:uFill>
                      <a:solidFill>
                        <a:srgbClr val="A6A6A6"/>
                      </a:solidFill>
                    </a:uFill>
                    <a:latin typeface="Roboto condensed"/>
                    <a:ea typeface="Roboto condensed"/>
                    <a:cs typeface="Roboto condensed"/>
                    <a:sym typeface="Roboto condensed"/>
                  </a:defRPr>
                </a:pPr>
                <a:r>
                  <a:t>进行1亿次事务处理后成功率为：</a:t>
                </a:r>
                <a:r>
                  <a:rPr sz="900" b="1">
                    <a:solidFill>
                      <a:srgbClr val="7F7F7F"/>
                    </a:solidFill>
                    <a:uFill>
                      <a:solidFill>
                        <a:srgbClr val="7F7F7F"/>
                      </a:solidFill>
                    </a:uFill>
                  </a:rPr>
                  <a:t>100%</a:t>
                </a:r>
                <a:endParaRPr sz="900" b="1">
                  <a:solidFill>
                    <a:srgbClr val="7F7F7F"/>
                  </a:solidFill>
                  <a:uFill>
                    <a:solidFill>
                      <a:srgbClr val="7F7F7F"/>
                    </a:solidFill>
                  </a:uFill>
                </a:endParaRPr>
              </a:p>
            </p:txBody>
          </p:sp>
          <p:sp>
            <p:nvSpPr>
              <p:cNvPr id="1570" name="Shape 1570"/>
              <p:cNvSpPr/>
              <p:nvPr/>
            </p:nvSpPr>
            <p:spPr>
              <a:xfrm>
                <a:off x="0" y="0"/>
                <a:ext cx="4873524" cy="429499"/>
              </a:xfrm>
              <a:prstGeom prst="rect">
                <a:avLst/>
              </a:prstGeom>
              <a:noFill/>
              <a:ln w="12700" cap="flat">
                <a:noFill/>
                <a:miter lim="400000"/>
              </a:ln>
              <a:effectLst/>
            </p:spPr>
            <p:txBody>
              <a:bodyPr wrap="square" lIns="45719" tIns="45719" rIns="45719" bIns="45719" numCol="1" anchor="t">
                <a:noAutofit/>
              </a:bodyPr>
              <a:lstStyle>
                <a:lvl1pPr algn="l" defTabSz="457200">
                  <a:lnSpc>
                    <a:spcPct val="120000"/>
                  </a:lnSpc>
                  <a:spcBef>
                    <a:spcPts val="200"/>
                  </a:spcBef>
                  <a:defRPr sz="1600">
                    <a:solidFill>
                      <a:srgbClr val="53585F"/>
                    </a:solidFill>
                    <a:uFill>
                      <a:solidFill>
                        <a:srgbClr val="A6A6A6"/>
                      </a:solidFill>
                    </a:uFill>
                    <a:latin typeface="Roboto condensed"/>
                    <a:ea typeface="Roboto condensed"/>
                    <a:cs typeface="Roboto condensed"/>
                    <a:sym typeface="Roboto condensed"/>
                  </a:defRPr>
                </a:lvl1pPr>
              </a:lstStyle>
              <a:p>
                <a:r>
                  <a:t>事务成功率</a:t>
                </a:r>
              </a:p>
            </p:txBody>
          </p:sp>
        </p:grpSp>
      </p:gr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8" name="Shape 1718"/>
          <p:cNvSpPr/>
          <p:nvPr>
            <p:ph type="ctrTitle"/>
          </p:nvPr>
        </p:nvSpPr>
        <p:spPr>
          <a:xfrm>
            <a:off x="4854696" y="4177574"/>
            <a:ext cx="3295408" cy="839695"/>
          </a:xfrm>
          <a:prstGeom prst="rect">
            <a:avLst/>
          </a:prstGeom>
        </p:spPr>
        <p:txBody>
          <a:bodyPr lIns="139700" tIns="139700" rIns="139700" bIns="139700"/>
          <a:lstStyle>
            <a:lvl1pPr algn="ctr">
              <a:defRPr sz="3800" b="1">
                <a:latin typeface="Helvetica Neue"/>
                <a:ea typeface="Helvetica Neue"/>
                <a:cs typeface="Helvetica Neue"/>
                <a:sym typeface="Helvetica Neue"/>
              </a:defRPr>
            </a:lvl1pPr>
          </a:lstStyle>
          <a:p>
            <a:r>
              <a:t>平台适用场景</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718"/>
                                        </p:tgtEl>
                                        <p:attrNameLst>
                                          <p:attrName>style.visibility</p:attrName>
                                        </p:attrNameLst>
                                      </p:cBhvr>
                                      <p:to>
                                        <p:strVal val="visible"/>
                                      </p:to>
                                    </p:set>
                                    <p:animEffect transition="in" filter="dissolve">
                                      <p:cBhvr>
                                        <p:cTn id="7" dur="1000"/>
                                        <p:tgtEl>
                                          <p:spTgt spid="17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718" grpId="1"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4" name="Shape 1584"/>
          <p:cNvSpPr/>
          <p:nvPr>
            <p:ph type="title"/>
          </p:nvPr>
        </p:nvSpPr>
        <p:spPr>
          <a:xfrm>
            <a:off x="381000" y="88900"/>
            <a:ext cx="6311900" cy="657622"/>
          </a:xfrm>
          <a:prstGeom prst="rect">
            <a:avLst/>
          </a:prstGeom>
        </p:spPr>
        <p:txBody>
          <a:bodyPr/>
          <a:lstStyle>
            <a:lvl1pPr>
              <a:defRPr b="1">
                <a:latin typeface="+mn-lt"/>
                <a:ea typeface="+mn-ea"/>
                <a:cs typeface="+mn-cs"/>
                <a:sym typeface="Helvetica"/>
              </a:defRPr>
            </a:lvl1pPr>
          </a:lstStyle>
          <a:p>
            <a:r>
              <a:t>企业移动化建设过程中遇到的痛点</a:t>
            </a:r>
          </a:p>
        </p:txBody>
      </p:sp>
      <p:sp>
        <p:nvSpPr>
          <p:cNvPr id="1585" name="Shape 1585"/>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sp>
        <p:nvSpPr>
          <p:cNvPr id="1586" name="Shape 1586"/>
          <p:cNvSpPr/>
          <p:nvPr/>
        </p:nvSpPr>
        <p:spPr>
          <a:xfrm>
            <a:off x="576651" y="1116155"/>
            <a:ext cx="5461001" cy="635001"/>
          </a:xfrm>
          <a:prstGeom prst="rect">
            <a:avLst/>
          </a:prstGeom>
          <a:ln w="12700">
            <a:miter lim="400000"/>
          </a:ln>
        </p:spPr>
        <p:txBody>
          <a:bodyPr lIns="50800" tIns="50800" rIns="50800" bIns="50800" anchor="ctr">
            <a:spAutoFit/>
          </a:bodyPr>
          <a:lstStyle/>
          <a:p>
            <a:pPr algn="l">
              <a:defRPr sz="1600">
                <a:solidFill>
                  <a:srgbClr val="A6AAA9"/>
                </a:solidFill>
              </a:defRPr>
            </a:pPr>
            <a:r>
              <a:rPr>
                <a:latin typeface="Helvetica Neue"/>
                <a:ea typeface="Helvetica Neue"/>
                <a:cs typeface="Helvetica Neue"/>
                <a:sym typeface="Helvetica Neue"/>
              </a:rPr>
              <a:t>NQSky </a:t>
            </a:r>
            <a:r>
              <a:t>APP NEST</a:t>
            </a:r>
          </a:p>
        </p:txBody>
      </p:sp>
      <p:grpSp>
        <p:nvGrpSpPr>
          <p:cNvPr id="1614" name="Group 1614"/>
          <p:cNvGrpSpPr/>
          <p:nvPr/>
        </p:nvGrpSpPr>
        <p:grpSpPr>
          <a:xfrm>
            <a:off x="3327400" y="1371929"/>
            <a:ext cx="6350000" cy="7009742"/>
            <a:chOff x="0" y="0"/>
            <a:chExt cx="6349999" cy="7009740"/>
          </a:xfrm>
        </p:grpSpPr>
        <p:sp>
          <p:nvSpPr>
            <p:cNvPr id="1587" name="Shape 1587"/>
            <p:cNvSpPr/>
            <p:nvPr/>
          </p:nvSpPr>
          <p:spPr>
            <a:xfrm>
              <a:off x="371103" y="700974"/>
              <a:ext cx="5607794" cy="5607793"/>
            </a:xfrm>
            <a:prstGeom prst="ellipse">
              <a:avLst/>
            </a:prstGeom>
            <a:noFill/>
            <a:ln w="12700" cap="flat">
              <a:solidFill>
                <a:srgbClr val="D9D9D9"/>
              </a:solidFill>
              <a:prstDash val="sysDash"/>
              <a:round/>
            </a:ln>
            <a:effectLst/>
          </p:spPr>
          <p:txBody>
            <a:bodyPr wrap="square" lIns="45719" tIns="45719" rIns="45719" bIns="45719" numCol="1" anchor="ctr">
              <a:noAutofit/>
            </a:bodyPr>
            <a:lstStyle/>
            <a:p>
              <a:pPr defTabSz="457200">
                <a:defRPr sz="1800">
                  <a:uFill>
                    <a:solidFill>
                      <a:srgbClr val="000000"/>
                    </a:solidFill>
                  </a:uFill>
                  <a:latin typeface="Calibri"/>
                  <a:ea typeface="Calibri"/>
                  <a:cs typeface="Calibri"/>
                  <a:sym typeface="Calibri"/>
                </a:defRPr>
              </a:pPr>
            </a:p>
          </p:txBody>
        </p:sp>
        <p:sp>
          <p:nvSpPr>
            <p:cNvPr id="1588" name="Shape 1588"/>
            <p:cNvSpPr/>
            <p:nvPr/>
          </p:nvSpPr>
          <p:spPr>
            <a:xfrm>
              <a:off x="2474025" y="0"/>
              <a:ext cx="1401949" cy="1401949"/>
            </a:xfrm>
            <a:prstGeom prst="ellipse">
              <a:avLst/>
            </a:prstGeom>
            <a:solidFill>
              <a:srgbClr val="2ACA6B"/>
            </a:solidFill>
            <a:ln w="12700" cap="flat">
              <a:noFill/>
              <a:miter lim="400000"/>
            </a:ln>
            <a:effectLst/>
          </p:spPr>
          <p:txBody>
            <a:bodyPr wrap="square" lIns="45719" tIns="45719" rIns="45719" bIns="45719" numCol="1" anchor="ctr">
              <a:noAutofit/>
            </a:bodyPr>
            <a:lstStyle/>
            <a:p>
              <a:pPr defTabSz="457200">
                <a:defRPr sz="1800">
                  <a:uFill>
                    <a:solidFill>
                      <a:srgbClr val="000000"/>
                    </a:solidFill>
                  </a:uFill>
                  <a:latin typeface="Calibri"/>
                  <a:ea typeface="Calibri"/>
                  <a:cs typeface="Calibri"/>
                  <a:sym typeface="Calibri"/>
                </a:defRPr>
              </a:pPr>
            </a:p>
          </p:txBody>
        </p:sp>
        <p:grpSp>
          <p:nvGrpSpPr>
            <p:cNvPr id="1595" name="Group 1595"/>
            <p:cNvGrpSpPr/>
            <p:nvPr/>
          </p:nvGrpSpPr>
          <p:grpSpPr>
            <a:xfrm>
              <a:off x="2937906" y="469034"/>
              <a:ext cx="463880" cy="463880"/>
              <a:chOff x="0" y="0"/>
              <a:chExt cx="463878" cy="463878"/>
            </a:xfrm>
          </p:grpSpPr>
          <p:sp>
            <p:nvSpPr>
              <p:cNvPr id="1589" name="Shape 1589"/>
              <p:cNvSpPr/>
              <p:nvPr/>
            </p:nvSpPr>
            <p:spPr>
              <a:xfrm>
                <a:off x="237557" y="0"/>
                <a:ext cx="226322" cy="226322"/>
              </a:xfrm>
              <a:custGeom>
                <a:avLst/>
                <a:gdLst/>
                <a:ahLst/>
                <a:cxnLst>
                  <a:cxn ang="0">
                    <a:pos x="wd2" y="hd2"/>
                  </a:cxn>
                  <a:cxn ang="5400000">
                    <a:pos x="wd2" y="hd2"/>
                  </a:cxn>
                  <a:cxn ang="10800000">
                    <a:pos x="wd2" y="hd2"/>
                  </a:cxn>
                  <a:cxn ang="16200000">
                    <a:pos x="wd2" y="hd2"/>
                  </a:cxn>
                </a:cxnLst>
                <a:rect l="0" t="0" r="r" b="b"/>
                <a:pathLst>
                  <a:path w="21600" h="21600" extrusionOk="0">
                    <a:moveTo>
                      <a:pt x="21600" y="8619"/>
                    </a:moveTo>
                    <a:lnTo>
                      <a:pt x="12977" y="0"/>
                    </a:lnTo>
                    <a:lnTo>
                      <a:pt x="6550" y="6423"/>
                    </a:lnTo>
                    <a:lnTo>
                      <a:pt x="2263" y="2140"/>
                    </a:lnTo>
                    <a:lnTo>
                      <a:pt x="0" y="21600"/>
                    </a:lnTo>
                    <a:lnTo>
                      <a:pt x="19498" y="19365"/>
                    </a:lnTo>
                    <a:lnTo>
                      <a:pt x="15172" y="15042"/>
                    </a:lnTo>
                    <a:lnTo>
                      <a:pt x="21600" y="8619"/>
                    </a:ln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590" name="Shape 1590"/>
              <p:cNvSpPr/>
              <p:nvPr/>
            </p:nvSpPr>
            <p:spPr>
              <a:xfrm>
                <a:off x="0" y="237557"/>
                <a:ext cx="226322" cy="226322"/>
              </a:xfrm>
              <a:custGeom>
                <a:avLst/>
                <a:gdLst/>
                <a:ahLst/>
                <a:cxnLst>
                  <a:cxn ang="0">
                    <a:pos x="wd2" y="hd2"/>
                  </a:cxn>
                  <a:cxn ang="5400000">
                    <a:pos x="wd2" y="hd2"/>
                  </a:cxn>
                  <a:cxn ang="10800000">
                    <a:pos x="wd2" y="hd2"/>
                  </a:cxn>
                  <a:cxn ang="16200000">
                    <a:pos x="wd2" y="hd2"/>
                  </a:cxn>
                </a:cxnLst>
                <a:rect l="0" t="0" r="r" b="b"/>
                <a:pathLst>
                  <a:path w="21600" h="21600" extrusionOk="0">
                    <a:moveTo>
                      <a:pt x="6427" y="6559"/>
                    </a:moveTo>
                    <a:lnTo>
                      <a:pt x="0" y="12981"/>
                    </a:lnTo>
                    <a:lnTo>
                      <a:pt x="8624" y="21600"/>
                    </a:lnTo>
                    <a:lnTo>
                      <a:pt x="15051" y="15177"/>
                    </a:lnTo>
                    <a:lnTo>
                      <a:pt x="19336" y="19459"/>
                    </a:lnTo>
                    <a:lnTo>
                      <a:pt x="21600" y="0"/>
                    </a:lnTo>
                    <a:lnTo>
                      <a:pt x="2101" y="2235"/>
                    </a:lnTo>
                    <a:lnTo>
                      <a:pt x="6427" y="6559"/>
                    </a:ln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591" name="Shape 1591"/>
              <p:cNvSpPr/>
              <p:nvPr/>
            </p:nvSpPr>
            <p:spPr>
              <a:xfrm>
                <a:off x="83466" y="173352"/>
                <a:ext cx="121989" cy="36919"/>
              </a:xfrm>
              <a:custGeom>
                <a:avLst/>
                <a:gdLst/>
                <a:ahLst/>
                <a:cxnLst>
                  <a:cxn ang="0">
                    <a:pos x="wd2" y="hd2"/>
                  </a:cxn>
                  <a:cxn ang="5400000">
                    <a:pos x="wd2" y="hd2"/>
                  </a:cxn>
                  <a:cxn ang="10800000">
                    <a:pos x="wd2" y="hd2"/>
                  </a:cxn>
                  <a:cxn ang="16200000">
                    <a:pos x="wd2" y="hd2"/>
                  </a:cxn>
                </a:cxnLst>
                <a:rect l="0" t="0" r="r" b="b"/>
                <a:pathLst>
                  <a:path w="21600" h="21600" extrusionOk="0">
                    <a:moveTo>
                      <a:pt x="2366" y="0"/>
                    </a:moveTo>
                    <a:lnTo>
                      <a:pt x="0" y="15844"/>
                    </a:lnTo>
                    <a:lnTo>
                      <a:pt x="21600" y="21600"/>
                    </a:lnTo>
                    <a:lnTo>
                      <a:pt x="2366" y="0"/>
                    </a:ln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592" name="Shape 1592"/>
              <p:cNvSpPr/>
              <p:nvPr/>
            </p:nvSpPr>
            <p:spPr>
              <a:xfrm>
                <a:off x="199034" y="154091"/>
                <a:ext cx="14447" cy="465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53"/>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593" name="Shape 1593"/>
              <p:cNvSpPr/>
              <p:nvPr/>
            </p:nvSpPr>
            <p:spPr>
              <a:xfrm>
                <a:off x="263239" y="250398"/>
                <a:ext cx="121990" cy="36918"/>
              </a:xfrm>
              <a:custGeom>
                <a:avLst/>
                <a:gdLst/>
                <a:ahLst/>
                <a:cxnLst>
                  <a:cxn ang="0">
                    <a:pos x="wd2" y="hd2"/>
                  </a:cxn>
                  <a:cxn ang="5400000">
                    <a:pos x="wd2" y="hd2"/>
                  </a:cxn>
                  <a:cxn ang="10800000">
                    <a:pos x="wd2" y="hd2"/>
                  </a:cxn>
                  <a:cxn ang="16200000">
                    <a:pos x="wd2" y="hd2"/>
                  </a:cxn>
                </a:cxnLst>
                <a:rect l="0" t="0" r="r" b="b"/>
                <a:pathLst>
                  <a:path w="21600" h="21600" extrusionOk="0">
                    <a:moveTo>
                      <a:pt x="19233" y="21600"/>
                    </a:moveTo>
                    <a:lnTo>
                      <a:pt x="21600" y="5760"/>
                    </a:lnTo>
                    <a:lnTo>
                      <a:pt x="0" y="0"/>
                    </a:lnTo>
                    <a:lnTo>
                      <a:pt x="19233" y="21600"/>
                    </a:ln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594" name="Shape 1594"/>
              <p:cNvSpPr/>
              <p:nvPr/>
            </p:nvSpPr>
            <p:spPr>
              <a:xfrm>
                <a:off x="256818" y="256818"/>
                <a:ext cx="14447" cy="465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0444"/>
                    </a:lnTo>
                    <a:lnTo>
                      <a:pt x="0" y="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sp>
          <p:nvSpPr>
            <p:cNvPr id="1596" name="Shape 1596"/>
            <p:cNvSpPr/>
            <p:nvPr/>
          </p:nvSpPr>
          <p:spPr>
            <a:xfrm>
              <a:off x="0" y="1649350"/>
              <a:ext cx="1401949" cy="1401949"/>
            </a:xfrm>
            <a:prstGeom prst="ellipse">
              <a:avLst/>
            </a:prstGeom>
            <a:solidFill>
              <a:srgbClr val="E97F00"/>
            </a:solidFill>
            <a:ln w="12700" cap="flat">
              <a:noFill/>
              <a:miter lim="400000"/>
            </a:ln>
            <a:effectLst/>
          </p:spPr>
          <p:txBody>
            <a:bodyPr wrap="square" lIns="45719" tIns="45719" rIns="45719" bIns="45719" numCol="1" anchor="ctr">
              <a:noAutofit/>
            </a:bodyPr>
            <a:lstStyle/>
            <a:p>
              <a:pPr defTabSz="457200">
                <a:defRPr sz="1800">
                  <a:uFill>
                    <a:solidFill>
                      <a:srgbClr val="000000"/>
                    </a:solidFill>
                  </a:uFill>
                  <a:latin typeface="Calibri"/>
                  <a:ea typeface="Calibri"/>
                  <a:cs typeface="Calibri"/>
                  <a:sym typeface="Calibri"/>
                </a:defRPr>
              </a:pPr>
            </a:p>
          </p:txBody>
        </p:sp>
        <p:sp>
          <p:nvSpPr>
            <p:cNvPr id="1597" name="Shape 1597"/>
            <p:cNvSpPr/>
            <p:nvPr/>
          </p:nvSpPr>
          <p:spPr>
            <a:xfrm>
              <a:off x="474188" y="2133846"/>
              <a:ext cx="460445" cy="46044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8900" y="10800"/>
                  </a:moveTo>
                  <a:cubicBezTo>
                    <a:pt x="18900" y="12545"/>
                    <a:pt x="18344" y="14162"/>
                    <a:pt x="17401" y="15485"/>
                  </a:cubicBezTo>
                  <a:lnTo>
                    <a:pt x="6115" y="4199"/>
                  </a:lnTo>
                  <a:cubicBezTo>
                    <a:pt x="7439" y="3256"/>
                    <a:pt x="9055" y="2700"/>
                    <a:pt x="10800" y="2700"/>
                  </a:cubicBezTo>
                  <a:cubicBezTo>
                    <a:pt x="15266" y="2700"/>
                    <a:pt x="18900" y="6334"/>
                    <a:pt x="18900" y="10800"/>
                  </a:cubicBezTo>
                  <a:close/>
                  <a:moveTo>
                    <a:pt x="2700" y="10800"/>
                  </a:moveTo>
                  <a:cubicBezTo>
                    <a:pt x="2700" y="9043"/>
                    <a:pt x="3265" y="7415"/>
                    <a:pt x="4219" y="6086"/>
                  </a:cubicBezTo>
                  <a:lnTo>
                    <a:pt x="15514" y="17381"/>
                  </a:lnTo>
                  <a:cubicBezTo>
                    <a:pt x="14185" y="18335"/>
                    <a:pt x="12557" y="18900"/>
                    <a:pt x="10800" y="18900"/>
                  </a:cubicBezTo>
                  <a:cubicBezTo>
                    <a:pt x="6334" y="18900"/>
                    <a:pt x="2700" y="15266"/>
                    <a:pt x="2700" y="108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598" name="Shape 1598"/>
            <p:cNvSpPr/>
            <p:nvPr/>
          </p:nvSpPr>
          <p:spPr>
            <a:xfrm>
              <a:off x="0" y="4205844"/>
              <a:ext cx="1401949" cy="1401949"/>
            </a:xfrm>
            <a:prstGeom prst="ellipse">
              <a:avLst/>
            </a:prstGeom>
            <a:solidFill>
              <a:srgbClr val="F4C300"/>
            </a:solidFill>
            <a:ln w="12700" cap="flat">
              <a:noFill/>
              <a:miter lim="400000"/>
            </a:ln>
            <a:effectLst/>
          </p:spPr>
          <p:txBody>
            <a:bodyPr wrap="square" lIns="45719" tIns="45719" rIns="45719" bIns="45719" numCol="1" anchor="ctr">
              <a:noAutofit/>
            </a:bodyPr>
            <a:lstStyle/>
            <a:p>
              <a:pPr defTabSz="457200">
                <a:defRPr sz="1800">
                  <a:uFill>
                    <a:solidFill>
                      <a:srgbClr val="000000"/>
                    </a:solidFill>
                  </a:uFill>
                  <a:latin typeface="Calibri"/>
                  <a:ea typeface="Calibri"/>
                  <a:cs typeface="Calibri"/>
                  <a:sym typeface="Calibri"/>
                </a:defRPr>
              </a:pPr>
            </a:p>
          </p:txBody>
        </p:sp>
        <p:grpSp>
          <p:nvGrpSpPr>
            <p:cNvPr id="1602" name="Group 1602"/>
            <p:cNvGrpSpPr/>
            <p:nvPr/>
          </p:nvGrpSpPr>
          <p:grpSpPr>
            <a:xfrm>
              <a:off x="460443" y="4688592"/>
              <a:ext cx="498241" cy="384850"/>
              <a:chOff x="0" y="0"/>
              <a:chExt cx="498240" cy="384848"/>
            </a:xfrm>
          </p:grpSpPr>
          <p:sp>
            <p:nvSpPr>
              <p:cNvPr id="1599" name="Shape 1599"/>
              <p:cNvSpPr/>
              <p:nvPr/>
            </p:nvSpPr>
            <p:spPr>
              <a:xfrm>
                <a:off x="48778" y="0"/>
                <a:ext cx="391973" cy="261523"/>
              </a:xfrm>
              <a:custGeom>
                <a:avLst/>
                <a:gdLst/>
                <a:ahLst/>
                <a:cxnLst>
                  <a:cxn ang="0">
                    <a:pos x="wd2" y="hd2"/>
                  </a:cxn>
                  <a:cxn ang="5400000">
                    <a:pos x="wd2" y="hd2"/>
                  </a:cxn>
                  <a:cxn ang="10800000">
                    <a:pos x="wd2" y="hd2"/>
                  </a:cxn>
                  <a:cxn ang="16200000">
                    <a:pos x="wd2" y="hd2"/>
                  </a:cxn>
                </a:cxnLst>
                <a:rect l="0" t="0" r="r" b="b"/>
                <a:pathLst>
                  <a:path w="21600" h="21600" extrusionOk="0">
                    <a:moveTo>
                      <a:pt x="21600" y="1905"/>
                    </a:moveTo>
                    <a:cubicBezTo>
                      <a:pt x="21600" y="610"/>
                      <a:pt x="21195" y="0"/>
                      <a:pt x="20336" y="0"/>
                    </a:cubicBezTo>
                    <a:lnTo>
                      <a:pt x="1264" y="0"/>
                    </a:lnTo>
                    <a:cubicBezTo>
                      <a:pt x="405" y="0"/>
                      <a:pt x="0" y="610"/>
                      <a:pt x="0" y="1905"/>
                    </a:cubicBezTo>
                    <a:lnTo>
                      <a:pt x="0" y="21600"/>
                    </a:lnTo>
                    <a:lnTo>
                      <a:pt x="21600" y="21600"/>
                    </a:lnTo>
                    <a:lnTo>
                      <a:pt x="21600" y="1905"/>
                    </a:lnTo>
                    <a:close/>
                    <a:moveTo>
                      <a:pt x="19849" y="18962"/>
                    </a:moveTo>
                    <a:lnTo>
                      <a:pt x="1751" y="18962"/>
                    </a:lnTo>
                    <a:lnTo>
                      <a:pt x="1751" y="2638"/>
                    </a:lnTo>
                    <a:lnTo>
                      <a:pt x="19849" y="2638"/>
                    </a:lnTo>
                    <a:lnTo>
                      <a:pt x="19849" y="18962"/>
                    </a:ln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600" name="Shape 1600"/>
              <p:cNvSpPr/>
              <p:nvPr/>
            </p:nvSpPr>
            <p:spPr>
              <a:xfrm>
                <a:off x="-1" y="286887"/>
                <a:ext cx="498242" cy="57728"/>
              </a:xfrm>
              <a:custGeom>
                <a:avLst/>
                <a:gdLst/>
                <a:ahLst/>
                <a:cxnLst>
                  <a:cxn ang="0">
                    <a:pos x="wd2" y="hd2"/>
                  </a:cxn>
                  <a:cxn ang="5400000">
                    <a:pos x="wd2" y="hd2"/>
                  </a:cxn>
                  <a:cxn ang="10800000">
                    <a:pos x="wd2" y="hd2"/>
                  </a:cxn>
                  <a:cxn ang="16200000">
                    <a:pos x="wd2" y="hd2"/>
                  </a:cxn>
                </a:cxnLst>
                <a:rect l="0" t="0" r="r" b="b"/>
                <a:pathLst>
                  <a:path w="21600" h="21600" extrusionOk="0">
                    <a:moveTo>
                      <a:pt x="19302" y="0"/>
                    </a:moveTo>
                    <a:lnTo>
                      <a:pt x="2298" y="0"/>
                    </a:lnTo>
                    <a:lnTo>
                      <a:pt x="0" y="21600"/>
                    </a:lnTo>
                    <a:lnTo>
                      <a:pt x="21600" y="21600"/>
                    </a:lnTo>
                    <a:lnTo>
                      <a:pt x="19302" y="0"/>
                    </a:lnTo>
                    <a:close/>
                    <a:moveTo>
                      <a:pt x="8272" y="14893"/>
                    </a:moveTo>
                    <a:lnTo>
                      <a:pt x="9191" y="7037"/>
                    </a:lnTo>
                    <a:lnTo>
                      <a:pt x="12408" y="7037"/>
                    </a:lnTo>
                    <a:lnTo>
                      <a:pt x="13328" y="14893"/>
                    </a:lnTo>
                    <a:lnTo>
                      <a:pt x="8272" y="14893"/>
                    </a:ln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601" name="Shape 1601"/>
              <p:cNvSpPr/>
              <p:nvPr/>
            </p:nvSpPr>
            <p:spPr>
              <a:xfrm>
                <a:off x="-1" y="363856"/>
                <a:ext cx="498242" cy="20993"/>
              </a:xfrm>
              <a:custGeom>
                <a:avLst/>
                <a:gdLst/>
                <a:ahLst/>
                <a:cxnLst>
                  <a:cxn ang="0">
                    <a:pos x="wd2" y="hd2"/>
                  </a:cxn>
                  <a:cxn ang="5400000">
                    <a:pos x="wd2" y="hd2"/>
                  </a:cxn>
                  <a:cxn ang="10800000">
                    <a:pos x="wd2" y="hd2"/>
                  </a:cxn>
                  <a:cxn ang="16200000">
                    <a:pos x="wd2" y="hd2"/>
                  </a:cxn>
                </a:cxnLst>
                <a:rect l="0" t="0" r="r" b="b"/>
                <a:pathLst>
                  <a:path w="21600" h="21600" extrusionOk="0">
                    <a:moveTo>
                      <a:pt x="690" y="21600"/>
                    </a:moveTo>
                    <a:cubicBezTo>
                      <a:pt x="1465" y="21600"/>
                      <a:pt x="20318" y="21600"/>
                      <a:pt x="20911" y="21600"/>
                    </a:cubicBezTo>
                    <a:cubicBezTo>
                      <a:pt x="21552" y="21600"/>
                      <a:pt x="21600" y="0"/>
                      <a:pt x="21600" y="0"/>
                    </a:cubicBezTo>
                    <a:lnTo>
                      <a:pt x="0" y="0"/>
                    </a:lnTo>
                    <a:cubicBezTo>
                      <a:pt x="0" y="0"/>
                      <a:pt x="18" y="21600"/>
                      <a:pt x="690" y="216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nvGrpSpPr>
            <p:cNvPr id="1605" name="Group 1605"/>
            <p:cNvGrpSpPr/>
            <p:nvPr/>
          </p:nvGrpSpPr>
          <p:grpSpPr>
            <a:xfrm>
              <a:off x="2474025" y="5607792"/>
              <a:ext cx="1401949" cy="1401949"/>
              <a:chOff x="0" y="0"/>
              <a:chExt cx="1401948" cy="1401948"/>
            </a:xfrm>
          </p:grpSpPr>
          <p:sp>
            <p:nvSpPr>
              <p:cNvPr id="1603" name="Shape 1603"/>
              <p:cNvSpPr/>
              <p:nvPr/>
            </p:nvSpPr>
            <p:spPr>
              <a:xfrm>
                <a:off x="0" y="0"/>
                <a:ext cx="1401949" cy="1401949"/>
              </a:xfrm>
              <a:prstGeom prst="ellipse">
                <a:avLst/>
              </a:prstGeom>
              <a:solidFill>
                <a:srgbClr val="33495F"/>
              </a:solidFill>
              <a:ln w="12700" cap="flat">
                <a:noFill/>
                <a:miter lim="400000"/>
              </a:ln>
              <a:effectLst/>
            </p:spPr>
            <p:txBody>
              <a:bodyPr wrap="square" lIns="45719" tIns="45719" rIns="45719" bIns="45719" numCol="1" anchor="ctr">
                <a:noAutofit/>
              </a:bodyPr>
              <a:lstStyle/>
              <a:p>
                <a:pPr defTabSz="457200">
                  <a:defRPr sz="1800">
                    <a:uFill>
                      <a:solidFill>
                        <a:srgbClr val="000000"/>
                      </a:solidFill>
                    </a:uFill>
                    <a:latin typeface="Calibri"/>
                    <a:ea typeface="Calibri"/>
                    <a:cs typeface="Calibri"/>
                    <a:sym typeface="Calibri"/>
                  </a:defRPr>
                </a:pPr>
              </a:p>
            </p:txBody>
          </p:sp>
          <p:sp>
            <p:nvSpPr>
              <p:cNvPr id="1604" name="Shape 1604"/>
              <p:cNvSpPr/>
              <p:nvPr/>
            </p:nvSpPr>
            <p:spPr>
              <a:xfrm>
                <a:off x="533428" y="450134"/>
                <a:ext cx="374542" cy="501678"/>
              </a:xfrm>
              <a:custGeom>
                <a:avLst/>
                <a:gdLst/>
                <a:ahLst/>
                <a:cxnLst>
                  <a:cxn ang="0">
                    <a:pos x="wd2" y="hd2"/>
                  </a:cxn>
                  <a:cxn ang="5400000">
                    <a:pos x="wd2" y="hd2"/>
                  </a:cxn>
                  <a:cxn ang="10800000">
                    <a:pos x="wd2" y="hd2"/>
                  </a:cxn>
                  <a:cxn ang="16200000">
                    <a:pos x="wd2" y="hd2"/>
                  </a:cxn>
                </a:cxnLst>
                <a:rect l="0" t="0" r="r" b="b"/>
                <a:pathLst>
                  <a:path w="21600" h="21600" extrusionOk="0">
                    <a:moveTo>
                      <a:pt x="19468" y="0"/>
                    </a:moveTo>
                    <a:lnTo>
                      <a:pt x="2132" y="0"/>
                    </a:lnTo>
                    <a:cubicBezTo>
                      <a:pt x="955" y="0"/>
                      <a:pt x="0" y="714"/>
                      <a:pt x="0" y="1595"/>
                    </a:cubicBezTo>
                    <a:lnTo>
                      <a:pt x="0" y="20005"/>
                    </a:lnTo>
                    <a:cubicBezTo>
                      <a:pt x="0" y="20886"/>
                      <a:pt x="955" y="21600"/>
                      <a:pt x="2132" y="21600"/>
                    </a:cubicBezTo>
                    <a:lnTo>
                      <a:pt x="19468" y="21600"/>
                    </a:lnTo>
                    <a:cubicBezTo>
                      <a:pt x="20646" y="21600"/>
                      <a:pt x="21600" y="20886"/>
                      <a:pt x="21600" y="20005"/>
                    </a:cubicBezTo>
                    <a:lnTo>
                      <a:pt x="21600" y="1595"/>
                    </a:lnTo>
                    <a:cubicBezTo>
                      <a:pt x="21600" y="714"/>
                      <a:pt x="20645" y="0"/>
                      <a:pt x="19468" y="0"/>
                    </a:cubicBezTo>
                    <a:close/>
                    <a:moveTo>
                      <a:pt x="10869" y="20948"/>
                    </a:moveTo>
                    <a:cubicBezTo>
                      <a:pt x="10474" y="20948"/>
                      <a:pt x="10155" y="20709"/>
                      <a:pt x="10155" y="20414"/>
                    </a:cubicBezTo>
                    <a:cubicBezTo>
                      <a:pt x="10155" y="20119"/>
                      <a:pt x="10474" y="19880"/>
                      <a:pt x="10869" y="19880"/>
                    </a:cubicBezTo>
                    <a:cubicBezTo>
                      <a:pt x="11263" y="19880"/>
                      <a:pt x="11583" y="20119"/>
                      <a:pt x="11583" y="20414"/>
                    </a:cubicBezTo>
                    <a:cubicBezTo>
                      <a:pt x="11583" y="20709"/>
                      <a:pt x="11263" y="20948"/>
                      <a:pt x="10869" y="20948"/>
                    </a:cubicBezTo>
                    <a:close/>
                    <a:moveTo>
                      <a:pt x="18393" y="19202"/>
                    </a:moveTo>
                    <a:lnTo>
                      <a:pt x="3207" y="19202"/>
                    </a:lnTo>
                    <a:lnTo>
                      <a:pt x="3207" y="2398"/>
                    </a:lnTo>
                    <a:lnTo>
                      <a:pt x="18393" y="2398"/>
                    </a:lnTo>
                    <a:lnTo>
                      <a:pt x="18393" y="19202"/>
                    </a:ln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sp>
          <p:nvSpPr>
            <p:cNvPr id="1606" name="Shape 1606"/>
            <p:cNvSpPr/>
            <p:nvPr/>
          </p:nvSpPr>
          <p:spPr>
            <a:xfrm>
              <a:off x="4948051" y="4205844"/>
              <a:ext cx="1401949" cy="1401949"/>
            </a:xfrm>
            <a:prstGeom prst="ellipse">
              <a:avLst/>
            </a:prstGeom>
            <a:solidFill>
              <a:srgbClr val="2399DE"/>
            </a:solidFill>
            <a:ln w="12700" cap="flat">
              <a:noFill/>
              <a:miter lim="400000"/>
            </a:ln>
            <a:effectLst/>
          </p:spPr>
          <p:txBody>
            <a:bodyPr wrap="square" lIns="45719" tIns="45719" rIns="45719" bIns="45719" numCol="1" anchor="ctr">
              <a:noAutofit/>
            </a:bodyPr>
            <a:lstStyle/>
            <a:p>
              <a:pPr defTabSz="457200">
                <a:defRPr sz="1800">
                  <a:uFill>
                    <a:solidFill>
                      <a:srgbClr val="000000"/>
                    </a:solidFill>
                  </a:uFill>
                  <a:latin typeface="Calibri"/>
                  <a:ea typeface="Calibri"/>
                  <a:cs typeface="Calibri"/>
                  <a:sym typeface="Calibri"/>
                </a:defRPr>
              </a:pPr>
            </a:p>
          </p:txBody>
        </p:sp>
        <p:sp>
          <p:nvSpPr>
            <p:cNvPr id="1607" name="Shape 1607"/>
            <p:cNvSpPr/>
            <p:nvPr/>
          </p:nvSpPr>
          <p:spPr>
            <a:xfrm>
              <a:off x="5432549" y="4645670"/>
              <a:ext cx="463880" cy="505116"/>
            </a:xfrm>
            <a:custGeom>
              <a:avLst/>
              <a:gdLst/>
              <a:ahLst/>
              <a:cxnLst>
                <a:cxn ang="0">
                  <a:pos x="wd2" y="hd2"/>
                </a:cxn>
                <a:cxn ang="5400000">
                  <a:pos x="wd2" y="hd2"/>
                </a:cxn>
                <a:cxn ang="10800000">
                  <a:pos x="wd2" y="hd2"/>
                </a:cxn>
                <a:cxn ang="16200000">
                  <a:pos x="wd2" y="hd2"/>
                </a:cxn>
              </a:cxnLst>
              <a:rect l="0" t="0" r="r" b="b"/>
              <a:pathLst>
                <a:path w="21600" h="21600" extrusionOk="0">
                  <a:moveTo>
                    <a:pt x="21600" y="4783"/>
                  </a:moveTo>
                  <a:lnTo>
                    <a:pt x="21235" y="1682"/>
                  </a:lnTo>
                  <a:cubicBezTo>
                    <a:pt x="21235" y="753"/>
                    <a:pt x="20056" y="0"/>
                    <a:pt x="19051" y="0"/>
                  </a:cubicBezTo>
                  <a:lnTo>
                    <a:pt x="2549" y="0"/>
                  </a:lnTo>
                  <a:cubicBezTo>
                    <a:pt x="1544" y="0"/>
                    <a:pt x="365" y="753"/>
                    <a:pt x="365" y="1682"/>
                  </a:cubicBezTo>
                  <a:lnTo>
                    <a:pt x="0" y="4725"/>
                  </a:lnTo>
                  <a:lnTo>
                    <a:pt x="0" y="18625"/>
                  </a:lnTo>
                  <a:lnTo>
                    <a:pt x="1886" y="18625"/>
                  </a:lnTo>
                  <a:lnTo>
                    <a:pt x="1886" y="20081"/>
                  </a:lnTo>
                  <a:cubicBezTo>
                    <a:pt x="1886" y="20919"/>
                    <a:pt x="2621" y="21600"/>
                    <a:pt x="3528" y="21600"/>
                  </a:cubicBezTo>
                  <a:cubicBezTo>
                    <a:pt x="4436" y="21600"/>
                    <a:pt x="5171" y="20919"/>
                    <a:pt x="5171" y="20081"/>
                  </a:cubicBezTo>
                  <a:lnTo>
                    <a:pt x="5171" y="18625"/>
                  </a:lnTo>
                  <a:lnTo>
                    <a:pt x="16550" y="18625"/>
                  </a:lnTo>
                  <a:lnTo>
                    <a:pt x="16550" y="20081"/>
                  </a:lnTo>
                  <a:cubicBezTo>
                    <a:pt x="16550" y="20919"/>
                    <a:pt x="17285" y="21600"/>
                    <a:pt x="18192" y="21600"/>
                  </a:cubicBezTo>
                  <a:cubicBezTo>
                    <a:pt x="19100" y="21600"/>
                    <a:pt x="19835" y="20919"/>
                    <a:pt x="19835" y="20081"/>
                  </a:cubicBezTo>
                  <a:lnTo>
                    <a:pt x="19835" y="18625"/>
                  </a:lnTo>
                  <a:lnTo>
                    <a:pt x="21600" y="18625"/>
                  </a:lnTo>
                  <a:lnTo>
                    <a:pt x="21600" y="4783"/>
                  </a:lnTo>
                  <a:close/>
                  <a:moveTo>
                    <a:pt x="8248" y="1208"/>
                  </a:moveTo>
                  <a:lnTo>
                    <a:pt x="13413" y="1208"/>
                  </a:lnTo>
                  <a:cubicBezTo>
                    <a:pt x="13801" y="1208"/>
                    <a:pt x="14114" y="1499"/>
                    <a:pt x="14114" y="1856"/>
                  </a:cubicBezTo>
                  <a:cubicBezTo>
                    <a:pt x="14114" y="2214"/>
                    <a:pt x="13801" y="2505"/>
                    <a:pt x="13413" y="2505"/>
                  </a:cubicBezTo>
                  <a:lnTo>
                    <a:pt x="8248" y="2505"/>
                  </a:lnTo>
                  <a:cubicBezTo>
                    <a:pt x="7860" y="2505"/>
                    <a:pt x="7546" y="2214"/>
                    <a:pt x="7546" y="1856"/>
                  </a:cubicBezTo>
                  <a:cubicBezTo>
                    <a:pt x="7546" y="1499"/>
                    <a:pt x="7860" y="1208"/>
                    <a:pt x="8248" y="1208"/>
                  </a:cubicBezTo>
                  <a:close/>
                  <a:moveTo>
                    <a:pt x="2677" y="5033"/>
                  </a:moveTo>
                  <a:cubicBezTo>
                    <a:pt x="2677" y="4428"/>
                    <a:pt x="3208" y="3938"/>
                    <a:pt x="3862" y="3938"/>
                  </a:cubicBezTo>
                  <a:lnTo>
                    <a:pt x="17799" y="3938"/>
                  </a:lnTo>
                  <a:cubicBezTo>
                    <a:pt x="18453" y="3938"/>
                    <a:pt x="18983" y="4428"/>
                    <a:pt x="18983" y="5033"/>
                  </a:cubicBezTo>
                  <a:lnTo>
                    <a:pt x="19348" y="11732"/>
                  </a:lnTo>
                  <a:cubicBezTo>
                    <a:pt x="19348" y="12338"/>
                    <a:pt x="18818" y="12828"/>
                    <a:pt x="18164" y="12828"/>
                  </a:cubicBezTo>
                  <a:lnTo>
                    <a:pt x="3497" y="12828"/>
                  </a:lnTo>
                  <a:cubicBezTo>
                    <a:pt x="2842" y="12828"/>
                    <a:pt x="2312" y="12338"/>
                    <a:pt x="2312" y="11732"/>
                  </a:cubicBezTo>
                  <a:lnTo>
                    <a:pt x="2677" y="5033"/>
                  </a:lnTo>
                  <a:close/>
                  <a:moveTo>
                    <a:pt x="5171" y="16744"/>
                  </a:moveTo>
                  <a:cubicBezTo>
                    <a:pt x="4865" y="17063"/>
                    <a:pt x="4422" y="17269"/>
                    <a:pt x="3924" y="17269"/>
                  </a:cubicBezTo>
                  <a:cubicBezTo>
                    <a:pt x="3013" y="17269"/>
                    <a:pt x="2276" y="16595"/>
                    <a:pt x="2255" y="15758"/>
                  </a:cubicBezTo>
                  <a:cubicBezTo>
                    <a:pt x="2254" y="15746"/>
                    <a:pt x="2251" y="15734"/>
                    <a:pt x="2251" y="15722"/>
                  </a:cubicBezTo>
                  <a:cubicBezTo>
                    <a:pt x="2251" y="14867"/>
                    <a:pt x="2999" y="14176"/>
                    <a:pt x="3923" y="14176"/>
                  </a:cubicBezTo>
                  <a:cubicBezTo>
                    <a:pt x="4848" y="14176"/>
                    <a:pt x="5597" y="14868"/>
                    <a:pt x="5597" y="15722"/>
                  </a:cubicBezTo>
                  <a:cubicBezTo>
                    <a:pt x="5598" y="16115"/>
                    <a:pt x="5434" y="16470"/>
                    <a:pt x="5171" y="16744"/>
                  </a:cubicBezTo>
                  <a:close/>
                  <a:moveTo>
                    <a:pt x="17858" y="17269"/>
                  </a:moveTo>
                  <a:cubicBezTo>
                    <a:pt x="17327" y="17269"/>
                    <a:pt x="16859" y="17036"/>
                    <a:pt x="16553" y="16679"/>
                  </a:cubicBezTo>
                  <a:cubicBezTo>
                    <a:pt x="16326" y="16415"/>
                    <a:pt x="16185" y="16085"/>
                    <a:pt x="16185" y="15722"/>
                  </a:cubicBezTo>
                  <a:cubicBezTo>
                    <a:pt x="16185" y="14868"/>
                    <a:pt x="16934" y="14176"/>
                    <a:pt x="17858" y="14176"/>
                  </a:cubicBezTo>
                  <a:cubicBezTo>
                    <a:pt x="18782" y="14176"/>
                    <a:pt x="19531" y="14868"/>
                    <a:pt x="19531" y="15722"/>
                  </a:cubicBezTo>
                  <a:cubicBezTo>
                    <a:pt x="19531" y="15755"/>
                    <a:pt x="19523" y="15786"/>
                    <a:pt x="19521" y="15818"/>
                  </a:cubicBezTo>
                  <a:cubicBezTo>
                    <a:pt x="19466" y="16627"/>
                    <a:pt x="18746" y="17269"/>
                    <a:pt x="17858" y="17269"/>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608" name="Shape 1608"/>
            <p:cNvSpPr/>
            <p:nvPr/>
          </p:nvSpPr>
          <p:spPr>
            <a:xfrm>
              <a:off x="4948051" y="1649350"/>
              <a:ext cx="1401949" cy="1401949"/>
            </a:xfrm>
            <a:prstGeom prst="ellipse">
              <a:avLst/>
            </a:prstGeom>
            <a:solidFill>
              <a:srgbClr val="06BB9B"/>
            </a:solidFill>
            <a:ln w="12700" cap="flat">
              <a:noFill/>
              <a:miter lim="400000"/>
            </a:ln>
            <a:effectLst/>
          </p:spPr>
          <p:txBody>
            <a:bodyPr wrap="square" lIns="45719" tIns="45719" rIns="45719" bIns="45719" numCol="1" anchor="ctr">
              <a:noAutofit/>
            </a:bodyPr>
            <a:lstStyle/>
            <a:p>
              <a:pPr defTabSz="457200">
                <a:defRPr sz="1800">
                  <a:uFill>
                    <a:solidFill>
                      <a:srgbClr val="000000"/>
                    </a:solidFill>
                  </a:uFill>
                  <a:latin typeface="Calibri"/>
                  <a:ea typeface="Calibri"/>
                  <a:cs typeface="Calibri"/>
                  <a:sym typeface="Calibri"/>
                </a:defRPr>
              </a:pPr>
            </a:p>
          </p:txBody>
        </p:sp>
        <p:sp>
          <p:nvSpPr>
            <p:cNvPr id="1609" name="Shape 1609"/>
            <p:cNvSpPr/>
            <p:nvPr/>
          </p:nvSpPr>
          <p:spPr>
            <a:xfrm>
              <a:off x="5394750" y="2092612"/>
              <a:ext cx="501679" cy="501679"/>
            </a:xfrm>
            <a:custGeom>
              <a:avLst/>
              <a:gdLst/>
              <a:ahLst/>
              <a:cxnLst>
                <a:cxn ang="0">
                  <a:pos x="wd2" y="hd2"/>
                </a:cxn>
                <a:cxn ang="5400000">
                  <a:pos x="wd2" y="hd2"/>
                </a:cxn>
                <a:cxn ang="10800000">
                  <a:pos x="wd2" y="hd2"/>
                </a:cxn>
                <a:cxn ang="16200000">
                  <a:pos x="wd2" y="hd2"/>
                </a:cxn>
              </a:cxnLst>
              <a:rect l="0" t="0" r="r" b="b"/>
              <a:pathLst>
                <a:path w="21600" h="21600" extrusionOk="0">
                  <a:moveTo>
                    <a:pt x="14625" y="5480"/>
                  </a:moveTo>
                  <a:lnTo>
                    <a:pt x="14625" y="0"/>
                  </a:lnTo>
                  <a:lnTo>
                    <a:pt x="0" y="0"/>
                  </a:lnTo>
                  <a:lnTo>
                    <a:pt x="0" y="14625"/>
                  </a:lnTo>
                  <a:lnTo>
                    <a:pt x="5480" y="14625"/>
                  </a:lnTo>
                  <a:cubicBezTo>
                    <a:pt x="6028" y="18566"/>
                    <a:pt x="9409" y="21600"/>
                    <a:pt x="13500" y="21600"/>
                  </a:cubicBezTo>
                  <a:cubicBezTo>
                    <a:pt x="17974" y="21600"/>
                    <a:pt x="21600" y="17974"/>
                    <a:pt x="21600" y="13500"/>
                  </a:cubicBezTo>
                  <a:cubicBezTo>
                    <a:pt x="21600" y="9408"/>
                    <a:pt x="18566" y="6027"/>
                    <a:pt x="14625" y="5480"/>
                  </a:cubicBezTo>
                  <a:close/>
                  <a:moveTo>
                    <a:pt x="5430" y="12825"/>
                  </a:moveTo>
                  <a:lnTo>
                    <a:pt x="1800" y="12825"/>
                  </a:lnTo>
                  <a:lnTo>
                    <a:pt x="1800" y="1800"/>
                  </a:lnTo>
                  <a:lnTo>
                    <a:pt x="12825" y="1800"/>
                  </a:lnTo>
                  <a:lnTo>
                    <a:pt x="12825" y="5430"/>
                  </a:lnTo>
                  <a:cubicBezTo>
                    <a:pt x="8891" y="5755"/>
                    <a:pt x="5755" y="8890"/>
                    <a:pt x="5430" y="12825"/>
                  </a:cubicBezTo>
                  <a:close/>
                  <a:moveTo>
                    <a:pt x="13500" y="19800"/>
                  </a:moveTo>
                  <a:cubicBezTo>
                    <a:pt x="10411" y="19800"/>
                    <a:pt x="7839" y="17563"/>
                    <a:pt x="7306" y="14625"/>
                  </a:cubicBezTo>
                  <a:lnTo>
                    <a:pt x="14625" y="14625"/>
                  </a:lnTo>
                  <a:lnTo>
                    <a:pt x="14625" y="7306"/>
                  </a:lnTo>
                  <a:cubicBezTo>
                    <a:pt x="17563" y="7838"/>
                    <a:pt x="19800" y="10410"/>
                    <a:pt x="19800" y="13500"/>
                  </a:cubicBezTo>
                  <a:cubicBezTo>
                    <a:pt x="19800" y="16974"/>
                    <a:pt x="16974" y="19800"/>
                    <a:pt x="13500" y="198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nvGrpSpPr>
            <p:cNvPr id="1613" name="Group 1613"/>
            <p:cNvGrpSpPr/>
            <p:nvPr/>
          </p:nvGrpSpPr>
          <p:grpSpPr>
            <a:xfrm>
              <a:off x="1319480" y="1649350"/>
              <a:ext cx="3711040" cy="3711040"/>
              <a:chOff x="0" y="0"/>
              <a:chExt cx="3711038" cy="3711038"/>
            </a:xfrm>
          </p:grpSpPr>
          <p:sp>
            <p:nvSpPr>
              <p:cNvPr id="1610" name="Shape 1610"/>
              <p:cNvSpPr/>
              <p:nvPr/>
            </p:nvSpPr>
            <p:spPr>
              <a:xfrm>
                <a:off x="0" y="-1"/>
                <a:ext cx="3711039" cy="3711040"/>
              </a:xfrm>
              <a:prstGeom prst="ellipse">
                <a:avLst/>
              </a:prstGeom>
              <a:solidFill>
                <a:srgbClr val="E94F35">
                  <a:alpha val="10000"/>
                </a:srgbClr>
              </a:solidFill>
              <a:ln w="12700" cap="flat">
                <a:noFill/>
                <a:miter lim="400000"/>
              </a:ln>
              <a:effectLst/>
            </p:spPr>
            <p:txBody>
              <a:bodyPr wrap="square" lIns="45719" tIns="45719" rIns="45719" bIns="45719" numCol="1" anchor="ctr">
                <a:noAutofit/>
              </a:bodyPr>
              <a:lstStyle/>
              <a:p>
                <a:pPr defTabSz="457200">
                  <a:defRPr sz="1800">
                    <a:uFill>
                      <a:solidFill>
                        <a:srgbClr val="000000"/>
                      </a:solidFill>
                    </a:uFill>
                    <a:latin typeface="Calibri"/>
                    <a:ea typeface="Calibri"/>
                    <a:cs typeface="Calibri"/>
                    <a:sym typeface="Calibri"/>
                  </a:defRPr>
                </a:pPr>
              </a:p>
            </p:txBody>
          </p:sp>
          <p:sp>
            <p:nvSpPr>
              <p:cNvPr id="1611" name="Shape 1611"/>
              <p:cNvSpPr/>
              <p:nvPr/>
            </p:nvSpPr>
            <p:spPr>
              <a:xfrm>
                <a:off x="742207" y="742207"/>
                <a:ext cx="2226625" cy="2226625"/>
              </a:xfrm>
              <a:prstGeom prst="ellipse">
                <a:avLst/>
              </a:prstGeom>
              <a:solidFill>
                <a:srgbClr val="E94F35"/>
              </a:solidFill>
              <a:ln w="12700" cap="flat">
                <a:noFill/>
                <a:miter lim="400000"/>
              </a:ln>
              <a:effectLst/>
            </p:spPr>
            <p:txBody>
              <a:bodyPr wrap="square" lIns="45719" tIns="45719" rIns="45719" bIns="45719" numCol="1" anchor="ctr">
                <a:noAutofit/>
              </a:bodyPr>
              <a:lstStyle/>
              <a:p>
                <a:pPr defTabSz="457200">
                  <a:defRPr sz="1800">
                    <a:uFill>
                      <a:solidFill>
                        <a:srgbClr val="000000"/>
                      </a:solidFill>
                    </a:uFill>
                    <a:latin typeface="Calibri"/>
                    <a:ea typeface="Calibri"/>
                    <a:cs typeface="Calibri"/>
                    <a:sym typeface="Calibri"/>
                  </a:defRPr>
                </a:pPr>
              </a:p>
            </p:txBody>
          </p:sp>
          <p:sp>
            <p:nvSpPr>
              <p:cNvPr id="1612" name="Shape 1612"/>
              <p:cNvSpPr/>
              <p:nvPr/>
            </p:nvSpPr>
            <p:spPr>
              <a:xfrm>
                <a:off x="903742" y="1669692"/>
                <a:ext cx="1904477" cy="522296"/>
              </a:xfrm>
              <a:prstGeom prst="rect">
                <a:avLst/>
              </a:prstGeom>
              <a:noFill/>
              <a:ln w="12700" cap="flat">
                <a:noFill/>
                <a:miter lim="400000"/>
              </a:ln>
              <a:effectLst/>
            </p:spPr>
            <p:txBody>
              <a:bodyPr wrap="square" lIns="0" tIns="0" rIns="0" bIns="0" numCol="1" anchor="t">
                <a:noAutofit/>
              </a:bodyPr>
              <a:lstStyle>
                <a:lvl1pPr defTabSz="457200">
                  <a:lnSpc>
                    <a:spcPct val="140000"/>
                  </a:lnSpc>
                  <a:spcBef>
                    <a:spcPts val="100"/>
                  </a:spcBef>
                  <a:defRPr sz="2200">
                    <a:solidFill>
                      <a:srgbClr val="FFFFFF"/>
                    </a:solidFill>
                    <a:uFill>
                      <a:solidFill>
                        <a:srgbClr val="808080"/>
                      </a:solidFill>
                    </a:uFill>
                    <a:latin typeface="Roboto condensed"/>
                    <a:ea typeface="Roboto condensed"/>
                    <a:cs typeface="Roboto condensed"/>
                    <a:sym typeface="Roboto condensed"/>
                  </a:defRPr>
                </a:lvl1pPr>
              </a:lstStyle>
              <a:p>
                <a:r>
                  <a:t>不成体系</a:t>
                </a:r>
              </a:p>
            </p:txBody>
          </p:sp>
        </p:grpSp>
      </p:grpSp>
      <p:grpSp>
        <p:nvGrpSpPr>
          <p:cNvPr id="1617" name="Group 1617"/>
          <p:cNvGrpSpPr/>
          <p:nvPr/>
        </p:nvGrpSpPr>
        <p:grpSpPr>
          <a:xfrm>
            <a:off x="994361" y="4187115"/>
            <a:ext cx="2197101" cy="419101"/>
            <a:chOff x="0" y="0"/>
            <a:chExt cx="2197100" cy="419100"/>
          </a:xfrm>
        </p:grpSpPr>
        <p:sp>
          <p:nvSpPr>
            <p:cNvPr id="1615" name="Shape 1615"/>
            <p:cNvSpPr/>
            <p:nvPr/>
          </p:nvSpPr>
          <p:spPr>
            <a:xfrm>
              <a:off x="254000" y="0"/>
              <a:ext cx="1943100" cy="419101"/>
            </a:xfrm>
            <a:prstGeom prst="rect">
              <a:avLst/>
            </a:prstGeom>
            <a:noFill/>
            <a:ln w="12700" cap="flat">
              <a:noFill/>
              <a:miter lim="400000"/>
            </a:ln>
            <a:effectLst/>
          </p:spPr>
          <p:txBody>
            <a:bodyPr wrap="none" lIns="50800" tIns="50800" rIns="50800" bIns="50800" numCol="1" anchor="ctr">
              <a:spAutoFit/>
            </a:bodyPr>
            <a:lstStyle>
              <a:lvl1pPr algn="l">
                <a:defRPr sz="1800">
                  <a:solidFill>
                    <a:srgbClr val="53585F"/>
                  </a:solidFill>
                  <a:latin typeface="Helvetica Neue"/>
                  <a:ea typeface="Helvetica Neue"/>
                  <a:cs typeface="Helvetica Neue"/>
                  <a:sym typeface="Helvetica Neue"/>
                </a:defRPr>
              </a:lvl1pPr>
            </a:lstStyle>
            <a:p>
              <a:r>
                <a:t>应用管理运维繁琐</a:t>
              </a:r>
            </a:p>
          </p:txBody>
        </p:sp>
        <p:sp>
          <p:nvSpPr>
            <p:cNvPr id="1616" name="Shape 1616"/>
            <p:cNvSpPr/>
            <p:nvPr/>
          </p:nvSpPr>
          <p:spPr>
            <a:xfrm>
              <a:off x="0" y="107949"/>
              <a:ext cx="190500" cy="190501"/>
            </a:xfrm>
            <a:prstGeom prst="rect">
              <a:avLst/>
            </a:prstGeom>
            <a:solidFill>
              <a:schemeClr val="accent4">
                <a:hueOff val="384618"/>
                <a:satOff val="3869"/>
                <a:lumOff val="5802"/>
              </a:schemeClr>
            </a:solidFill>
            <a:ln w="25400" cap="flat">
              <a:solidFill>
                <a:srgbClr val="000000">
                  <a:alpha val="0"/>
                </a:srgbClr>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grpSp>
      <p:grpSp>
        <p:nvGrpSpPr>
          <p:cNvPr id="1620" name="Group 1620"/>
          <p:cNvGrpSpPr/>
          <p:nvPr/>
        </p:nvGrpSpPr>
        <p:grpSpPr>
          <a:xfrm>
            <a:off x="1272051" y="7042176"/>
            <a:ext cx="2197101" cy="419101"/>
            <a:chOff x="0" y="0"/>
            <a:chExt cx="2197100" cy="419100"/>
          </a:xfrm>
        </p:grpSpPr>
        <p:sp>
          <p:nvSpPr>
            <p:cNvPr id="1618" name="Shape 1618"/>
            <p:cNvSpPr/>
            <p:nvPr/>
          </p:nvSpPr>
          <p:spPr>
            <a:xfrm>
              <a:off x="254000" y="0"/>
              <a:ext cx="1943100" cy="419101"/>
            </a:xfrm>
            <a:prstGeom prst="rect">
              <a:avLst/>
            </a:prstGeom>
            <a:noFill/>
            <a:ln w="12700" cap="flat">
              <a:noFill/>
              <a:miter lim="400000"/>
            </a:ln>
            <a:effectLst/>
          </p:spPr>
          <p:txBody>
            <a:bodyPr wrap="none" lIns="50800" tIns="50800" rIns="50800" bIns="50800" numCol="1" anchor="ctr">
              <a:spAutoFit/>
            </a:bodyPr>
            <a:lstStyle>
              <a:lvl1pPr algn="l">
                <a:defRPr sz="1800">
                  <a:solidFill>
                    <a:srgbClr val="53585F"/>
                  </a:solidFill>
                  <a:latin typeface="Helvetica Neue"/>
                  <a:ea typeface="Helvetica Neue"/>
                  <a:cs typeface="Helvetica Neue"/>
                  <a:sym typeface="Helvetica Neue"/>
                </a:defRPr>
              </a:lvl1pPr>
            </a:lstStyle>
            <a:p>
              <a:r>
                <a:t>数据集中管控困难</a:t>
              </a:r>
            </a:p>
          </p:txBody>
        </p:sp>
        <p:sp>
          <p:nvSpPr>
            <p:cNvPr id="1619" name="Shape 1619"/>
            <p:cNvSpPr/>
            <p:nvPr/>
          </p:nvSpPr>
          <p:spPr>
            <a:xfrm>
              <a:off x="0" y="107949"/>
              <a:ext cx="190500" cy="190501"/>
            </a:xfrm>
            <a:prstGeom prst="rect">
              <a:avLst/>
            </a:prstGeom>
            <a:solidFill>
              <a:srgbClr val="F4C331"/>
            </a:solidFill>
            <a:ln w="25400" cap="flat">
              <a:solidFill>
                <a:srgbClr val="000000">
                  <a:alpha val="0"/>
                </a:srgbClr>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grpSp>
      <p:grpSp>
        <p:nvGrpSpPr>
          <p:cNvPr id="1623" name="Group 1623"/>
          <p:cNvGrpSpPr/>
          <p:nvPr/>
        </p:nvGrpSpPr>
        <p:grpSpPr>
          <a:xfrm>
            <a:off x="5220127" y="8545347"/>
            <a:ext cx="2882901" cy="419101"/>
            <a:chOff x="0" y="0"/>
            <a:chExt cx="2882900" cy="419100"/>
          </a:xfrm>
        </p:grpSpPr>
        <p:sp>
          <p:nvSpPr>
            <p:cNvPr id="1621" name="Shape 1621"/>
            <p:cNvSpPr/>
            <p:nvPr/>
          </p:nvSpPr>
          <p:spPr>
            <a:xfrm>
              <a:off x="254000" y="0"/>
              <a:ext cx="2628900" cy="419101"/>
            </a:xfrm>
            <a:prstGeom prst="rect">
              <a:avLst/>
            </a:prstGeom>
            <a:noFill/>
            <a:ln w="12700" cap="flat">
              <a:noFill/>
              <a:miter lim="400000"/>
            </a:ln>
            <a:effectLst/>
          </p:spPr>
          <p:txBody>
            <a:bodyPr wrap="none" lIns="50800" tIns="50800" rIns="50800" bIns="50800" numCol="1" anchor="ctr">
              <a:spAutoFit/>
            </a:bodyPr>
            <a:lstStyle>
              <a:lvl1pPr algn="l">
                <a:defRPr sz="1800">
                  <a:solidFill>
                    <a:srgbClr val="53585F"/>
                  </a:solidFill>
                  <a:latin typeface="Helvetica Neue"/>
                  <a:ea typeface="Helvetica Neue"/>
                  <a:cs typeface="Helvetica Neue"/>
                  <a:sym typeface="Helvetica Neue"/>
                </a:defRPr>
              </a:lvl1pPr>
            </a:lstStyle>
            <a:p>
              <a:r>
                <a:t>移动应用门户形态不健全</a:t>
              </a:r>
            </a:p>
          </p:txBody>
        </p:sp>
        <p:sp>
          <p:nvSpPr>
            <p:cNvPr id="1622" name="Shape 1622"/>
            <p:cNvSpPr/>
            <p:nvPr/>
          </p:nvSpPr>
          <p:spPr>
            <a:xfrm>
              <a:off x="0" y="107949"/>
              <a:ext cx="190500" cy="190501"/>
            </a:xfrm>
            <a:prstGeom prst="rect">
              <a:avLst/>
            </a:prstGeom>
            <a:solidFill>
              <a:srgbClr val="33495F"/>
            </a:solidFill>
            <a:ln w="25400" cap="flat">
              <a:solidFill>
                <a:srgbClr val="000000">
                  <a:alpha val="0"/>
                </a:srgbClr>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grpSp>
      <p:grpSp>
        <p:nvGrpSpPr>
          <p:cNvPr id="1626" name="Group 1626"/>
          <p:cNvGrpSpPr/>
          <p:nvPr/>
        </p:nvGrpSpPr>
        <p:grpSpPr>
          <a:xfrm>
            <a:off x="5334427" y="894125"/>
            <a:ext cx="2654301" cy="419101"/>
            <a:chOff x="0" y="0"/>
            <a:chExt cx="2654300" cy="419100"/>
          </a:xfrm>
        </p:grpSpPr>
        <p:sp>
          <p:nvSpPr>
            <p:cNvPr id="1624" name="Shape 1624"/>
            <p:cNvSpPr/>
            <p:nvPr/>
          </p:nvSpPr>
          <p:spPr>
            <a:xfrm>
              <a:off x="254000" y="0"/>
              <a:ext cx="2400300" cy="419101"/>
            </a:xfrm>
            <a:prstGeom prst="rect">
              <a:avLst/>
            </a:prstGeom>
            <a:noFill/>
            <a:ln w="12700" cap="flat">
              <a:noFill/>
              <a:miter lim="400000"/>
            </a:ln>
            <a:effectLst/>
          </p:spPr>
          <p:txBody>
            <a:bodyPr wrap="none" lIns="50800" tIns="50800" rIns="50800" bIns="50800" numCol="1" anchor="ctr">
              <a:spAutoFit/>
            </a:bodyPr>
            <a:lstStyle>
              <a:lvl1pPr algn="l">
                <a:defRPr sz="1800">
                  <a:solidFill>
                    <a:srgbClr val="53585F"/>
                  </a:solidFill>
                  <a:latin typeface="Helvetica Neue"/>
                  <a:ea typeface="Helvetica Neue"/>
                  <a:cs typeface="Helvetica Neue"/>
                  <a:sym typeface="Helvetica Neue"/>
                </a:defRPr>
              </a:lvl1pPr>
            </a:lstStyle>
            <a:p>
              <a:r>
                <a:t>应用集成标准规范缺失</a:t>
              </a:r>
            </a:p>
          </p:txBody>
        </p:sp>
        <p:sp>
          <p:nvSpPr>
            <p:cNvPr id="1625" name="Shape 1625"/>
            <p:cNvSpPr/>
            <p:nvPr/>
          </p:nvSpPr>
          <p:spPr>
            <a:xfrm>
              <a:off x="0" y="107949"/>
              <a:ext cx="190500" cy="190501"/>
            </a:xfrm>
            <a:prstGeom prst="rect">
              <a:avLst/>
            </a:prstGeom>
            <a:solidFill>
              <a:srgbClr val="60CB6C"/>
            </a:solidFill>
            <a:ln w="25400" cap="flat">
              <a:solidFill>
                <a:srgbClr val="000000">
                  <a:alpha val="0"/>
                </a:srgbClr>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grpSp>
      <p:grpSp>
        <p:nvGrpSpPr>
          <p:cNvPr id="1629" name="Group 1629"/>
          <p:cNvGrpSpPr/>
          <p:nvPr/>
        </p:nvGrpSpPr>
        <p:grpSpPr>
          <a:xfrm>
            <a:off x="9988432" y="4045592"/>
            <a:ext cx="2425701" cy="419101"/>
            <a:chOff x="0" y="0"/>
            <a:chExt cx="2425700" cy="419100"/>
          </a:xfrm>
        </p:grpSpPr>
        <p:sp>
          <p:nvSpPr>
            <p:cNvPr id="1627" name="Shape 1627"/>
            <p:cNvSpPr/>
            <p:nvPr/>
          </p:nvSpPr>
          <p:spPr>
            <a:xfrm>
              <a:off x="254000" y="0"/>
              <a:ext cx="2171700" cy="419101"/>
            </a:xfrm>
            <a:prstGeom prst="rect">
              <a:avLst/>
            </a:prstGeom>
            <a:noFill/>
            <a:ln w="12700" cap="flat">
              <a:noFill/>
              <a:miter lim="400000"/>
            </a:ln>
            <a:effectLst/>
          </p:spPr>
          <p:txBody>
            <a:bodyPr wrap="none" lIns="50800" tIns="50800" rIns="50800" bIns="50800" numCol="1" anchor="ctr">
              <a:spAutoFit/>
            </a:bodyPr>
            <a:lstStyle>
              <a:lvl1pPr algn="l">
                <a:defRPr sz="1800">
                  <a:solidFill>
                    <a:srgbClr val="53585F"/>
                  </a:solidFill>
                  <a:latin typeface="Helvetica Neue"/>
                  <a:ea typeface="Helvetica Neue"/>
                  <a:cs typeface="Helvetica Neue"/>
                  <a:sym typeface="Helvetica Neue"/>
                </a:defRPr>
              </a:lvl1pPr>
            </a:lstStyle>
            <a:p>
              <a:r>
                <a:t>移动应用开发成本高</a:t>
              </a:r>
            </a:p>
          </p:txBody>
        </p:sp>
        <p:sp>
          <p:nvSpPr>
            <p:cNvPr id="1628" name="Shape 1628"/>
            <p:cNvSpPr/>
            <p:nvPr/>
          </p:nvSpPr>
          <p:spPr>
            <a:xfrm>
              <a:off x="0" y="107949"/>
              <a:ext cx="190500" cy="190501"/>
            </a:xfrm>
            <a:prstGeom prst="rect">
              <a:avLst/>
            </a:prstGeom>
            <a:solidFill>
              <a:srgbClr val="54BC9B"/>
            </a:solidFill>
            <a:ln w="25400" cap="flat">
              <a:solidFill>
                <a:srgbClr val="000000">
                  <a:alpha val="0"/>
                </a:srgbClr>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grpSp>
      <p:grpSp>
        <p:nvGrpSpPr>
          <p:cNvPr id="1632" name="Group 1632"/>
          <p:cNvGrpSpPr/>
          <p:nvPr/>
        </p:nvGrpSpPr>
        <p:grpSpPr>
          <a:xfrm>
            <a:off x="9816999" y="6867080"/>
            <a:ext cx="1968501" cy="419101"/>
            <a:chOff x="0" y="0"/>
            <a:chExt cx="1968500" cy="419100"/>
          </a:xfrm>
        </p:grpSpPr>
        <p:sp>
          <p:nvSpPr>
            <p:cNvPr id="1630" name="Shape 1630"/>
            <p:cNvSpPr/>
            <p:nvPr/>
          </p:nvSpPr>
          <p:spPr>
            <a:xfrm>
              <a:off x="254000" y="0"/>
              <a:ext cx="1714500" cy="419101"/>
            </a:xfrm>
            <a:prstGeom prst="rect">
              <a:avLst/>
            </a:prstGeom>
            <a:noFill/>
            <a:ln w="12700" cap="flat">
              <a:noFill/>
              <a:miter lim="400000"/>
            </a:ln>
            <a:effectLst/>
          </p:spPr>
          <p:txBody>
            <a:bodyPr wrap="none" lIns="50800" tIns="50800" rIns="50800" bIns="50800" numCol="1" anchor="ctr">
              <a:spAutoFit/>
            </a:bodyPr>
            <a:lstStyle>
              <a:lvl1pPr algn="l">
                <a:defRPr sz="1800">
                  <a:solidFill>
                    <a:srgbClr val="53585F"/>
                  </a:solidFill>
                  <a:latin typeface="Helvetica Neue"/>
                  <a:ea typeface="Helvetica Neue"/>
                  <a:cs typeface="Helvetica Neue"/>
                  <a:sym typeface="Helvetica Neue"/>
                </a:defRPr>
              </a:lvl1pPr>
            </a:lstStyle>
            <a:p>
              <a:r>
                <a:t>技术架构不成熟</a:t>
              </a:r>
            </a:p>
          </p:txBody>
        </p:sp>
        <p:sp>
          <p:nvSpPr>
            <p:cNvPr id="1631" name="Shape 1631"/>
            <p:cNvSpPr/>
            <p:nvPr/>
          </p:nvSpPr>
          <p:spPr>
            <a:xfrm>
              <a:off x="0" y="107949"/>
              <a:ext cx="190500" cy="190501"/>
            </a:xfrm>
            <a:prstGeom prst="rect">
              <a:avLst/>
            </a:prstGeom>
            <a:solidFill>
              <a:srgbClr val="3399DD"/>
            </a:solidFill>
            <a:ln w="25400" cap="flat">
              <a:solidFill>
                <a:srgbClr val="000000">
                  <a:alpha val="0"/>
                </a:srgbClr>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p>
          </p:txBody>
        </p:sp>
      </p:gr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p:nvPr>
            <p:ph type="title"/>
          </p:nvPr>
        </p:nvSpPr>
        <p:spPr>
          <a:xfrm>
            <a:off x="381000" y="25400"/>
            <a:ext cx="6311900" cy="801313"/>
          </a:xfrm>
          <a:prstGeom prst="rect">
            <a:avLst/>
          </a:prstGeom>
        </p:spPr>
        <p:txBody>
          <a:bodyPr/>
          <a:lstStyle>
            <a:lvl1pPr>
              <a:defRPr b="1">
                <a:latin typeface="Helvetica Neue"/>
                <a:ea typeface="Helvetica Neue"/>
                <a:cs typeface="Helvetica Neue"/>
                <a:sym typeface="Helvetica Neue"/>
              </a:defRPr>
            </a:lvl1pPr>
          </a:lstStyle>
          <a:p>
            <a:r>
              <a:t>APP NEST 产品体系与生态环境</a:t>
            </a:r>
          </a:p>
        </p:txBody>
      </p:sp>
      <p:sp>
        <p:nvSpPr>
          <p:cNvPr id="191" name="Shape 191"/>
          <p:cNvSpPr/>
          <p:nvPr>
            <p:ph type="sldNum" sz="quarter" idx="2"/>
          </p:nvPr>
        </p:nvSpPr>
        <p:spPr>
          <a:xfrm>
            <a:off x="12396708" y="9220200"/>
            <a:ext cx="213157" cy="317500"/>
          </a:xfrm>
          <a:prstGeom prst="rect">
            <a:avLst/>
          </a:prstGeom>
        </p:spPr>
        <p:txBody>
          <a:bodyPr/>
          <a:lstStyle/>
          <a:p>
            <a:fld id="{86CB4B4D-7CA3-9044-876B-883B54F8677D}" type="slidenum">
              <a:rPr/>
            </a:fld>
            <a:endParaRPr/>
          </a:p>
        </p:txBody>
      </p:sp>
      <p:sp>
        <p:nvSpPr>
          <p:cNvPr id="192" name="Shape 192"/>
          <p:cNvSpPr/>
          <p:nvPr/>
        </p:nvSpPr>
        <p:spPr>
          <a:xfrm>
            <a:off x="7897786" y="9220200"/>
            <a:ext cx="4427470" cy="304801"/>
          </a:xfrm>
          <a:prstGeom prst="rect">
            <a:avLst/>
          </a:prstGeom>
          <a:ln w="12700">
            <a:miter lim="400000"/>
          </a:ln>
        </p:spPr>
        <p:txBody>
          <a:bodyPr wrap="none" lIns="50800" tIns="50800" rIns="50800" bIns="50800" anchor="ctr">
            <a:spAutoFit/>
          </a:bodyPr>
          <a:lstStyle>
            <a:lvl1pPr algn="l" defTabSz="457200">
              <a:defRPr sz="1100">
                <a:solidFill>
                  <a:srgbClr val="323333"/>
                </a:solidFill>
                <a:latin typeface="Arial"/>
                <a:ea typeface="Arial"/>
                <a:cs typeface="Arial"/>
                <a:sym typeface="Arial"/>
              </a:defRPr>
            </a:lvl1pPr>
          </a:lstStyle>
          <a:p>
            <a:r>
              <a:t>4A=认证Authentication、账号Account、授权Authorization、审计Audit</a:t>
            </a:r>
          </a:p>
        </p:txBody>
      </p:sp>
      <p:sp>
        <p:nvSpPr>
          <p:cNvPr id="193" name="Shape 193"/>
          <p:cNvSpPr/>
          <p:nvPr/>
        </p:nvSpPr>
        <p:spPr>
          <a:xfrm>
            <a:off x="5818333" y="2861939"/>
            <a:ext cx="2806701" cy="2806701"/>
          </a:xfrm>
          <a:prstGeom prst="ellipse">
            <a:avLst/>
          </a:prstGeom>
          <a:solidFill>
            <a:srgbClr val="06BB9B">
              <a:alpha val="59580"/>
            </a:srgbClr>
          </a:solidFill>
          <a:ln w="25400">
            <a:solidFill>
              <a:srgbClr val="000000">
                <a:alpha val="0"/>
              </a:srgbClr>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p>
        </p:txBody>
      </p:sp>
      <p:sp>
        <p:nvSpPr>
          <p:cNvPr id="194" name="Shape 194"/>
          <p:cNvSpPr/>
          <p:nvPr/>
        </p:nvSpPr>
        <p:spPr>
          <a:xfrm>
            <a:off x="4345133" y="2861939"/>
            <a:ext cx="2806701" cy="2806701"/>
          </a:xfrm>
          <a:prstGeom prst="ellipse">
            <a:avLst/>
          </a:prstGeom>
          <a:solidFill>
            <a:srgbClr val="2399DE">
              <a:alpha val="66573"/>
            </a:srgbClr>
          </a:solidFill>
          <a:ln w="25400">
            <a:solidFill>
              <a:srgbClr val="000000">
                <a:alpha val="0"/>
              </a:srgbClr>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p>
        </p:txBody>
      </p:sp>
      <p:sp>
        <p:nvSpPr>
          <p:cNvPr id="195" name="Shape 195"/>
          <p:cNvSpPr/>
          <p:nvPr/>
        </p:nvSpPr>
        <p:spPr>
          <a:xfrm>
            <a:off x="1559216" y="3592188"/>
            <a:ext cx="2565401" cy="520701"/>
          </a:xfrm>
          <a:prstGeom prst="rect">
            <a:avLst/>
          </a:prstGeom>
          <a:ln w="12700">
            <a:miter lim="400000"/>
          </a:ln>
        </p:spPr>
        <p:txBody>
          <a:bodyPr wrap="none" lIns="50800" tIns="50800" rIns="50800" bIns="50800" anchor="ctr">
            <a:spAutoFit/>
          </a:bodyPr>
          <a:lstStyle>
            <a:lvl1pPr marL="317500" indent="-317500">
              <a:buSzPct val="125000"/>
              <a:buChar char="•"/>
              <a:defRPr sz="2400">
                <a:solidFill>
                  <a:srgbClr val="AAAAAA"/>
                </a:solidFill>
                <a:latin typeface="Helvetica Neue Bold Condensed"/>
                <a:ea typeface="Helvetica Neue Bold Condensed"/>
                <a:cs typeface="Helvetica Neue Bold Condensed"/>
                <a:sym typeface="Helvetica Neue Bold Condensed"/>
              </a:defRPr>
            </a:lvl1pPr>
          </a:lstStyle>
          <a:p>
            <a:r>
              <a:t>用户使用、反馈</a:t>
            </a:r>
          </a:p>
        </p:txBody>
      </p:sp>
      <p:sp>
        <p:nvSpPr>
          <p:cNvPr id="196" name="Shape 196"/>
          <p:cNvSpPr/>
          <p:nvPr/>
        </p:nvSpPr>
        <p:spPr>
          <a:xfrm>
            <a:off x="9095593" y="3687438"/>
            <a:ext cx="3479801" cy="520701"/>
          </a:xfrm>
          <a:prstGeom prst="rect">
            <a:avLst/>
          </a:prstGeom>
          <a:ln w="12700">
            <a:miter lim="400000"/>
          </a:ln>
        </p:spPr>
        <p:txBody>
          <a:bodyPr wrap="none" lIns="50800" tIns="50800" rIns="50800" bIns="50800" anchor="ctr">
            <a:spAutoFit/>
          </a:bodyPr>
          <a:lstStyle>
            <a:lvl1pPr marL="317500" indent="-317500">
              <a:buSzPct val="125000"/>
              <a:buChar char="•"/>
              <a:defRPr sz="2400">
                <a:solidFill>
                  <a:srgbClr val="AAAAAA"/>
                </a:solidFill>
                <a:latin typeface="Helvetica Neue Bold Condensed"/>
                <a:ea typeface="Helvetica Neue Bold Condensed"/>
                <a:cs typeface="Helvetica Neue Bold Condensed"/>
                <a:sym typeface="Helvetica Neue Bold Condensed"/>
              </a:defRPr>
            </a:lvl1pPr>
          </a:lstStyle>
          <a:p>
            <a:r>
              <a:t>应用开发、集成、接入</a:t>
            </a:r>
          </a:p>
        </p:txBody>
      </p:sp>
      <p:sp>
        <p:nvSpPr>
          <p:cNvPr id="197" name="Shape 197"/>
          <p:cNvSpPr/>
          <p:nvPr/>
        </p:nvSpPr>
        <p:spPr>
          <a:xfrm>
            <a:off x="4152899" y="7605389"/>
            <a:ext cx="4699001" cy="520701"/>
          </a:xfrm>
          <a:prstGeom prst="rect">
            <a:avLst/>
          </a:prstGeom>
          <a:ln w="12700">
            <a:miter lim="400000"/>
          </a:ln>
        </p:spPr>
        <p:txBody>
          <a:bodyPr wrap="none" lIns="50800" tIns="50800" rIns="50800" bIns="50800" anchor="ctr">
            <a:spAutoFit/>
          </a:bodyPr>
          <a:lstStyle>
            <a:lvl1pPr marL="317500" indent="-317500">
              <a:buSzPct val="125000"/>
              <a:buChar char="•"/>
              <a:defRPr sz="2400">
                <a:solidFill>
                  <a:srgbClr val="AAAAAA"/>
                </a:solidFill>
                <a:latin typeface="Helvetica Neue Bold Condensed"/>
                <a:ea typeface="Helvetica Neue Bold Condensed"/>
                <a:cs typeface="Helvetica Neue Bold Condensed"/>
                <a:sym typeface="Helvetica Neue Bold Condensed"/>
              </a:defRPr>
            </a:lvl1pPr>
          </a:lstStyle>
          <a:p>
            <a:r>
              <a:t>企业运营、运维支撑、体系建设</a:t>
            </a:r>
          </a:p>
        </p:txBody>
      </p:sp>
      <p:sp>
        <p:nvSpPr>
          <p:cNvPr id="198" name="Shape 198"/>
          <p:cNvSpPr/>
          <p:nvPr/>
        </p:nvSpPr>
        <p:spPr>
          <a:xfrm>
            <a:off x="5094433" y="4322438"/>
            <a:ext cx="2806701" cy="2806701"/>
          </a:xfrm>
          <a:prstGeom prst="ellipse">
            <a:avLst/>
          </a:prstGeom>
          <a:solidFill>
            <a:srgbClr val="F4C300">
              <a:alpha val="60279"/>
            </a:srgbClr>
          </a:solidFill>
          <a:ln w="25400">
            <a:solidFill>
              <a:srgbClr val="000000">
                <a:alpha val="0"/>
              </a:srgbClr>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p>
        </p:txBody>
      </p:sp>
      <p:sp>
        <p:nvSpPr>
          <p:cNvPr id="199" name="Shape 199"/>
          <p:cNvSpPr/>
          <p:nvPr/>
        </p:nvSpPr>
        <p:spPr>
          <a:xfrm>
            <a:off x="6197299" y="3623938"/>
            <a:ext cx="610202" cy="457201"/>
          </a:xfrm>
          <a:prstGeom prst="rect">
            <a:avLst/>
          </a:prstGeom>
          <a:ln w="12700">
            <a:miter lim="400000"/>
          </a:ln>
        </p:spPr>
        <p:txBody>
          <a:bodyPr wrap="none" lIns="50800" tIns="50800" rIns="50800" bIns="50800" anchor="ctr">
            <a:spAutoFit/>
          </a:bodyPr>
          <a:lstStyle>
            <a:lvl1pPr>
              <a:defRPr sz="1800">
                <a:solidFill>
                  <a:srgbClr val="FFFFFF"/>
                </a:solidFill>
                <a:latin typeface="Helvetica Neue Bold Condensed"/>
                <a:ea typeface="Helvetica Neue Bold Condensed"/>
                <a:cs typeface="Helvetica Neue Bold Condensed"/>
                <a:sym typeface="Helvetica Neue Bold Condensed"/>
              </a:defRPr>
            </a:lvl1pPr>
          </a:lstStyle>
          <a:p>
            <a:r>
              <a:t>应用</a:t>
            </a:r>
          </a:p>
        </p:txBody>
      </p:sp>
      <p:sp>
        <p:nvSpPr>
          <p:cNvPr id="200" name="Shape 200"/>
          <p:cNvSpPr/>
          <p:nvPr/>
        </p:nvSpPr>
        <p:spPr>
          <a:xfrm>
            <a:off x="6115049" y="4519288"/>
            <a:ext cx="774701" cy="571501"/>
          </a:xfrm>
          <a:prstGeom prst="rect">
            <a:avLst/>
          </a:prstGeom>
          <a:ln w="12700">
            <a:miter lim="400000"/>
          </a:ln>
        </p:spPr>
        <p:txBody>
          <a:bodyPr wrap="none" lIns="50800" tIns="50800" rIns="50800" bIns="50800" anchor="ctr">
            <a:spAutoFit/>
          </a:bodyPr>
          <a:lstStyle>
            <a:lvl1pPr>
              <a:defRPr sz="2600">
                <a:solidFill>
                  <a:srgbClr val="FFFFFF"/>
                </a:solidFill>
                <a:latin typeface="Helvetica Neue Bold Condensed"/>
                <a:ea typeface="Helvetica Neue Bold Condensed"/>
                <a:cs typeface="Helvetica Neue Bold Condensed"/>
                <a:sym typeface="Helvetica Neue Bold Condensed"/>
              </a:defRPr>
            </a:lvl1pPr>
          </a:lstStyle>
          <a:p>
            <a:r>
              <a:t>平台</a:t>
            </a:r>
          </a:p>
        </p:txBody>
      </p:sp>
      <p:sp>
        <p:nvSpPr>
          <p:cNvPr id="201" name="Shape 201"/>
          <p:cNvSpPr/>
          <p:nvPr/>
        </p:nvSpPr>
        <p:spPr>
          <a:xfrm>
            <a:off x="5397199" y="4982838"/>
            <a:ext cx="610202" cy="457201"/>
          </a:xfrm>
          <a:prstGeom prst="rect">
            <a:avLst/>
          </a:prstGeom>
          <a:ln w="12700">
            <a:miter lim="400000"/>
          </a:ln>
        </p:spPr>
        <p:txBody>
          <a:bodyPr wrap="none" lIns="50800" tIns="50800" rIns="50800" bIns="50800" anchor="ctr">
            <a:spAutoFit/>
          </a:bodyPr>
          <a:lstStyle>
            <a:lvl1pPr>
              <a:defRPr sz="1800">
                <a:solidFill>
                  <a:srgbClr val="FFFFFF"/>
                </a:solidFill>
                <a:latin typeface="Helvetica Neue Bold Condensed"/>
                <a:ea typeface="Helvetica Neue Bold Condensed"/>
                <a:cs typeface="Helvetica Neue Bold Condensed"/>
                <a:sym typeface="Helvetica Neue Bold Condensed"/>
              </a:defRPr>
            </a:lvl1pPr>
          </a:lstStyle>
          <a:p>
            <a:r>
              <a:t>服务</a:t>
            </a:r>
          </a:p>
        </p:txBody>
      </p:sp>
      <p:sp>
        <p:nvSpPr>
          <p:cNvPr id="202" name="Shape 202"/>
          <p:cNvSpPr/>
          <p:nvPr/>
        </p:nvSpPr>
        <p:spPr>
          <a:xfrm>
            <a:off x="6921199" y="4982838"/>
            <a:ext cx="610202" cy="457201"/>
          </a:xfrm>
          <a:prstGeom prst="rect">
            <a:avLst/>
          </a:prstGeom>
          <a:ln w="12700">
            <a:miter lim="400000"/>
          </a:ln>
        </p:spPr>
        <p:txBody>
          <a:bodyPr wrap="none" lIns="50800" tIns="50800" rIns="50800" bIns="50800" anchor="ctr">
            <a:spAutoFit/>
          </a:bodyPr>
          <a:lstStyle>
            <a:lvl1pPr>
              <a:defRPr sz="1800">
                <a:solidFill>
                  <a:srgbClr val="FFFFFF"/>
                </a:solidFill>
                <a:latin typeface="Helvetica Neue Bold Condensed"/>
                <a:ea typeface="Helvetica Neue Bold Condensed"/>
                <a:cs typeface="Helvetica Neue Bold Condensed"/>
                <a:sym typeface="Helvetica Neue Bold Condensed"/>
              </a:defRPr>
            </a:lvl1pPr>
          </a:lstStyle>
          <a:p>
            <a:r>
              <a:t>开发</a:t>
            </a:r>
          </a:p>
        </p:txBody>
      </p:sp>
      <p:sp>
        <p:nvSpPr>
          <p:cNvPr id="203" name="Shape 203"/>
          <p:cNvSpPr/>
          <p:nvPr/>
        </p:nvSpPr>
        <p:spPr>
          <a:xfrm>
            <a:off x="7219950" y="3592188"/>
            <a:ext cx="1028701" cy="520701"/>
          </a:xfrm>
          <a:prstGeom prst="rect">
            <a:avLst/>
          </a:prstGeom>
          <a:ln w="12700">
            <a:miter lim="400000"/>
          </a:ln>
        </p:spPr>
        <p:txBody>
          <a:bodyPr wrap="none" lIns="50800" tIns="50800" rIns="50800" bIns="50800" anchor="ctr">
            <a:spAutoFit/>
          </a:bodyPr>
          <a:lstStyle>
            <a:lvl1pPr>
              <a:defRPr sz="2400">
                <a:solidFill>
                  <a:srgbClr val="FFFFFF"/>
                </a:solidFill>
                <a:latin typeface="Helvetica Neue Bold Condensed"/>
                <a:ea typeface="Helvetica Neue Bold Condensed"/>
                <a:cs typeface="Helvetica Neue Bold Condensed"/>
                <a:sym typeface="Helvetica Neue Bold Condensed"/>
              </a:defRPr>
            </a:lvl1pPr>
          </a:lstStyle>
          <a:p>
            <a:r>
              <a:t>集成方</a:t>
            </a:r>
          </a:p>
        </p:txBody>
      </p:sp>
      <p:sp>
        <p:nvSpPr>
          <p:cNvPr id="204" name="Shape 204"/>
          <p:cNvSpPr/>
          <p:nvPr/>
        </p:nvSpPr>
        <p:spPr>
          <a:xfrm>
            <a:off x="4908550" y="3592188"/>
            <a:ext cx="723901" cy="520701"/>
          </a:xfrm>
          <a:prstGeom prst="rect">
            <a:avLst/>
          </a:prstGeom>
          <a:ln w="12700">
            <a:miter lim="400000"/>
          </a:ln>
        </p:spPr>
        <p:txBody>
          <a:bodyPr wrap="none" lIns="50800" tIns="50800" rIns="50800" bIns="50800" anchor="ctr">
            <a:spAutoFit/>
          </a:bodyPr>
          <a:lstStyle>
            <a:lvl1pPr>
              <a:defRPr sz="2400">
                <a:solidFill>
                  <a:srgbClr val="FFFFFF"/>
                </a:solidFill>
                <a:latin typeface="Helvetica Neue Bold Condensed"/>
                <a:ea typeface="Helvetica Neue Bold Condensed"/>
                <a:cs typeface="Helvetica Neue Bold Condensed"/>
                <a:sym typeface="Helvetica Neue Bold Condensed"/>
              </a:defRPr>
            </a:lvl1pPr>
          </a:lstStyle>
          <a:p>
            <a:r>
              <a:t>用户</a:t>
            </a:r>
          </a:p>
        </p:txBody>
      </p:sp>
      <p:sp>
        <p:nvSpPr>
          <p:cNvPr id="205" name="Shape 205"/>
          <p:cNvSpPr/>
          <p:nvPr/>
        </p:nvSpPr>
        <p:spPr>
          <a:xfrm>
            <a:off x="6140450" y="6144888"/>
            <a:ext cx="723901" cy="520701"/>
          </a:xfrm>
          <a:prstGeom prst="rect">
            <a:avLst/>
          </a:prstGeom>
          <a:ln w="12700">
            <a:miter lim="400000"/>
          </a:ln>
        </p:spPr>
        <p:txBody>
          <a:bodyPr wrap="none" lIns="50800" tIns="50800" rIns="50800" bIns="50800" anchor="ctr">
            <a:spAutoFit/>
          </a:bodyPr>
          <a:lstStyle>
            <a:lvl1pPr>
              <a:defRPr sz="2400">
                <a:solidFill>
                  <a:srgbClr val="FFFFFF"/>
                </a:solidFill>
                <a:latin typeface="Helvetica Neue Bold Condensed"/>
                <a:ea typeface="Helvetica Neue Bold Condensed"/>
                <a:cs typeface="Helvetica Neue Bold Condensed"/>
                <a:sym typeface="Helvetica Neue Bold Condensed"/>
              </a:defRPr>
            </a:lvl1pPr>
          </a:lstStyle>
          <a:p>
            <a:r>
              <a:t>企业</a:t>
            </a:r>
          </a:p>
        </p:txBody>
      </p:sp>
      <p:sp>
        <p:nvSpPr>
          <p:cNvPr id="206" name="Shape 206"/>
          <p:cNvSpPr/>
          <p:nvPr/>
        </p:nvSpPr>
        <p:spPr>
          <a:xfrm>
            <a:off x="1175861" y="1263650"/>
            <a:ext cx="5321123" cy="419101"/>
          </a:xfrm>
          <a:prstGeom prst="rect">
            <a:avLst/>
          </a:prstGeom>
          <a:ln w="12700">
            <a:miter lim="400000"/>
          </a:ln>
        </p:spPr>
        <p:txBody>
          <a:bodyPr wrap="none" lIns="50800" tIns="50800" rIns="50800" bIns="50800" anchor="ctr">
            <a:spAutoFit/>
          </a:bodyPr>
          <a:lstStyle>
            <a:lvl1pPr algn="l">
              <a:defRPr sz="1800">
                <a:solidFill>
                  <a:srgbClr val="53585F"/>
                </a:solidFill>
                <a:latin typeface="Helvetica Neue"/>
                <a:ea typeface="Helvetica Neue"/>
                <a:cs typeface="Helvetica Neue"/>
                <a:sym typeface="Helvetica Neue"/>
              </a:defRPr>
            </a:lvl1pPr>
          </a:lstStyle>
          <a:p>
            <a:r>
              <a:t>基于APP NEST平台，打造企业移动应用体系生态圈</a:t>
            </a:r>
          </a:p>
        </p:txBody>
      </p:sp>
      <p:sp>
        <p:nvSpPr>
          <p:cNvPr id="207" name="Shape 207"/>
          <p:cNvSpPr/>
          <p:nvPr/>
        </p:nvSpPr>
        <p:spPr>
          <a:xfrm>
            <a:off x="921861" y="1371600"/>
            <a:ext cx="190501" cy="190500"/>
          </a:xfrm>
          <a:prstGeom prst="rect">
            <a:avLst/>
          </a:prstGeom>
          <a:solidFill>
            <a:schemeClr val="accent4">
              <a:hueOff val="384618"/>
              <a:satOff val="3869"/>
              <a:lumOff val="5802"/>
            </a:schemeClr>
          </a:solidFill>
          <a:ln w="25400">
            <a:solidFill>
              <a:srgbClr val="000000">
                <a:alpha val="0"/>
              </a:srgbClr>
            </a:solidFill>
            <a:miter lim="400000"/>
          </a:ln>
        </p:spPr>
        <p:txBody>
          <a:bodyPr lIns="50800" tIns="50800" rIns="50800" bIns="50800" anchor="ctr"/>
          <a:lstStyle/>
          <a:p>
            <a:pPr>
              <a:defRPr sz="4000">
                <a:solidFill>
                  <a:schemeClr val="accent4">
                    <a:hueOff val="384618"/>
                    <a:satOff val="3869"/>
                    <a:lumOff val="5802"/>
                  </a:schemeClr>
                </a:solidFill>
                <a:effectLst>
                  <a:outerShdw blurRad="38100" dist="12700" dir="5400000" rotWithShape="0">
                    <a:srgbClr val="000000">
                      <a:alpha val="50000"/>
                    </a:srgbClr>
                  </a:outerShdw>
                </a:effectLst>
              </a:defRPr>
            </a:p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 name="Shape 1720"/>
          <p:cNvSpPr/>
          <p:nvPr>
            <p:ph type="title"/>
          </p:nvPr>
        </p:nvSpPr>
        <p:spPr>
          <a:xfrm>
            <a:off x="381000" y="38100"/>
            <a:ext cx="6748986" cy="759222"/>
          </a:xfrm>
          <a:prstGeom prst="rect">
            <a:avLst/>
          </a:prstGeom>
        </p:spPr>
        <p:txBody>
          <a:bodyPr/>
          <a:lstStyle>
            <a:lvl1pPr>
              <a:defRPr b="1">
                <a:latin typeface="+mn-lt"/>
                <a:ea typeface="+mn-ea"/>
                <a:cs typeface="+mn-cs"/>
                <a:sym typeface="Helvetica"/>
              </a:defRPr>
            </a:lvl1pPr>
          </a:lstStyle>
          <a:p>
            <a:r>
              <a:t>NQSky App Nest 2.0 产品主要能力</a:t>
            </a:r>
          </a:p>
        </p:txBody>
      </p:sp>
      <p:sp>
        <p:nvSpPr>
          <p:cNvPr id="1721" name="Shape 1721"/>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sp>
        <p:nvSpPr>
          <p:cNvPr id="1722" name="Shape 1722"/>
          <p:cNvSpPr/>
          <p:nvPr/>
        </p:nvSpPr>
        <p:spPr>
          <a:xfrm>
            <a:off x="5041473" y="1445201"/>
            <a:ext cx="2302180" cy="1087465"/>
          </a:xfrm>
          <a:custGeom>
            <a:avLst/>
            <a:gdLst/>
            <a:ahLst/>
            <a:cxnLst>
              <a:cxn ang="0">
                <a:pos x="wd2" y="hd2"/>
              </a:cxn>
              <a:cxn ang="5400000">
                <a:pos x="wd2" y="hd2"/>
              </a:cxn>
              <a:cxn ang="10800000">
                <a:pos x="wd2" y="hd2"/>
              </a:cxn>
              <a:cxn ang="16200000">
                <a:pos x="wd2" y="hd2"/>
              </a:cxn>
            </a:cxnLst>
            <a:rect l="0" t="0" r="r" b="b"/>
            <a:pathLst>
              <a:path w="21600" h="21600" extrusionOk="0">
                <a:moveTo>
                  <a:pt x="18979" y="9813"/>
                </a:moveTo>
                <a:cubicBezTo>
                  <a:pt x="18987" y="9628"/>
                  <a:pt x="18999" y="9444"/>
                  <a:pt x="18999" y="9257"/>
                </a:cubicBezTo>
                <a:cubicBezTo>
                  <a:pt x="18999" y="4145"/>
                  <a:pt x="16122" y="0"/>
                  <a:pt x="12573" y="0"/>
                </a:cubicBezTo>
                <a:cubicBezTo>
                  <a:pt x="10014" y="0"/>
                  <a:pt x="7810" y="2160"/>
                  <a:pt x="6777" y="5279"/>
                </a:cubicBezTo>
                <a:cubicBezTo>
                  <a:pt x="6276" y="4719"/>
                  <a:pt x="5648" y="4383"/>
                  <a:pt x="4965" y="4383"/>
                </a:cubicBezTo>
                <a:cubicBezTo>
                  <a:pt x="3328" y="4383"/>
                  <a:pt x="2000" y="6295"/>
                  <a:pt x="2000" y="8653"/>
                </a:cubicBezTo>
                <a:cubicBezTo>
                  <a:pt x="2000" y="9096"/>
                  <a:pt x="2047" y="9524"/>
                  <a:pt x="2134" y="9925"/>
                </a:cubicBezTo>
                <a:cubicBezTo>
                  <a:pt x="858" y="11019"/>
                  <a:pt x="0" y="13019"/>
                  <a:pt x="0" y="15314"/>
                </a:cubicBezTo>
                <a:cubicBezTo>
                  <a:pt x="0" y="18744"/>
                  <a:pt x="1912" y="21527"/>
                  <a:pt x="4285" y="21579"/>
                </a:cubicBezTo>
                <a:lnTo>
                  <a:pt x="4285" y="21583"/>
                </a:lnTo>
                <a:lnTo>
                  <a:pt x="4335" y="21583"/>
                </a:lnTo>
                <a:cubicBezTo>
                  <a:pt x="4341" y="21583"/>
                  <a:pt x="4347" y="21584"/>
                  <a:pt x="4353" y="21584"/>
                </a:cubicBezTo>
                <a:cubicBezTo>
                  <a:pt x="4359" y="21584"/>
                  <a:pt x="4364" y="21583"/>
                  <a:pt x="4370" y="21583"/>
                </a:cubicBezTo>
                <a:lnTo>
                  <a:pt x="17114" y="21583"/>
                </a:lnTo>
                <a:cubicBezTo>
                  <a:pt x="17191" y="21589"/>
                  <a:pt x="17268" y="21600"/>
                  <a:pt x="17346" y="21600"/>
                </a:cubicBezTo>
                <a:cubicBezTo>
                  <a:pt x="19695" y="21600"/>
                  <a:pt x="21600" y="18856"/>
                  <a:pt x="21600" y="15472"/>
                </a:cubicBezTo>
                <a:cubicBezTo>
                  <a:pt x="21600" y="12921"/>
                  <a:pt x="20518" y="10736"/>
                  <a:pt x="18979" y="9813"/>
                </a:cubicBezTo>
                <a:close/>
              </a:path>
            </a:pathLst>
          </a:custGeom>
          <a:ln w="25400">
            <a:solidFill>
              <a:schemeClr val="accent1"/>
            </a:solidFill>
          </a:ln>
        </p:spPr>
        <p:txBody>
          <a:bodyPr lIns="45719" rIns="45719"/>
          <a:lstStyle/>
          <a:p>
            <a:pPr algn="l" defTabSz="457200">
              <a:defRPr sz="2000">
                <a:solidFill>
                  <a:schemeClr val="accent1"/>
                </a:solidFill>
                <a:uFill>
                  <a:solidFill>
                    <a:srgbClr val="000000"/>
                  </a:solidFill>
                </a:uFill>
                <a:latin typeface="Calibri"/>
                <a:ea typeface="Calibri"/>
                <a:cs typeface="Calibri"/>
                <a:sym typeface="Calibri"/>
              </a:defRPr>
            </a:pPr>
          </a:p>
        </p:txBody>
      </p:sp>
      <p:sp>
        <p:nvSpPr>
          <p:cNvPr id="1723" name="Shape 1723"/>
          <p:cNvSpPr/>
          <p:nvPr/>
        </p:nvSpPr>
        <p:spPr>
          <a:xfrm rot="5400000" flipH="1">
            <a:off x="5835853" y="2761954"/>
            <a:ext cx="924835" cy="5037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a:solidFill>
              <a:srgbClr val="BFBFBF"/>
            </a:solidFill>
            <a:prstDash val="sysDash"/>
            <a:headEnd type="oval"/>
            <a:tailEnd type="oval"/>
          </a:ln>
        </p:spPr>
        <p:txBody>
          <a:bodyPr lIns="45719" rIns="45719" anchor="ctr"/>
          <a:lstStyle/>
          <a:p>
            <a:pPr algn="l" defTabSz="457200">
              <a:defRPr sz="2000">
                <a:uFill>
                  <a:solidFill>
                    <a:srgbClr val="000000"/>
                  </a:solidFill>
                </a:uFill>
                <a:latin typeface="Calibri"/>
                <a:ea typeface="Calibri"/>
                <a:cs typeface="Calibri"/>
                <a:sym typeface="Calibri"/>
              </a:defRPr>
            </a:pPr>
          </a:p>
        </p:txBody>
      </p:sp>
      <p:sp>
        <p:nvSpPr>
          <p:cNvPr id="1724" name="Shape 1724"/>
          <p:cNvSpPr/>
          <p:nvPr/>
        </p:nvSpPr>
        <p:spPr>
          <a:xfrm rot="16200000">
            <a:off x="4775634" y="2715466"/>
            <a:ext cx="924834" cy="6575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a:solidFill>
              <a:srgbClr val="BFBFBF"/>
            </a:solidFill>
            <a:prstDash val="sysDash"/>
            <a:headEnd type="oval"/>
            <a:tailEnd type="oval"/>
          </a:ln>
        </p:spPr>
        <p:txBody>
          <a:bodyPr lIns="45719" rIns="45719" anchor="ctr"/>
          <a:lstStyle/>
          <a:p>
            <a:pPr algn="l" defTabSz="457200">
              <a:defRPr sz="2000">
                <a:uFill>
                  <a:solidFill>
                    <a:srgbClr val="000000"/>
                  </a:solidFill>
                </a:uFill>
                <a:latin typeface="Calibri"/>
                <a:ea typeface="Calibri"/>
                <a:cs typeface="Calibri"/>
                <a:sym typeface="Calibri"/>
              </a:defRPr>
            </a:pPr>
          </a:p>
        </p:txBody>
      </p:sp>
      <p:sp>
        <p:nvSpPr>
          <p:cNvPr id="1725" name="Shape 1725"/>
          <p:cNvSpPr/>
          <p:nvPr/>
        </p:nvSpPr>
        <p:spPr>
          <a:xfrm rot="10800000">
            <a:off x="7258708" y="2506651"/>
            <a:ext cx="2798413" cy="1036790"/>
          </a:xfrm>
          <a:custGeom>
            <a:avLst/>
            <a:gdLst/>
            <a:ahLst/>
            <a:cxnLst>
              <a:cxn ang="0">
                <a:pos x="wd2" y="hd2"/>
              </a:cxn>
              <a:cxn ang="5400000">
                <a:pos x="wd2" y="hd2"/>
              </a:cxn>
              <a:cxn ang="10800000">
                <a:pos x="wd2" y="hd2"/>
              </a:cxn>
              <a:cxn ang="16200000">
                <a:pos x="wd2" y="hd2"/>
              </a:cxn>
            </a:cxnLst>
            <a:rect l="0" t="0" r="r" b="b"/>
            <a:pathLst>
              <a:path w="21600" h="21600" extrusionOk="0">
                <a:moveTo>
                  <a:pt x="16" y="0"/>
                </a:moveTo>
                <a:lnTo>
                  <a:pt x="0" y="0"/>
                </a:lnTo>
                <a:lnTo>
                  <a:pt x="0" y="21600"/>
                </a:lnTo>
                <a:lnTo>
                  <a:pt x="21600" y="21600"/>
                </a:lnTo>
              </a:path>
            </a:pathLst>
          </a:custGeom>
          <a:ln>
            <a:solidFill>
              <a:srgbClr val="BFBFBF"/>
            </a:solidFill>
            <a:prstDash val="sysDash"/>
            <a:headEnd type="oval"/>
            <a:tailEnd type="oval"/>
          </a:ln>
        </p:spPr>
        <p:txBody>
          <a:bodyPr lIns="45719" rIns="45719" anchor="ctr"/>
          <a:lstStyle/>
          <a:p>
            <a:pPr algn="l" defTabSz="457200">
              <a:defRPr sz="2000">
                <a:uFill>
                  <a:solidFill>
                    <a:srgbClr val="000000"/>
                  </a:solidFill>
                </a:uFill>
                <a:latin typeface="Calibri"/>
                <a:ea typeface="Calibri"/>
                <a:cs typeface="Calibri"/>
                <a:sym typeface="Calibri"/>
              </a:defRPr>
            </a:pPr>
          </a:p>
        </p:txBody>
      </p:sp>
      <p:sp>
        <p:nvSpPr>
          <p:cNvPr id="1726" name="Shape 1726"/>
          <p:cNvSpPr/>
          <p:nvPr/>
        </p:nvSpPr>
        <p:spPr>
          <a:xfrm rot="10800000" flipH="1">
            <a:off x="1406192" y="2323986"/>
            <a:ext cx="3509766" cy="1182588"/>
          </a:xfrm>
          <a:custGeom>
            <a:avLst/>
            <a:gdLst/>
            <a:ahLst/>
            <a:cxnLst>
              <a:cxn ang="0">
                <a:pos x="wd2" y="hd2"/>
              </a:cxn>
              <a:cxn ang="5400000">
                <a:pos x="wd2" y="hd2"/>
              </a:cxn>
              <a:cxn ang="10800000">
                <a:pos x="wd2" y="hd2"/>
              </a:cxn>
              <a:cxn ang="16200000">
                <a:pos x="wd2" y="hd2"/>
              </a:cxn>
            </a:cxnLst>
            <a:rect l="0" t="0" r="r" b="b"/>
            <a:pathLst>
              <a:path w="21600" h="21600" extrusionOk="0">
                <a:moveTo>
                  <a:pt x="16" y="0"/>
                </a:moveTo>
                <a:lnTo>
                  <a:pt x="0" y="0"/>
                </a:lnTo>
                <a:lnTo>
                  <a:pt x="0" y="21600"/>
                </a:lnTo>
                <a:lnTo>
                  <a:pt x="21600" y="21600"/>
                </a:lnTo>
              </a:path>
            </a:pathLst>
          </a:custGeom>
          <a:ln>
            <a:solidFill>
              <a:srgbClr val="BFBFBF"/>
            </a:solidFill>
            <a:prstDash val="sysDash"/>
            <a:headEnd type="oval"/>
            <a:tailEnd type="oval"/>
          </a:ln>
        </p:spPr>
        <p:txBody>
          <a:bodyPr lIns="45719" rIns="45719" anchor="ctr"/>
          <a:lstStyle/>
          <a:p>
            <a:pPr algn="l" defTabSz="457200">
              <a:defRPr sz="2000">
                <a:uFill>
                  <a:solidFill>
                    <a:srgbClr val="000000"/>
                  </a:solidFill>
                </a:uFill>
                <a:latin typeface="Calibri"/>
                <a:ea typeface="Calibri"/>
                <a:cs typeface="Calibri"/>
                <a:sym typeface="Calibri"/>
              </a:defRPr>
            </a:pPr>
          </a:p>
        </p:txBody>
      </p:sp>
      <p:sp>
        <p:nvSpPr>
          <p:cNvPr id="1727" name="Shape 1727"/>
          <p:cNvSpPr/>
          <p:nvPr/>
        </p:nvSpPr>
        <p:spPr>
          <a:xfrm>
            <a:off x="5553593" y="1903724"/>
            <a:ext cx="1277939" cy="370841"/>
          </a:xfrm>
          <a:prstGeom prst="rect">
            <a:avLst/>
          </a:prstGeom>
          <a:ln w="12700">
            <a:miter lim="400000"/>
          </a:ln>
        </p:spPr>
        <p:txBody>
          <a:bodyPr lIns="45719" rIns="45719">
            <a:spAutoFit/>
          </a:bodyPr>
          <a:lstStyle>
            <a:lvl1pPr defTabSz="457200">
              <a:lnSpc>
                <a:spcPct val="140000"/>
              </a:lnSpc>
              <a:spcBef>
                <a:spcPts val="100"/>
              </a:spcBef>
              <a:defRPr sz="1800">
                <a:solidFill>
                  <a:schemeClr val="accent1"/>
                </a:solidFill>
                <a:uFill>
                  <a:solidFill>
                    <a:srgbClr val="808080"/>
                  </a:solidFill>
                </a:uFill>
                <a:latin typeface="Roboto condensed"/>
                <a:ea typeface="Roboto condensed"/>
                <a:cs typeface="Roboto condensed"/>
                <a:sym typeface="Roboto condensed"/>
              </a:defRPr>
            </a:lvl1pPr>
          </a:lstStyle>
          <a:p>
            <a:r>
              <a:t>APP NEST</a:t>
            </a:r>
          </a:p>
        </p:txBody>
      </p:sp>
      <p:grpSp>
        <p:nvGrpSpPr>
          <p:cNvPr id="1733" name="Group 1733"/>
          <p:cNvGrpSpPr/>
          <p:nvPr/>
        </p:nvGrpSpPr>
        <p:grpSpPr>
          <a:xfrm>
            <a:off x="7768273" y="3581388"/>
            <a:ext cx="1112866" cy="1112865"/>
            <a:chOff x="0" y="0"/>
            <a:chExt cx="1112864" cy="1112864"/>
          </a:xfrm>
        </p:grpSpPr>
        <p:sp>
          <p:nvSpPr>
            <p:cNvPr id="1728" name="Shape 1728"/>
            <p:cNvSpPr/>
            <p:nvPr/>
          </p:nvSpPr>
          <p:spPr>
            <a:xfrm>
              <a:off x="0" y="0"/>
              <a:ext cx="1112865" cy="1112865"/>
            </a:xfrm>
            <a:prstGeom prst="ellipse">
              <a:avLst/>
            </a:prstGeom>
            <a:noFill/>
            <a:ln w="12700" cap="flat">
              <a:solidFill>
                <a:srgbClr val="31CA6C"/>
              </a:solidFill>
              <a:prstDash val="solid"/>
              <a:round/>
            </a:ln>
            <a:effectLst/>
          </p:spPr>
          <p:txBody>
            <a:bodyPr wrap="square" lIns="45719" tIns="45719" rIns="45719" bIns="45719" numCol="1" anchor="ctr">
              <a:noAutofit/>
            </a:bodyPr>
            <a:lstStyle/>
            <a:p>
              <a:pPr defTabSz="457200">
                <a:defRPr sz="2000">
                  <a:uFill>
                    <a:solidFill>
                      <a:srgbClr val="000000"/>
                    </a:solidFill>
                  </a:uFill>
                  <a:latin typeface="Calibri"/>
                  <a:ea typeface="Calibri"/>
                  <a:cs typeface="Calibri"/>
                  <a:sym typeface="Calibri"/>
                </a:defRPr>
              </a:pPr>
            </a:p>
          </p:txBody>
        </p:sp>
        <p:grpSp>
          <p:nvGrpSpPr>
            <p:cNvPr id="1732" name="Group 1732"/>
            <p:cNvGrpSpPr/>
            <p:nvPr/>
          </p:nvGrpSpPr>
          <p:grpSpPr>
            <a:xfrm>
              <a:off x="267099" y="334199"/>
              <a:ext cx="576346" cy="445179"/>
              <a:chOff x="0" y="0"/>
              <a:chExt cx="576344" cy="445177"/>
            </a:xfrm>
          </p:grpSpPr>
          <p:sp>
            <p:nvSpPr>
              <p:cNvPr id="1729" name="Shape 1729"/>
              <p:cNvSpPr/>
              <p:nvPr/>
            </p:nvSpPr>
            <p:spPr>
              <a:xfrm>
                <a:off x="56425" y="0"/>
                <a:ext cx="453419" cy="302519"/>
              </a:xfrm>
              <a:custGeom>
                <a:avLst/>
                <a:gdLst/>
                <a:ahLst/>
                <a:cxnLst>
                  <a:cxn ang="0">
                    <a:pos x="wd2" y="hd2"/>
                  </a:cxn>
                  <a:cxn ang="5400000">
                    <a:pos x="wd2" y="hd2"/>
                  </a:cxn>
                  <a:cxn ang="10800000">
                    <a:pos x="wd2" y="hd2"/>
                  </a:cxn>
                  <a:cxn ang="16200000">
                    <a:pos x="wd2" y="hd2"/>
                  </a:cxn>
                </a:cxnLst>
                <a:rect l="0" t="0" r="r" b="b"/>
                <a:pathLst>
                  <a:path w="21600" h="21600" extrusionOk="0">
                    <a:moveTo>
                      <a:pt x="21600" y="1905"/>
                    </a:moveTo>
                    <a:cubicBezTo>
                      <a:pt x="21600" y="610"/>
                      <a:pt x="21195" y="0"/>
                      <a:pt x="20336" y="0"/>
                    </a:cubicBezTo>
                    <a:lnTo>
                      <a:pt x="1264" y="0"/>
                    </a:lnTo>
                    <a:cubicBezTo>
                      <a:pt x="405" y="0"/>
                      <a:pt x="0" y="610"/>
                      <a:pt x="0" y="1905"/>
                    </a:cubicBezTo>
                    <a:lnTo>
                      <a:pt x="0" y="21600"/>
                    </a:lnTo>
                    <a:lnTo>
                      <a:pt x="21600" y="21600"/>
                    </a:lnTo>
                    <a:lnTo>
                      <a:pt x="21600" y="1905"/>
                    </a:lnTo>
                    <a:close/>
                    <a:moveTo>
                      <a:pt x="19849" y="18962"/>
                    </a:moveTo>
                    <a:lnTo>
                      <a:pt x="1751" y="18962"/>
                    </a:lnTo>
                    <a:lnTo>
                      <a:pt x="1751" y="2638"/>
                    </a:lnTo>
                    <a:lnTo>
                      <a:pt x="19849" y="2638"/>
                    </a:lnTo>
                    <a:lnTo>
                      <a:pt x="19849" y="18962"/>
                    </a:lnTo>
                    <a:close/>
                  </a:path>
                </a:pathLst>
              </a:custGeom>
              <a:solidFill>
                <a:srgbClr val="2DCA6B"/>
              </a:solidFill>
              <a:ln w="12700" cap="flat">
                <a:noFill/>
                <a:miter lim="400000"/>
              </a:ln>
              <a:effectLst/>
            </p:spPr>
            <p:txBody>
              <a:bodyPr wrap="square" lIns="45719" tIns="45719" rIns="45719" bIns="45719" numCol="1" anchor="t">
                <a:noAutofit/>
              </a:bodyPr>
              <a:lstStyle/>
              <a:p>
                <a:pPr algn="l" defTabSz="457200">
                  <a:defRPr sz="2000">
                    <a:uFill>
                      <a:solidFill>
                        <a:srgbClr val="000000"/>
                      </a:solidFill>
                    </a:uFill>
                    <a:latin typeface="Calibri"/>
                    <a:ea typeface="Calibri"/>
                    <a:cs typeface="Calibri"/>
                    <a:sym typeface="Calibri"/>
                  </a:defRPr>
                </a:pPr>
              </a:p>
            </p:txBody>
          </p:sp>
          <p:sp>
            <p:nvSpPr>
              <p:cNvPr id="1730" name="Shape 1730"/>
              <p:cNvSpPr/>
              <p:nvPr/>
            </p:nvSpPr>
            <p:spPr>
              <a:xfrm>
                <a:off x="0" y="331859"/>
                <a:ext cx="576345" cy="66778"/>
              </a:xfrm>
              <a:custGeom>
                <a:avLst/>
                <a:gdLst/>
                <a:ahLst/>
                <a:cxnLst>
                  <a:cxn ang="0">
                    <a:pos x="wd2" y="hd2"/>
                  </a:cxn>
                  <a:cxn ang="5400000">
                    <a:pos x="wd2" y="hd2"/>
                  </a:cxn>
                  <a:cxn ang="10800000">
                    <a:pos x="wd2" y="hd2"/>
                  </a:cxn>
                  <a:cxn ang="16200000">
                    <a:pos x="wd2" y="hd2"/>
                  </a:cxn>
                </a:cxnLst>
                <a:rect l="0" t="0" r="r" b="b"/>
                <a:pathLst>
                  <a:path w="21600" h="21600" extrusionOk="0">
                    <a:moveTo>
                      <a:pt x="19302" y="0"/>
                    </a:moveTo>
                    <a:lnTo>
                      <a:pt x="2298" y="0"/>
                    </a:lnTo>
                    <a:lnTo>
                      <a:pt x="0" y="21600"/>
                    </a:lnTo>
                    <a:lnTo>
                      <a:pt x="21600" y="21600"/>
                    </a:lnTo>
                    <a:lnTo>
                      <a:pt x="19302" y="0"/>
                    </a:lnTo>
                    <a:close/>
                    <a:moveTo>
                      <a:pt x="8272" y="14893"/>
                    </a:moveTo>
                    <a:lnTo>
                      <a:pt x="9191" y="7037"/>
                    </a:lnTo>
                    <a:lnTo>
                      <a:pt x="12408" y="7037"/>
                    </a:lnTo>
                    <a:lnTo>
                      <a:pt x="13328" y="14893"/>
                    </a:lnTo>
                    <a:lnTo>
                      <a:pt x="8272" y="14893"/>
                    </a:lnTo>
                    <a:close/>
                  </a:path>
                </a:pathLst>
              </a:custGeom>
              <a:solidFill>
                <a:srgbClr val="2DCA6B"/>
              </a:solidFill>
              <a:ln w="12700" cap="flat">
                <a:noFill/>
                <a:miter lim="400000"/>
              </a:ln>
              <a:effectLst/>
            </p:spPr>
            <p:txBody>
              <a:bodyPr wrap="square" lIns="45719" tIns="45719" rIns="45719" bIns="45719" numCol="1" anchor="t">
                <a:noAutofit/>
              </a:bodyPr>
              <a:lstStyle/>
              <a:p>
                <a:pPr algn="l" defTabSz="457200">
                  <a:defRPr sz="2000">
                    <a:uFill>
                      <a:solidFill>
                        <a:srgbClr val="000000"/>
                      </a:solidFill>
                    </a:uFill>
                    <a:latin typeface="Calibri"/>
                    <a:ea typeface="Calibri"/>
                    <a:cs typeface="Calibri"/>
                    <a:sym typeface="Calibri"/>
                  </a:defRPr>
                </a:pPr>
              </a:p>
            </p:txBody>
          </p:sp>
          <p:sp>
            <p:nvSpPr>
              <p:cNvPr id="1731" name="Shape 1731"/>
              <p:cNvSpPr/>
              <p:nvPr/>
            </p:nvSpPr>
            <p:spPr>
              <a:xfrm>
                <a:off x="0" y="420895"/>
                <a:ext cx="576345" cy="24283"/>
              </a:xfrm>
              <a:custGeom>
                <a:avLst/>
                <a:gdLst/>
                <a:ahLst/>
                <a:cxnLst>
                  <a:cxn ang="0">
                    <a:pos x="wd2" y="hd2"/>
                  </a:cxn>
                  <a:cxn ang="5400000">
                    <a:pos x="wd2" y="hd2"/>
                  </a:cxn>
                  <a:cxn ang="10800000">
                    <a:pos x="wd2" y="hd2"/>
                  </a:cxn>
                  <a:cxn ang="16200000">
                    <a:pos x="wd2" y="hd2"/>
                  </a:cxn>
                </a:cxnLst>
                <a:rect l="0" t="0" r="r" b="b"/>
                <a:pathLst>
                  <a:path w="21600" h="21600" extrusionOk="0">
                    <a:moveTo>
                      <a:pt x="690" y="21600"/>
                    </a:moveTo>
                    <a:cubicBezTo>
                      <a:pt x="1465" y="21600"/>
                      <a:pt x="20318" y="21600"/>
                      <a:pt x="20911" y="21600"/>
                    </a:cubicBezTo>
                    <a:cubicBezTo>
                      <a:pt x="21552" y="21600"/>
                      <a:pt x="21600" y="0"/>
                      <a:pt x="21600" y="0"/>
                    </a:cubicBezTo>
                    <a:lnTo>
                      <a:pt x="0" y="0"/>
                    </a:lnTo>
                    <a:cubicBezTo>
                      <a:pt x="0" y="0"/>
                      <a:pt x="18" y="21600"/>
                      <a:pt x="690" y="21600"/>
                    </a:cubicBezTo>
                    <a:close/>
                  </a:path>
                </a:pathLst>
              </a:custGeom>
              <a:solidFill>
                <a:srgbClr val="2DCA6B"/>
              </a:solidFill>
              <a:ln w="12700" cap="flat">
                <a:noFill/>
                <a:miter lim="400000"/>
              </a:ln>
              <a:effectLst/>
            </p:spPr>
            <p:txBody>
              <a:bodyPr wrap="square" lIns="45719" tIns="45719" rIns="45719" bIns="45719" numCol="1" anchor="t">
                <a:noAutofit/>
              </a:bodyPr>
              <a:lstStyle/>
              <a:p>
                <a:pPr algn="l" defTabSz="457200">
                  <a:defRPr sz="2000">
                    <a:uFill>
                      <a:solidFill>
                        <a:srgbClr val="000000"/>
                      </a:solidFill>
                    </a:uFill>
                    <a:latin typeface="Calibri"/>
                    <a:ea typeface="Calibri"/>
                    <a:cs typeface="Calibri"/>
                    <a:sym typeface="Calibri"/>
                  </a:defRPr>
                </a:pPr>
              </a:p>
            </p:txBody>
          </p:sp>
        </p:grpSp>
      </p:grpSp>
      <p:grpSp>
        <p:nvGrpSpPr>
          <p:cNvPr id="1738" name="Group 1738"/>
          <p:cNvGrpSpPr/>
          <p:nvPr/>
        </p:nvGrpSpPr>
        <p:grpSpPr>
          <a:xfrm>
            <a:off x="2564290" y="3573868"/>
            <a:ext cx="1112866" cy="1112865"/>
            <a:chOff x="0" y="0"/>
            <a:chExt cx="1112864" cy="1112864"/>
          </a:xfrm>
        </p:grpSpPr>
        <p:sp>
          <p:nvSpPr>
            <p:cNvPr id="1734" name="Shape 1734"/>
            <p:cNvSpPr/>
            <p:nvPr/>
          </p:nvSpPr>
          <p:spPr>
            <a:xfrm>
              <a:off x="0" y="0"/>
              <a:ext cx="1112865" cy="1112865"/>
            </a:xfrm>
            <a:prstGeom prst="ellipse">
              <a:avLst/>
            </a:prstGeom>
            <a:noFill/>
            <a:ln w="12700" cap="flat">
              <a:solidFill>
                <a:srgbClr val="E97F00"/>
              </a:solidFill>
              <a:prstDash val="solid"/>
              <a:round/>
            </a:ln>
            <a:effectLst/>
          </p:spPr>
          <p:txBody>
            <a:bodyPr wrap="square" lIns="45719" tIns="45719" rIns="45719" bIns="45719" numCol="1" anchor="ctr">
              <a:noAutofit/>
            </a:bodyPr>
            <a:lstStyle/>
            <a:p>
              <a:pPr defTabSz="457200">
                <a:defRPr sz="2000">
                  <a:uFill>
                    <a:solidFill>
                      <a:srgbClr val="000000"/>
                    </a:solidFill>
                  </a:uFill>
                  <a:latin typeface="Calibri"/>
                  <a:ea typeface="Calibri"/>
                  <a:cs typeface="Calibri"/>
                  <a:sym typeface="Calibri"/>
                </a:defRPr>
              </a:pPr>
            </a:p>
          </p:txBody>
        </p:sp>
        <p:grpSp>
          <p:nvGrpSpPr>
            <p:cNvPr id="1737" name="Group 1737"/>
            <p:cNvGrpSpPr/>
            <p:nvPr/>
          </p:nvGrpSpPr>
          <p:grpSpPr>
            <a:xfrm>
              <a:off x="270250" y="304696"/>
              <a:ext cx="588263" cy="496847"/>
              <a:chOff x="0" y="0"/>
              <a:chExt cx="588262" cy="496846"/>
            </a:xfrm>
          </p:grpSpPr>
          <p:sp>
            <p:nvSpPr>
              <p:cNvPr id="1735" name="Shape 1735"/>
              <p:cNvSpPr/>
              <p:nvPr/>
            </p:nvSpPr>
            <p:spPr>
              <a:xfrm>
                <a:off x="202504" y="0"/>
                <a:ext cx="385759" cy="407245"/>
              </a:xfrm>
              <a:custGeom>
                <a:avLst/>
                <a:gdLst/>
                <a:ahLst/>
                <a:cxnLst>
                  <a:cxn ang="0">
                    <a:pos x="wd2" y="hd2"/>
                  </a:cxn>
                  <a:cxn ang="5400000">
                    <a:pos x="wd2" y="hd2"/>
                  </a:cxn>
                  <a:cxn ang="10800000">
                    <a:pos x="wd2" y="hd2"/>
                  </a:cxn>
                  <a:cxn ang="16200000">
                    <a:pos x="wd2" y="hd2"/>
                  </a:cxn>
                </a:cxnLst>
                <a:rect l="0" t="0" r="r" b="b"/>
                <a:pathLst>
                  <a:path w="21039" h="20606" extrusionOk="0">
                    <a:moveTo>
                      <a:pt x="20987" y="10157"/>
                    </a:moveTo>
                    <a:cubicBezTo>
                      <a:pt x="21600" y="5281"/>
                      <a:pt x="16771" y="773"/>
                      <a:pt x="10201" y="88"/>
                    </a:cubicBezTo>
                    <a:cubicBezTo>
                      <a:pt x="6178" y="-332"/>
                      <a:pt x="2437" y="782"/>
                      <a:pt x="0" y="2826"/>
                    </a:cubicBezTo>
                    <a:cubicBezTo>
                      <a:pt x="547" y="2777"/>
                      <a:pt x="1097" y="2748"/>
                      <a:pt x="1641" y="2748"/>
                    </a:cubicBezTo>
                    <a:cubicBezTo>
                      <a:pt x="4904" y="2748"/>
                      <a:pt x="8033" y="3641"/>
                      <a:pt x="10451" y="5264"/>
                    </a:cubicBezTo>
                    <a:cubicBezTo>
                      <a:pt x="13013" y="6984"/>
                      <a:pt x="14608" y="9400"/>
                      <a:pt x="14942" y="12067"/>
                    </a:cubicBezTo>
                    <a:cubicBezTo>
                      <a:pt x="15241" y="14439"/>
                      <a:pt x="14503" y="16856"/>
                      <a:pt x="12867" y="18912"/>
                    </a:cubicBezTo>
                    <a:cubicBezTo>
                      <a:pt x="16239" y="21268"/>
                      <a:pt x="19327" y="20635"/>
                      <a:pt x="18610" y="20131"/>
                    </a:cubicBezTo>
                    <a:cubicBezTo>
                      <a:pt x="16607" y="18721"/>
                      <a:pt x="16181" y="17345"/>
                      <a:pt x="16307" y="16265"/>
                    </a:cubicBezTo>
                    <a:cubicBezTo>
                      <a:pt x="18883" y="14899"/>
                      <a:pt x="20664" y="12734"/>
                      <a:pt x="20987" y="10157"/>
                    </a:cubicBezTo>
                    <a:close/>
                  </a:path>
                </a:pathLst>
              </a:custGeom>
              <a:solidFill>
                <a:srgbClr val="E97F00"/>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Roboto condensed"/>
                    <a:ea typeface="Roboto condensed"/>
                    <a:cs typeface="Roboto condensed"/>
                    <a:sym typeface="Roboto condensed"/>
                  </a:defRPr>
                </a:pPr>
              </a:p>
            </p:txBody>
          </p:sp>
          <p:sp>
            <p:nvSpPr>
              <p:cNvPr id="1736" name="Shape 1736"/>
              <p:cNvSpPr/>
              <p:nvPr/>
            </p:nvSpPr>
            <p:spPr>
              <a:xfrm>
                <a:off x="-1" y="89592"/>
                <a:ext cx="438427" cy="407255"/>
              </a:xfrm>
              <a:custGeom>
                <a:avLst/>
                <a:gdLst/>
                <a:ahLst/>
                <a:cxnLst>
                  <a:cxn ang="0">
                    <a:pos x="wd2" y="hd2"/>
                  </a:cxn>
                  <a:cxn ang="5400000">
                    <a:pos x="wd2" y="hd2"/>
                  </a:cxn>
                  <a:cxn ang="10800000">
                    <a:pos x="wd2" y="hd2"/>
                  </a:cxn>
                  <a:cxn ang="16200000">
                    <a:pos x="wd2" y="hd2"/>
                  </a:cxn>
                </a:cxnLst>
                <a:rect l="0" t="0" r="r" b="b"/>
                <a:pathLst>
                  <a:path w="20633" h="21600" extrusionOk="0">
                    <a:moveTo>
                      <a:pt x="20588" y="8045"/>
                    </a:moveTo>
                    <a:cubicBezTo>
                      <a:pt x="20105" y="3375"/>
                      <a:pt x="15867" y="0"/>
                      <a:pt x="10813" y="0"/>
                    </a:cubicBezTo>
                    <a:cubicBezTo>
                      <a:pt x="10335" y="0"/>
                      <a:pt x="9850" y="30"/>
                      <a:pt x="9360" y="92"/>
                    </a:cubicBezTo>
                    <a:cubicBezTo>
                      <a:pt x="3687" y="811"/>
                      <a:pt x="-483" y="5536"/>
                      <a:pt x="45" y="10647"/>
                    </a:cubicBezTo>
                    <a:cubicBezTo>
                      <a:pt x="325" y="13349"/>
                      <a:pt x="1863" y="15617"/>
                      <a:pt x="4088" y="17049"/>
                    </a:cubicBezTo>
                    <a:cubicBezTo>
                      <a:pt x="4197" y="18181"/>
                      <a:pt x="3829" y="19624"/>
                      <a:pt x="2099" y="21102"/>
                    </a:cubicBezTo>
                    <a:cubicBezTo>
                      <a:pt x="1822" y="21338"/>
                      <a:pt x="2199" y="21600"/>
                      <a:pt x="2959" y="21600"/>
                    </a:cubicBezTo>
                    <a:cubicBezTo>
                      <a:pt x="4145" y="21600"/>
                      <a:pt x="6264" y="20961"/>
                      <a:pt x="8295" y="18585"/>
                    </a:cubicBezTo>
                    <a:cubicBezTo>
                      <a:pt x="8797" y="18655"/>
                      <a:pt x="9311" y="18690"/>
                      <a:pt x="9833" y="18690"/>
                    </a:cubicBezTo>
                    <a:cubicBezTo>
                      <a:pt x="10307" y="18690"/>
                      <a:pt x="10789" y="18661"/>
                      <a:pt x="11274" y="18599"/>
                    </a:cubicBezTo>
                    <a:cubicBezTo>
                      <a:pt x="16947" y="17881"/>
                      <a:pt x="21117" y="13156"/>
                      <a:pt x="20588" y="8045"/>
                    </a:cubicBezTo>
                    <a:close/>
                  </a:path>
                </a:pathLst>
              </a:custGeom>
              <a:solidFill>
                <a:srgbClr val="E97F00"/>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Roboto condensed"/>
                    <a:ea typeface="Roboto condensed"/>
                    <a:cs typeface="Roboto condensed"/>
                    <a:sym typeface="Roboto condensed"/>
                  </a:defRPr>
                </a:pPr>
              </a:p>
            </p:txBody>
          </p:sp>
        </p:grpSp>
      </p:grpSp>
      <p:grpSp>
        <p:nvGrpSpPr>
          <p:cNvPr id="1743" name="Group 1743"/>
          <p:cNvGrpSpPr/>
          <p:nvPr/>
        </p:nvGrpSpPr>
        <p:grpSpPr>
          <a:xfrm>
            <a:off x="829629" y="3573868"/>
            <a:ext cx="1112865" cy="1112865"/>
            <a:chOff x="0" y="0"/>
            <a:chExt cx="1112864" cy="1112864"/>
          </a:xfrm>
        </p:grpSpPr>
        <p:grpSp>
          <p:nvGrpSpPr>
            <p:cNvPr id="1741" name="Group 1741"/>
            <p:cNvGrpSpPr/>
            <p:nvPr/>
          </p:nvGrpSpPr>
          <p:grpSpPr>
            <a:xfrm>
              <a:off x="266271" y="369570"/>
              <a:ext cx="580322" cy="365683"/>
              <a:chOff x="0" y="0"/>
              <a:chExt cx="580320" cy="365681"/>
            </a:xfrm>
          </p:grpSpPr>
          <p:sp>
            <p:nvSpPr>
              <p:cNvPr id="1739" name="Shape 1739"/>
              <p:cNvSpPr/>
              <p:nvPr/>
            </p:nvSpPr>
            <p:spPr>
              <a:xfrm>
                <a:off x="0" y="104768"/>
                <a:ext cx="206901" cy="260914"/>
              </a:xfrm>
              <a:custGeom>
                <a:avLst/>
                <a:gdLst/>
                <a:ahLst/>
                <a:cxnLst>
                  <a:cxn ang="0">
                    <a:pos x="wd2" y="hd2"/>
                  </a:cxn>
                  <a:cxn ang="5400000">
                    <a:pos x="wd2" y="hd2"/>
                  </a:cxn>
                  <a:cxn ang="10800000">
                    <a:pos x="wd2" y="hd2"/>
                  </a:cxn>
                  <a:cxn ang="16200000">
                    <a:pos x="wd2" y="hd2"/>
                  </a:cxn>
                </a:cxnLst>
                <a:rect l="0" t="0" r="r" b="b"/>
                <a:pathLst>
                  <a:path w="21470" h="21600" extrusionOk="0">
                    <a:moveTo>
                      <a:pt x="13938" y="18089"/>
                    </a:moveTo>
                    <a:lnTo>
                      <a:pt x="13938" y="18075"/>
                    </a:lnTo>
                    <a:cubicBezTo>
                      <a:pt x="13949" y="17312"/>
                      <a:pt x="14370" y="14919"/>
                      <a:pt x="18829" y="12741"/>
                    </a:cubicBezTo>
                    <a:cubicBezTo>
                      <a:pt x="19646" y="11856"/>
                      <a:pt x="20317" y="10649"/>
                      <a:pt x="21003" y="9256"/>
                    </a:cubicBezTo>
                    <a:cubicBezTo>
                      <a:pt x="21476" y="8293"/>
                      <a:pt x="21396" y="7471"/>
                      <a:pt x="21396" y="6302"/>
                    </a:cubicBezTo>
                    <a:cubicBezTo>
                      <a:pt x="21396" y="5437"/>
                      <a:pt x="21600" y="4050"/>
                      <a:pt x="21332" y="3287"/>
                    </a:cubicBezTo>
                    <a:cubicBezTo>
                      <a:pt x="20424" y="712"/>
                      <a:pt x="18134" y="0"/>
                      <a:pt x="15449" y="0"/>
                    </a:cubicBezTo>
                    <a:cubicBezTo>
                      <a:pt x="12764" y="0"/>
                      <a:pt x="10471" y="714"/>
                      <a:pt x="9566" y="3295"/>
                    </a:cubicBezTo>
                    <a:cubicBezTo>
                      <a:pt x="9299" y="4054"/>
                      <a:pt x="9504" y="5439"/>
                      <a:pt x="9504" y="6301"/>
                    </a:cubicBezTo>
                    <a:cubicBezTo>
                      <a:pt x="9504" y="7473"/>
                      <a:pt x="9424" y="8297"/>
                      <a:pt x="9900" y="9263"/>
                    </a:cubicBezTo>
                    <a:cubicBezTo>
                      <a:pt x="10724" y="10935"/>
                      <a:pt x="11509" y="12336"/>
                      <a:pt x="12556" y="13231"/>
                    </a:cubicBezTo>
                    <a:cubicBezTo>
                      <a:pt x="8479" y="13828"/>
                      <a:pt x="5724" y="15525"/>
                      <a:pt x="3865" y="16187"/>
                    </a:cubicBezTo>
                    <a:cubicBezTo>
                      <a:pt x="18" y="17556"/>
                      <a:pt x="0" y="19055"/>
                      <a:pt x="0" y="19055"/>
                    </a:cubicBezTo>
                    <a:lnTo>
                      <a:pt x="0" y="21600"/>
                    </a:lnTo>
                    <a:lnTo>
                      <a:pt x="13940" y="21598"/>
                    </a:lnTo>
                    <a:lnTo>
                      <a:pt x="13940" y="18089"/>
                    </a:lnTo>
                    <a:lnTo>
                      <a:pt x="13938" y="18089"/>
                    </a:lnTo>
                    <a:close/>
                  </a:path>
                </a:pathLst>
              </a:custGeom>
              <a:solidFill>
                <a:srgbClr val="2299DE"/>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Roboto condensed"/>
                    <a:ea typeface="Roboto condensed"/>
                    <a:cs typeface="Roboto condensed"/>
                    <a:sym typeface="Roboto condensed"/>
                  </a:defRPr>
                </a:pPr>
              </a:p>
            </p:txBody>
          </p:sp>
          <p:sp>
            <p:nvSpPr>
              <p:cNvPr id="1740" name="Shape 1740"/>
              <p:cNvSpPr/>
              <p:nvPr/>
            </p:nvSpPr>
            <p:spPr>
              <a:xfrm>
                <a:off x="169554" y="0"/>
                <a:ext cx="410767" cy="358631"/>
              </a:xfrm>
              <a:custGeom>
                <a:avLst/>
                <a:gdLst/>
                <a:ahLst/>
                <a:cxnLst>
                  <a:cxn ang="0">
                    <a:pos x="wd2" y="hd2"/>
                  </a:cxn>
                  <a:cxn ang="5400000">
                    <a:pos x="wd2" y="hd2"/>
                  </a:cxn>
                  <a:cxn ang="10800000">
                    <a:pos x="wd2" y="hd2"/>
                  </a:cxn>
                  <a:cxn ang="16200000">
                    <a:pos x="wd2" y="hd2"/>
                  </a:cxn>
                </a:cxnLst>
                <a:rect l="0" t="0" r="r" b="b"/>
                <a:pathLst>
                  <a:path w="21600" h="21600" extrusionOk="0">
                    <a:moveTo>
                      <a:pt x="18895" y="16182"/>
                    </a:moveTo>
                    <a:cubicBezTo>
                      <a:pt x="17591" y="15518"/>
                      <a:pt x="15655" y="13809"/>
                      <a:pt x="12789" y="13222"/>
                    </a:cubicBezTo>
                    <a:cubicBezTo>
                      <a:pt x="13522" y="12323"/>
                      <a:pt x="14076" y="10920"/>
                      <a:pt x="14647" y="9256"/>
                    </a:cubicBezTo>
                    <a:cubicBezTo>
                      <a:pt x="14978" y="8292"/>
                      <a:pt x="14921" y="7470"/>
                      <a:pt x="14921" y="6300"/>
                    </a:cubicBezTo>
                    <a:cubicBezTo>
                      <a:pt x="14921" y="5435"/>
                      <a:pt x="15063" y="4048"/>
                      <a:pt x="14876" y="3287"/>
                    </a:cubicBezTo>
                    <a:cubicBezTo>
                      <a:pt x="14244" y="710"/>
                      <a:pt x="12647" y="0"/>
                      <a:pt x="10775" y="0"/>
                    </a:cubicBezTo>
                    <a:cubicBezTo>
                      <a:pt x="8902" y="0"/>
                      <a:pt x="7303" y="714"/>
                      <a:pt x="6672" y="3294"/>
                    </a:cubicBezTo>
                    <a:cubicBezTo>
                      <a:pt x="6486" y="4054"/>
                      <a:pt x="6628" y="5438"/>
                      <a:pt x="6628" y="6300"/>
                    </a:cubicBezTo>
                    <a:cubicBezTo>
                      <a:pt x="6628" y="7473"/>
                      <a:pt x="6572" y="8297"/>
                      <a:pt x="6904" y="9262"/>
                    </a:cubicBezTo>
                    <a:cubicBezTo>
                      <a:pt x="7479" y="10934"/>
                      <a:pt x="8026" y="12336"/>
                      <a:pt x="8756" y="13231"/>
                    </a:cubicBezTo>
                    <a:cubicBezTo>
                      <a:pt x="5913" y="13828"/>
                      <a:pt x="3991" y="15526"/>
                      <a:pt x="2695" y="16187"/>
                    </a:cubicBezTo>
                    <a:cubicBezTo>
                      <a:pt x="13" y="17556"/>
                      <a:pt x="0" y="19054"/>
                      <a:pt x="0" y="19054"/>
                    </a:cubicBezTo>
                    <a:lnTo>
                      <a:pt x="0" y="21600"/>
                    </a:lnTo>
                    <a:lnTo>
                      <a:pt x="21600" y="21597"/>
                    </a:lnTo>
                    <a:lnTo>
                      <a:pt x="21600" y="19054"/>
                    </a:lnTo>
                    <a:cubicBezTo>
                      <a:pt x="21600" y="19054"/>
                      <a:pt x="21587" y="17551"/>
                      <a:pt x="18895" y="16182"/>
                    </a:cubicBezTo>
                    <a:close/>
                  </a:path>
                </a:pathLst>
              </a:custGeom>
              <a:solidFill>
                <a:srgbClr val="2299DE"/>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Roboto condensed"/>
                    <a:ea typeface="Roboto condensed"/>
                    <a:cs typeface="Roboto condensed"/>
                    <a:sym typeface="Roboto condensed"/>
                  </a:defRPr>
                </a:pPr>
              </a:p>
            </p:txBody>
          </p:sp>
        </p:grpSp>
        <p:sp>
          <p:nvSpPr>
            <p:cNvPr id="1742" name="Shape 1742"/>
            <p:cNvSpPr/>
            <p:nvPr/>
          </p:nvSpPr>
          <p:spPr>
            <a:xfrm>
              <a:off x="0" y="0"/>
              <a:ext cx="1112865" cy="1112865"/>
            </a:xfrm>
            <a:prstGeom prst="ellipse">
              <a:avLst/>
            </a:prstGeom>
            <a:noFill/>
            <a:ln w="12700" cap="flat">
              <a:solidFill>
                <a:srgbClr val="2299DE"/>
              </a:solidFill>
              <a:prstDash val="solid"/>
              <a:round/>
            </a:ln>
            <a:effectLst/>
          </p:spPr>
          <p:txBody>
            <a:bodyPr wrap="square" lIns="45719" tIns="45719" rIns="45719" bIns="45719" numCol="1" anchor="ctr">
              <a:noAutofit/>
            </a:bodyPr>
            <a:lstStyle/>
            <a:p>
              <a:pPr defTabSz="457200">
                <a:defRPr sz="2000">
                  <a:uFill>
                    <a:solidFill>
                      <a:srgbClr val="000000"/>
                    </a:solidFill>
                  </a:uFill>
                  <a:latin typeface="Calibri"/>
                  <a:ea typeface="Calibri"/>
                  <a:cs typeface="Calibri"/>
                  <a:sym typeface="Calibri"/>
                </a:defRPr>
              </a:pPr>
            </a:p>
          </p:txBody>
        </p:sp>
      </p:grpSp>
      <p:grpSp>
        <p:nvGrpSpPr>
          <p:cNvPr id="1749" name="Group 1749"/>
          <p:cNvGrpSpPr/>
          <p:nvPr/>
        </p:nvGrpSpPr>
        <p:grpSpPr>
          <a:xfrm>
            <a:off x="6033613" y="3581388"/>
            <a:ext cx="1112865" cy="1112865"/>
            <a:chOff x="0" y="0"/>
            <a:chExt cx="1112864" cy="1112864"/>
          </a:xfrm>
        </p:grpSpPr>
        <p:grpSp>
          <p:nvGrpSpPr>
            <p:cNvPr id="1747" name="Group 1747"/>
            <p:cNvGrpSpPr/>
            <p:nvPr/>
          </p:nvGrpSpPr>
          <p:grpSpPr>
            <a:xfrm>
              <a:off x="243125" y="264284"/>
              <a:ext cx="560449" cy="584296"/>
              <a:chOff x="0" y="0"/>
              <a:chExt cx="560448" cy="584294"/>
            </a:xfrm>
          </p:grpSpPr>
          <p:sp>
            <p:nvSpPr>
              <p:cNvPr id="1744" name="Shape 1744"/>
              <p:cNvSpPr/>
              <p:nvPr/>
            </p:nvSpPr>
            <p:spPr>
              <a:xfrm>
                <a:off x="137582" y="0"/>
                <a:ext cx="184120" cy="183983"/>
              </a:xfrm>
              <a:custGeom>
                <a:avLst/>
                <a:gdLst/>
                <a:ahLst/>
                <a:cxnLst>
                  <a:cxn ang="0">
                    <a:pos x="wd2" y="hd2"/>
                  </a:cxn>
                  <a:cxn ang="5400000">
                    <a:pos x="wd2" y="hd2"/>
                  </a:cxn>
                  <a:cxn ang="10800000">
                    <a:pos x="wd2" y="hd2"/>
                  </a:cxn>
                  <a:cxn ang="16200000">
                    <a:pos x="wd2" y="hd2"/>
                  </a:cxn>
                </a:cxnLst>
                <a:rect l="0" t="0" r="r" b="b"/>
                <a:pathLst>
                  <a:path w="21599" h="21600" extrusionOk="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path>
                </a:pathLst>
              </a:custGeom>
              <a:solidFill>
                <a:srgbClr val="F4C300"/>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745" name="Shape 1745"/>
              <p:cNvSpPr/>
              <p:nvPr/>
            </p:nvSpPr>
            <p:spPr>
              <a:xfrm>
                <a:off x="234699" y="88958"/>
                <a:ext cx="325750" cy="289115"/>
              </a:xfrm>
              <a:custGeom>
                <a:avLst/>
                <a:gdLst/>
                <a:ahLst/>
                <a:cxnLst>
                  <a:cxn ang="0">
                    <a:pos x="wd2" y="hd2"/>
                  </a:cxn>
                  <a:cxn ang="5400000">
                    <a:pos x="wd2" y="hd2"/>
                  </a:cxn>
                  <a:cxn ang="10800000">
                    <a:pos x="wd2" y="hd2"/>
                  </a:cxn>
                  <a:cxn ang="16200000">
                    <a:pos x="wd2" y="hd2"/>
                  </a:cxn>
                </a:cxnLst>
                <a:rect l="0" t="0" r="r" b="b"/>
                <a:pathLst>
                  <a:path w="21415" h="21600" extrusionOk="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path>
                </a:pathLst>
              </a:custGeom>
              <a:solidFill>
                <a:srgbClr val="F4C300"/>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746" name="Shape 1746"/>
              <p:cNvSpPr/>
              <p:nvPr/>
            </p:nvSpPr>
            <p:spPr>
              <a:xfrm>
                <a:off x="0" y="250700"/>
                <a:ext cx="452203" cy="333595"/>
              </a:xfrm>
              <a:custGeom>
                <a:avLst/>
                <a:gdLst/>
                <a:ahLst/>
                <a:cxnLst>
                  <a:cxn ang="0">
                    <a:pos x="wd2" y="hd2"/>
                  </a:cxn>
                  <a:cxn ang="5400000">
                    <a:pos x="wd2" y="hd2"/>
                  </a:cxn>
                  <a:cxn ang="10800000">
                    <a:pos x="wd2" y="hd2"/>
                  </a:cxn>
                  <a:cxn ang="16200000">
                    <a:pos x="wd2" y="hd2"/>
                  </a:cxn>
                </a:cxnLst>
                <a:rect l="0" t="0" r="r" b="b"/>
                <a:pathLst>
                  <a:path w="21346" h="21600" extrusionOk="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path>
                </a:pathLst>
              </a:custGeom>
              <a:solidFill>
                <a:srgbClr val="F4C300"/>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sp>
          <p:nvSpPr>
            <p:cNvPr id="1748" name="Shape 1748"/>
            <p:cNvSpPr/>
            <p:nvPr/>
          </p:nvSpPr>
          <p:spPr>
            <a:xfrm>
              <a:off x="0" y="0"/>
              <a:ext cx="1112865" cy="1112865"/>
            </a:xfrm>
            <a:prstGeom prst="ellipse">
              <a:avLst/>
            </a:prstGeom>
            <a:noFill/>
            <a:ln w="12700" cap="flat">
              <a:solidFill>
                <a:srgbClr val="F4C300"/>
              </a:solidFill>
              <a:prstDash val="solid"/>
              <a:round/>
            </a:ln>
            <a:effectLst/>
          </p:spPr>
          <p:txBody>
            <a:bodyPr wrap="square" lIns="45719" tIns="45719" rIns="45719" bIns="45719" numCol="1" anchor="ctr">
              <a:noAutofit/>
            </a:bodyPr>
            <a:lstStyle/>
            <a:p>
              <a:pPr defTabSz="457200">
                <a:defRPr sz="2000">
                  <a:uFill>
                    <a:solidFill>
                      <a:srgbClr val="000000"/>
                    </a:solidFill>
                  </a:uFill>
                  <a:latin typeface="Calibri"/>
                  <a:ea typeface="Calibri"/>
                  <a:cs typeface="Calibri"/>
                  <a:sym typeface="Calibri"/>
                </a:defRPr>
              </a:pPr>
            </a:p>
          </p:txBody>
        </p:sp>
      </p:grpSp>
      <p:sp>
        <p:nvSpPr>
          <p:cNvPr id="1750" name="Shape 1750"/>
          <p:cNvSpPr/>
          <p:nvPr/>
        </p:nvSpPr>
        <p:spPr>
          <a:xfrm rot="10800000" flipH="1">
            <a:off x="7469169" y="2305880"/>
            <a:ext cx="4346446" cy="1218757"/>
          </a:xfrm>
          <a:custGeom>
            <a:avLst/>
            <a:gdLst/>
            <a:ahLst/>
            <a:cxnLst>
              <a:cxn ang="0">
                <a:pos x="wd2" y="hd2"/>
              </a:cxn>
              <a:cxn ang="5400000">
                <a:pos x="wd2" y="hd2"/>
              </a:cxn>
              <a:cxn ang="10800000">
                <a:pos x="wd2" y="hd2"/>
              </a:cxn>
              <a:cxn ang="16200000">
                <a:pos x="wd2" y="hd2"/>
              </a:cxn>
            </a:cxnLst>
            <a:rect l="0" t="0" r="r" b="b"/>
            <a:pathLst>
              <a:path w="21600" h="21600" extrusionOk="0">
                <a:moveTo>
                  <a:pt x="21584" y="0"/>
                </a:moveTo>
                <a:lnTo>
                  <a:pt x="21600" y="0"/>
                </a:lnTo>
                <a:lnTo>
                  <a:pt x="21600" y="21600"/>
                </a:lnTo>
                <a:lnTo>
                  <a:pt x="0" y="21600"/>
                </a:lnTo>
              </a:path>
            </a:pathLst>
          </a:custGeom>
          <a:ln>
            <a:solidFill>
              <a:srgbClr val="BFBFBF"/>
            </a:solidFill>
            <a:prstDash val="sysDash"/>
            <a:headEnd type="oval"/>
            <a:tailEnd type="oval"/>
          </a:ln>
        </p:spPr>
        <p:txBody>
          <a:bodyPr lIns="45719" rIns="45719" anchor="ctr"/>
          <a:lstStyle/>
          <a:p>
            <a:pPr algn="l" defTabSz="457200">
              <a:defRPr sz="2000">
                <a:uFill>
                  <a:solidFill>
                    <a:srgbClr val="000000"/>
                  </a:solidFill>
                </a:uFill>
                <a:latin typeface="Calibri"/>
                <a:ea typeface="Calibri"/>
                <a:cs typeface="Calibri"/>
                <a:sym typeface="Calibri"/>
              </a:defRPr>
            </a:pPr>
          </a:p>
        </p:txBody>
      </p:sp>
      <p:sp>
        <p:nvSpPr>
          <p:cNvPr id="1751" name="Shape 1751"/>
          <p:cNvSpPr/>
          <p:nvPr/>
        </p:nvSpPr>
        <p:spPr>
          <a:xfrm rot="5400000" flipH="1">
            <a:off x="7108521" y="2295619"/>
            <a:ext cx="926038" cy="1430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a:solidFill>
              <a:srgbClr val="BFBFBF"/>
            </a:solidFill>
            <a:prstDash val="sysDash"/>
            <a:headEnd type="oval"/>
            <a:tailEnd type="oval"/>
          </a:ln>
        </p:spPr>
        <p:txBody>
          <a:bodyPr lIns="45719" rIns="45719" anchor="ctr"/>
          <a:lstStyle/>
          <a:p>
            <a:pPr algn="l" defTabSz="457200">
              <a:defRPr sz="2000">
                <a:uFill>
                  <a:solidFill>
                    <a:srgbClr val="000000"/>
                  </a:solidFill>
                </a:uFill>
                <a:latin typeface="Calibri"/>
                <a:ea typeface="Calibri"/>
                <a:cs typeface="Calibri"/>
                <a:sym typeface="Calibri"/>
              </a:defRPr>
            </a:pPr>
          </a:p>
        </p:txBody>
      </p:sp>
      <p:sp>
        <p:nvSpPr>
          <p:cNvPr id="1752" name="Shape 1752"/>
          <p:cNvSpPr/>
          <p:nvPr/>
        </p:nvSpPr>
        <p:spPr>
          <a:xfrm>
            <a:off x="738686" y="4997783"/>
            <a:ext cx="1277939" cy="408941"/>
          </a:xfrm>
          <a:prstGeom prst="rect">
            <a:avLst/>
          </a:prstGeom>
          <a:ln w="12700">
            <a:miter lim="400000"/>
          </a:ln>
        </p:spPr>
        <p:txBody>
          <a:bodyPr lIns="45719" rIns="45719">
            <a:spAutoFit/>
          </a:bodyPr>
          <a:lstStyle>
            <a:lvl1pPr defTabSz="457200">
              <a:lnSpc>
                <a:spcPct val="140000"/>
              </a:lnSpc>
              <a:spcBef>
                <a:spcPts val="100"/>
              </a:spcBef>
              <a:defRPr sz="1800">
                <a:solidFill>
                  <a:schemeClr val="accent1"/>
                </a:solidFill>
                <a:uFill>
                  <a:solidFill>
                    <a:srgbClr val="808080"/>
                  </a:solidFill>
                </a:uFill>
                <a:latin typeface="Roboto condensed"/>
                <a:ea typeface="Roboto condensed"/>
                <a:cs typeface="Roboto condensed"/>
                <a:sym typeface="Roboto condensed"/>
              </a:defRPr>
            </a:lvl1pPr>
          </a:lstStyle>
          <a:p>
            <a:r>
              <a:t>统一认证</a:t>
            </a:r>
          </a:p>
        </p:txBody>
      </p:sp>
      <p:sp>
        <p:nvSpPr>
          <p:cNvPr id="1753" name="Shape 1753"/>
          <p:cNvSpPr/>
          <p:nvPr/>
        </p:nvSpPr>
        <p:spPr>
          <a:xfrm>
            <a:off x="2511200" y="4997783"/>
            <a:ext cx="1277939" cy="408941"/>
          </a:xfrm>
          <a:prstGeom prst="rect">
            <a:avLst/>
          </a:prstGeom>
          <a:ln w="12700">
            <a:miter lim="400000"/>
          </a:ln>
        </p:spPr>
        <p:txBody>
          <a:bodyPr lIns="45719" rIns="45719">
            <a:spAutoFit/>
          </a:bodyPr>
          <a:lstStyle>
            <a:lvl1pPr defTabSz="457200">
              <a:lnSpc>
                <a:spcPct val="140000"/>
              </a:lnSpc>
              <a:spcBef>
                <a:spcPts val="100"/>
              </a:spcBef>
              <a:defRPr sz="1800">
                <a:solidFill>
                  <a:schemeClr val="accent1"/>
                </a:solidFill>
                <a:uFill>
                  <a:solidFill>
                    <a:srgbClr val="808080"/>
                  </a:solidFill>
                </a:uFill>
                <a:latin typeface="Roboto condensed"/>
                <a:ea typeface="Roboto condensed"/>
                <a:cs typeface="Roboto condensed"/>
                <a:sym typeface="Roboto condensed"/>
              </a:defRPr>
            </a:lvl1pPr>
          </a:lstStyle>
          <a:p>
            <a:r>
              <a:t>联系沟通</a:t>
            </a:r>
          </a:p>
        </p:txBody>
      </p:sp>
      <p:sp>
        <p:nvSpPr>
          <p:cNvPr id="1754" name="Shape 1754"/>
          <p:cNvSpPr/>
          <p:nvPr/>
        </p:nvSpPr>
        <p:spPr>
          <a:xfrm>
            <a:off x="4216415" y="4997783"/>
            <a:ext cx="1277939" cy="408941"/>
          </a:xfrm>
          <a:prstGeom prst="rect">
            <a:avLst/>
          </a:prstGeom>
          <a:ln w="12700">
            <a:miter lim="400000"/>
          </a:ln>
        </p:spPr>
        <p:txBody>
          <a:bodyPr lIns="45719" rIns="45719">
            <a:spAutoFit/>
          </a:bodyPr>
          <a:lstStyle>
            <a:lvl1pPr defTabSz="457200">
              <a:lnSpc>
                <a:spcPct val="140000"/>
              </a:lnSpc>
              <a:spcBef>
                <a:spcPts val="100"/>
              </a:spcBef>
              <a:defRPr sz="1800">
                <a:solidFill>
                  <a:schemeClr val="accent1"/>
                </a:solidFill>
                <a:uFill>
                  <a:solidFill>
                    <a:srgbClr val="808080"/>
                  </a:solidFill>
                </a:uFill>
                <a:latin typeface="Roboto condensed"/>
                <a:ea typeface="Roboto condensed"/>
                <a:cs typeface="Roboto condensed"/>
                <a:sym typeface="Roboto condensed"/>
              </a:defRPr>
            </a:lvl1pPr>
          </a:lstStyle>
          <a:p>
            <a:r>
              <a:t>消息集成</a:t>
            </a:r>
          </a:p>
        </p:txBody>
      </p:sp>
      <p:sp>
        <p:nvSpPr>
          <p:cNvPr id="1755" name="Shape 1755"/>
          <p:cNvSpPr/>
          <p:nvPr/>
        </p:nvSpPr>
        <p:spPr>
          <a:xfrm>
            <a:off x="7685737" y="4997783"/>
            <a:ext cx="1277939" cy="408941"/>
          </a:xfrm>
          <a:prstGeom prst="rect">
            <a:avLst/>
          </a:prstGeom>
          <a:ln w="12700">
            <a:miter lim="400000"/>
          </a:ln>
        </p:spPr>
        <p:txBody>
          <a:bodyPr lIns="45719" rIns="45719">
            <a:spAutoFit/>
          </a:bodyPr>
          <a:lstStyle>
            <a:lvl1pPr defTabSz="457200">
              <a:lnSpc>
                <a:spcPct val="140000"/>
              </a:lnSpc>
              <a:spcBef>
                <a:spcPts val="100"/>
              </a:spcBef>
              <a:defRPr sz="1800">
                <a:solidFill>
                  <a:schemeClr val="accent1"/>
                </a:solidFill>
                <a:uFill>
                  <a:solidFill>
                    <a:srgbClr val="808080"/>
                  </a:solidFill>
                </a:uFill>
                <a:latin typeface="Roboto condensed"/>
                <a:ea typeface="Roboto condensed"/>
                <a:cs typeface="Roboto condensed"/>
                <a:sym typeface="Roboto condensed"/>
              </a:defRPr>
            </a:lvl1pPr>
          </a:lstStyle>
          <a:p>
            <a:r>
              <a:t>轻应用开发</a:t>
            </a:r>
          </a:p>
        </p:txBody>
      </p:sp>
      <p:grpSp>
        <p:nvGrpSpPr>
          <p:cNvPr id="1758" name="Group 1758"/>
          <p:cNvGrpSpPr/>
          <p:nvPr/>
        </p:nvGrpSpPr>
        <p:grpSpPr>
          <a:xfrm>
            <a:off x="9502935" y="3573868"/>
            <a:ext cx="1112865" cy="1112865"/>
            <a:chOff x="0" y="0"/>
            <a:chExt cx="1112864" cy="1112864"/>
          </a:xfrm>
        </p:grpSpPr>
        <p:pic>
          <p:nvPicPr>
            <p:cNvPr id="1756" name="image37.png"/>
            <p:cNvPicPr>
              <a:picLocks noChangeAspect="1"/>
            </p:cNvPicPr>
            <p:nvPr/>
          </p:nvPicPr>
          <p:blipFill>
            <a:blip r:embed="rId1"/>
            <a:stretch>
              <a:fillRect/>
            </a:stretch>
          </p:blipFill>
          <p:spPr>
            <a:xfrm>
              <a:off x="348392" y="346500"/>
              <a:ext cx="416081" cy="419864"/>
            </a:xfrm>
            <a:prstGeom prst="rect">
              <a:avLst/>
            </a:prstGeom>
            <a:ln w="12700" cap="flat">
              <a:noFill/>
              <a:miter lim="400000"/>
              <a:headEnd/>
              <a:tailEnd/>
            </a:ln>
            <a:effectLst/>
          </p:spPr>
        </p:pic>
        <p:sp>
          <p:nvSpPr>
            <p:cNvPr id="1757" name="Shape 1757"/>
            <p:cNvSpPr/>
            <p:nvPr/>
          </p:nvSpPr>
          <p:spPr>
            <a:xfrm>
              <a:off x="0" y="0"/>
              <a:ext cx="1112865" cy="1112865"/>
            </a:xfrm>
            <a:prstGeom prst="ellipse">
              <a:avLst/>
            </a:prstGeom>
            <a:noFill/>
            <a:ln w="12700" cap="flat">
              <a:solidFill>
                <a:schemeClr val="accent5"/>
              </a:solidFill>
              <a:prstDash val="solid"/>
              <a:round/>
            </a:ln>
            <a:effectLst/>
          </p:spPr>
          <p:txBody>
            <a:bodyPr wrap="square" lIns="45719" tIns="45719" rIns="45719" bIns="45719" numCol="1" anchor="ctr">
              <a:noAutofit/>
            </a:bodyPr>
            <a:lstStyle/>
            <a:p>
              <a:pPr defTabSz="457200">
                <a:defRPr sz="2000">
                  <a:uFill>
                    <a:solidFill>
                      <a:srgbClr val="000000"/>
                    </a:solidFill>
                  </a:uFill>
                  <a:latin typeface="Calibri"/>
                  <a:ea typeface="Calibri"/>
                  <a:cs typeface="Calibri"/>
                  <a:sym typeface="Calibri"/>
                </a:defRPr>
              </a:pPr>
            </a:p>
          </p:txBody>
        </p:sp>
      </p:grpSp>
      <p:sp>
        <p:nvSpPr>
          <p:cNvPr id="1759" name="Shape 1759"/>
          <p:cNvSpPr/>
          <p:nvPr/>
        </p:nvSpPr>
        <p:spPr>
          <a:xfrm>
            <a:off x="9420398" y="4997783"/>
            <a:ext cx="1277939" cy="408941"/>
          </a:xfrm>
          <a:prstGeom prst="rect">
            <a:avLst/>
          </a:prstGeom>
          <a:ln w="12700">
            <a:miter lim="400000"/>
          </a:ln>
        </p:spPr>
        <p:txBody>
          <a:bodyPr lIns="45719" rIns="45719">
            <a:spAutoFit/>
          </a:bodyPr>
          <a:lstStyle>
            <a:lvl1pPr defTabSz="457200">
              <a:lnSpc>
                <a:spcPct val="140000"/>
              </a:lnSpc>
              <a:spcBef>
                <a:spcPts val="100"/>
              </a:spcBef>
              <a:defRPr sz="1800">
                <a:solidFill>
                  <a:schemeClr val="accent1"/>
                </a:solidFill>
                <a:uFill>
                  <a:solidFill>
                    <a:srgbClr val="808080"/>
                  </a:solidFill>
                </a:uFill>
                <a:latin typeface="Roboto condensed"/>
                <a:ea typeface="Roboto condensed"/>
                <a:cs typeface="Roboto condensed"/>
                <a:sym typeface="Roboto condensed"/>
              </a:defRPr>
            </a:lvl1pPr>
          </a:lstStyle>
          <a:p>
            <a:r>
              <a:t>企业地址簿</a:t>
            </a:r>
          </a:p>
        </p:txBody>
      </p:sp>
      <p:grpSp>
        <p:nvGrpSpPr>
          <p:cNvPr id="1762" name="Group 1762"/>
          <p:cNvGrpSpPr/>
          <p:nvPr/>
        </p:nvGrpSpPr>
        <p:grpSpPr>
          <a:xfrm>
            <a:off x="11237597" y="3573868"/>
            <a:ext cx="1112865" cy="1112865"/>
            <a:chOff x="0" y="0"/>
            <a:chExt cx="1112864" cy="1112864"/>
          </a:xfrm>
        </p:grpSpPr>
        <p:pic>
          <p:nvPicPr>
            <p:cNvPr id="1760" name="pasted-image.png"/>
            <p:cNvPicPr>
              <a:picLocks noChangeAspect="1"/>
            </p:cNvPicPr>
            <p:nvPr/>
          </p:nvPicPr>
          <p:blipFill>
            <a:blip r:embed="rId2"/>
            <a:stretch>
              <a:fillRect/>
            </a:stretch>
          </p:blipFill>
          <p:spPr>
            <a:xfrm>
              <a:off x="176079" y="363374"/>
              <a:ext cx="760706" cy="386116"/>
            </a:xfrm>
            <a:prstGeom prst="rect">
              <a:avLst/>
            </a:prstGeom>
            <a:ln w="12700" cap="flat">
              <a:noFill/>
              <a:miter lim="400000"/>
              <a:headEnd/>
              <a:tailEnd/>
            </a:ln>
            <a:effectLst/>
          </p:spPr>
        </p:pic>
        <p:sp>
          <p:nvSpPr>
            <p:cNvPr id="1761" name="Shape 1761"/>
            <p:cNvSpPr/>
            <p:nvPr/>
          </p:nvSpPr>
          <p:spPr>
            <a:xfrm>
              <a:off x="0" y="0"/>
              <a:ext cx="1112865" cy="1112865"/>
            </a:xfrm>
            <a:prstGeom prst="ellipse">
              <a:avLst/>
            </a:prstGeom>
            <a:noFill/>
            <a:ln w="12700" cap="flat">
              <a:solidFill>
                <a:srgbClr val="000000"/>
              </a:solidFill>
              <a:prstDash val="solid"/>
              <a:round/>
            </a:ln>
            <a:effectLst/>
          </p:spPr>
          <p:txBody>
            <a:bodyPr wrap="square" lIns="45719" tIns="45719" rIns="45719" bIns="45719" numCol="1" anchor="ctr">
              <a:noAutofit/>
            </a:bodyPr>
            <a:lstStyle/>
            <a:p>
              <a:pPr defTabSz="457200">
                <a:defRPr sz="2000">
                  <a:uFill>
                    <a:solidFill>
                      <a:srgbClr val="000000"/>
                    </a:solidFill>
                  </a:uFill>
                  <a:latin typeface="Calibri"/>
                  <a:ea typeface="Calibri"/>
                  <a:cs typeface="Calibri"/>
                  <a:sym typeface="Calibri"/>
                </a:defRPr>
              </a:pPr>
            </a:p>
          </p:txBody>
        </p:sp>
      </p:grpSp>
      <p:sp>
        <p:nvSpPr>
          <p:cNvPr id="1763" name="Shape 1763"/>
          <p:cNvSpPr/>
          <p:nvPr/>
        </p:nvSpPr>
        <p:spPr>
          <a:xfrm>
            <a:off x="11155060" y="4997783"/>
            <a:ext cx="1277939" cy="408941"/>
          </a:xfrm>
          <a:prstGeom prst="rect">
            <a:avLst/>
          </a:prstGeom>
          <a:ln w="12700">
            <a:miter lim="400000"/>
          </a:ln>
        </p:spPr>
        <p:txBody>
          <a:bodyPr lIns="45719" rIns="45719">
            <a:spAutoFit/>
          </a:bodyPr>
          <a:lstStyle>
            <a:lvl1pPr defTabSz="457200">
              <a:lnSpc>
                <a:spcPct val="140000"/>
              </a:lnSpc>
              <a:spcBef>
                <a:spcPts val="100"/>
              </a:spcBef>
              <a:defRPr sz="1800">
                <a:solidFill>
                  <a:schemeClr val="accent1"/>
                </a:solidFill>
                <a:uFill>
                  <a:solidFill>
                    <a:srgbClr val="808080"/>
                  </a:solidFill>
                </a:uFill>
                <a:latin typeface="Roboto condensed"/>
                <a:ea typeface="Roboto condensed"/>
                <a:cs typeface="Roboto condensed"/>
                <a:sym typeface="Roboto condensed"/>
              </a:defRPr>
            </a:lvl1pPr>
          </a:lstStyle>
          <a:p>
            <a:r>
              <a:t>无限可能</a:t>
            </a:r>
          </a:p>
        </p:txBody>
      </p:sp>
      <p:sp>
        <p:nvSpPr>
          <p:cNvPr id="1764" name="Shape 1764"/>
          <p:cNvSpPr/>
          <p:nvPr/>
        </p:nvSpPr>
        <p:spPr>
          <a:xfrm>
            <a:off x="409928" y="5926744"/>
            <a:ext cx="1783644" cy="3175981"/>
          </a:xfrm>
          <a:prstGeom prst="rect">
            <a:avLst/>
          </a:prstGeom>
          <a:ln w="12700">
            <a:miter lim="400000"/>
          </a:ln>
        </p:spPr>
        <p:txBody>
          <a:bodyPr lIns="45719" rIns="45719">
            <a:normAutofit/>
          </a:bodyPr>
          <a:lstStyle/>
          <a:p>
            <a:pPr marL="177800"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用户身份认证</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SSO</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应用间认</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离线认证</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认证API</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权限控制</a:t>
            </a:r>
          </a:p>
        </p:txBody>
      </p:sp>
      <p:grpSp>
        <p:nvGrpSpPr>
          <p:cNvPr id="1767" name="Group 1767"/>
          <p:cNvGrpSpPr/>
          <p:nvPr/>
        </p:nvGrpSpPr>
        <p:grpSpPr>
          <a:xfrm>
            <a:off x="4298951" y="3573868"/>
            <a:ext cx="1112866" cy="1112865"/>
            <a:chOff x="0" y="0"/>
            <a:chExt cx="1112864" cy="1112864"/>
          </a:xfrm>
        </p:grpSpPr>
        <p:sp>
          <p:nvSpPr>
            <p:cNvPr id="1765" name="Shape 1765"/>
            <p:cNvSpPr/>
            <p:nvPr/>
          </p:nvSpPr>
          <p:spPr>
            <a:xfrm>
              <a:off x="0" y="0"/>
              <a:ext cx="1112865" cy="1112865"/>
            </a:xfrm>
            <a:prstGeom prst="ellipse">
              <a:avLst/>
            </a:prstGeom>
            <a:noFill/>
            <a:ln w="12700" cap="flat">
              <a:solidFill>
                <a:srgbClr val="33495F"/>
              </a:solidFill>
              <a:prstDash val="solid"/>
              <a:round/>
            </a:ln>
            <a:effectLst/>
          </p:spPr>
          <p:txBody>
            <a:bodyPr wrap="square" lIns="45719" tIns="45719" rIns="45719" bIns="45719" numCol="1" anchor="ctr">
              <a:noAutofit/>
            </a:bodyPr>
            <a:lstStyle/>
            <a:p>
              <a:pPr defTabSz="457200">
                <a:defRPr sz="2000">
                  <a:uFill>
                    <a:solidFill>
                      <a:srgbClr val="000000"/>
                    </a:solidFill>
                  </a:uFill>
                  <a:latin typeface="Calibri"/>
                  <a:ea typeface="Calibri"/>
                  <a:cs typeface="Calibri"/>
                  <a:sym typeface="Calibri"/>
                </a:defRPr>
              </a:pPr>
            </a:p>
          </p:txBody>
        </p:sp>
        <p:sp>
          <p:nvSpPr>
            <p:cNvPr id="1766" name="Shape 1766"/>
            <p:cNvSpPr/>
            <p:nvPr/>
          </p:nvSpPr>
          <p:spPr>
            <a:xfrm>
              <a:off x="319931" y="372898"/>
              <a:ext cx="488903" cy="367068"/>
            </a:xfrm>
            <a:custGeom>
              <a:avLst/>
              <a:gdLst/>
              <a:ahLst/>
              <a:cxnLst>
                <a:cxn ang="0">
                  <a:pos x="wd2" y="hd2"/>
                </a:cxn>
                <a:cxn ang="5400000">
                  <a:pos x="wd2" y="hd2"/>
                </a:cxn>
                <a:cxn ang="10800000">
                  <a:pos x="wd2" y="hd2"/>
                </a:cxn>
                <a:cxn ang="16200000">
                  <a:pos x="wd2" y="hd2"/>
                </a:cxn>
              </a:cxnLst>
              <a:rect l="0" t="0" r="r" b="b"/>
              <a:pathLst>
                <a:path w="21600" h="21600" extrusionOk="0">
                  <a:moveTo>
                    <a:pt x="15176" y="853"/>
                  </a:moveTo>
                  <a:cubicBezTo>
                    <a:pt x="18960" y="2402"/>
                    <a:pt x="21600" y="5898"/>
                    <a:pt x="21600" y="9962"/>
                  </a:cubicBezTo>
                  <a:cubicBezTo>
                    <a:pt x="21600" y="12814"/>
                    <a:pt x="20300" y="15386"/>
                    <a:pt x="18219" y="17201"/>
                  </a:cubicBezTo>
                  <a:lnTo>
                    <a:pt x="20632" y="21600"/>
                  </a:lnTo>
                  <a:lnTo>
                    <a:pt x="15176" y="19178"/>
                  </a:lnTo>
                  <a:lnTo>
                    <a:pt x="15176" y="11339"/>
                  </a:lnTo>
                  <a:cubicBezTo>
                    <a:pt x="15643" y="11339"/>
                    <a:pt x="16020" y="10836"/>
                    <a:pt x="16020" y="10216"/>
                  </a:cubicBezTo>
                  <a:cubicBezTo>
                    <a:pt x="16020" y="9595"/>
                    <a:pt x="15642" y="9092"/>
                    <a:pt x="15176" y="9092"/>
                  </a:cubicBezTo>
                  <a:lnTo>
                    <a:pt x="15176" y="853"/>
                  </a:lnTo>
                  <a:close/>
                  <a:moveTo>
                    <a:pt x="11014" y="3"/>
                  </a:moveTo>
                  <a:cubicBezTo>
                    <a:pt x="12494" y="29"/>
                    <a:pt x="13900" y="330"/>
                    <a:pt x="15176" y="853"/>
                  </a:cubicBezTo>
                  <a:lnTo>
                    <a:pt x="15176" y="9091"/>
                  </a:lnTo>
                  <a:cubicBezTo>
                    <a:pt x="14710" y="9091"/>
                    <a:pt x="14332" y="9594"/>
                    <a:pt x="14332" y="10214"/>
                  </a:cubicBezTo>
                  <a:cubicBezTo>
                    <a:pt x="14332" y="10835"/>
                    <a:pt x="14711" y="11337"/>
                    <a:pt x="15176" y="11337"/>
                  </a:cubicBezTo>
                  <a:lnTo>
                    <a:pt x="15176" y="19177"/>
                  </a:lnTo>
                  <a:lnTo>
                    <a:pt x="15051" y="19122"/>
                  </a:lnTo>
                  <a:cubicBezTo>
                    <a:pt x="13808" y="19613"/>
                    <a:pt x="12445" y="19896"/>
                    <a:pt x="11013" y="19921"/>
                  </a:cubicBezTo>
                  <a:lnTo>
                    <a:pt x="11013" y="11337"/>
                  </a:lnTo>
                  <a:cubicBezTo>
                    <a:pt x="11479" y="11337"/>
                    <a:pt x="11857" y="10834"/>
                    <a:pt x="11857" y="10214"/>
                  </a:cubicBezTo>
                  <a:cubicBezTo>
                    <a:pt x="11857" y="9593"/>
                    <a:pt x="11479" y="9091"/>
                    <a:pt x="11013" y="9091"/>
                  </a:cubicBezTo>
                  <a:lnTo>
                    <a:pt x="11013" y="3"/>
                  </a:lnTo>
                  <a:close/>
                  <a:moveTo>
                    <a:pt x="10800" y="0"/>
                  </a:moveTo>
                  <a:cubicBezTo>
                    <a:pt x="10872" y="0"/>
                    <a:pt x="10942" y="1"/>
                    <a:pt x="11014" y="3"/>
                  </a:cubicBezTo>
                  <a:lnTo>
                    <a:pt x="11014" y="9092"/>
                  </a:lnTo>
                  <a:cubicBezTo>
                    <a:pt x="10548" y="9092"/>
                    <a:pt x="10170" y="9595"/>
                    <a:pt x="10170" y="10215"/>
                  </a:cubicBezTo>
                  <a:cubicBezTo>
                    <a:pt x="10170" y="10836"/>
                    <a:pt x="10549" y="11338"/>
                    <a:pt x="11014" y="11338"/>
                  </a:cubicBezTo>
                  <a:lnTo>
                    <a:pt x="11014" y="19922"/>
                  </a:lnTo>
                  <a:cubicBezTo>
                    <a:pt x="10943" y="19924"/>
                    <a:pt x="10872" y="19924"/>
                    <a:pt x="10800" y="19924"/>
                  </a:cubicBezTo>
                  <a:cubicBezTo>
                    <a:pt x="9406" y="19924"/>
                    <a:pt x="8074" y="19681"/>
                    <a:pt x="6851" y="19237"/>
                  </a:cubicBezTo>
                  <a:lnTo>
                    <a:pt x="6851" y="11337"/>
                  </a:lnTo>
                  <a:cubicBezTo>
                    <a:pt x="7317" y="11337"/>
                    <a:pt x="7695" y="10834"/>
                    <a:pt x="7695" y="10214"/>
                  </a:cubicBezTo>
                  <a:cubicBezTo>
                    <a:pt x="7695" y="9593"/>
                    <a:pt x="7316" y="9091"/>
                    <a:pt x="6851" y="9091"/>
                  </a:cubicBezTo>
                  <a:lnTo>
                    <a:pt x="6851" y="687"/>
                  </a:lnTo>
                  <a:cubicBezTo>
                    <a:pt x="8074" y="244"/>
                    <a:pt x="9406" y="0"/>
                    <a:pt x="10800" y="0"/>
                  </a:cubicBezTo>
                  <a:close/>
                  <a:moveTo>
                    <a:pt x="6851" y="19238"/>
                  </a:moveTo>
                  <a:cubicBezTo>
                    <a:pt x="2840" y="17783"/>
                    <a:pt x="0" y="14179"/>
                    <a:pt x="0" y="9962"/>
                  </a:cubicBezTo>
                  <a:cubicBezTo>
                    <a:pt x="0" y="5746"/>
                    <a:pt x="2840" y="2142"/>
                    <a:pt x="6851" y="687"/>
                  </a:cubicBezTo>
                  <a:lnTo>
                    <a:pt x="6851" y="9091"/>
                  </a:lnTo>
                  <a:cubicBezTo>
                    <a:pt x="6385" y="9091"/>
                    <a:pt x="6008" y="9594"/>
                    <a:pt x="6008" y="10214"/>
                  </a:cubicBezTo>
                  <a:cubicBezTo>
                    <a:pt x="6008" y="10835"/>
                    <a:pt x="6385" y="11337"/>
                    <a:pt x="6851" y="11337"/>
                  </a:cubicBezTo>
                  <a:lnTo>
                    <a:pt x="6851" y="19238"/>
                  </a:lnTo>
                  <a:close/>
                </a:path>
              </a:pathLst>
            </a:custGeom>
            <a:solidFill>
              <a:srgbClr val="33495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sp>
        <p:nvSpPr>
          <p:cNvPr id="1768" name="Shape 1768"/>
          <p:cNvSpPr/>
          <p:nvPr/>
        </p:nvSpPr>
        <p:spPr>
          <a:xfrm rot="10800000" flipH="1">
            <a:off x="3102906" y="2604298"/>
            <a:ext cx="2126334" cy="933035"/>
          </a:xfrm>
          <a:custGeom>
            <a:avLst/>
            <a:gdLst/>
            <a:ahLst/>
            <a:cxnLst>
              <a:cxn ang="0">
                <a:pos x="wd2" y="hd2"/>
              </a:cxn>
              <a:cxn ang="5400000">
                <a:pos x="wd2" y="hd2"/>
              </a:cxn>
              <a:cxn ang="10800000">
                <a:pos x="wd2" y="hd2"/>
              </a:cxn>
              <a:cxn ang="16200000">
                <a:pos x="wd2" y="hd2"/>
              </a:cxn>
            </a:cxnLst>
            <a:rect l="0" t="0" r="r" b="b"/>
            <a:pathLst>
              <a:path w="21600" h="21600" extrusionOk="0">
                <a:moveTo>
                  <a:pt x="16" y="0"/>
                </a:moveTo>
                <a:lnTo>
                  <a:pt x="0" y="0"/>
                </a:lnTo>
                <a:lnTo>
                  <a:pt x="0" y="21600"/>
                </a:lnTo>
                <a:lnTo>
                  <a:pt x="21600" y="21600"/>
                </a:lnTo>
              </a:path>
            </a:pathLst>
          </a:custGeom>
          <a:ln>
            <a:solidFill>
              <a:srgbClr val="BFBFBF"/>
            </a:solidFill>
            <a:prstDash val="sysDash"/>
            <a:headEnd type="oval"/>
            <a:tailEnd type="oval"/>
          </a:ln>
        </p:spPr>
        <p:txBody>
          <a:bodyPr lIns="45719" rIns="45719" anchor="ctr"/>
          <a:lstStyle/>
          <a:p>
            <a:pPr algn="l" defTabSz="457200">
              <a:defRPr sz="2000">
                <a:uFill>
                  <a:solidFill>
                    <a:srgbClr val="000000"/>
                  </a:solidFill>
                </a:uFill>
                <a:latin typeface="Calibri"/>
                <a:ea typeface="Calibri"/>
                <a:cs typeface="Calibri"/>
                <a:sym typeface="Calibri"/>
              </a:defRPr>
            </a:pPr>
          </a:p>
        </p:txBody>
      </p:sp>
      <p:sp>
        <p:nvSpPr>
          <p:cNvPr id="1769" name="Shape 1769"/>
          <p:cNvSpPr/>
          <p:nvPr/>
        </p:nvSpPr>
        <p:spPr>
          <a:xfrm>
            <a:off x="5951076" y="4997783"/>
            <a:ext cx="1277939" cy="408941"/>
          </a:xfrm>
          <a:prstGeom prst="rect">
            <a:avLst/>
          </a:prstGeom>
          <a:ln w="12700">
            <a:miter lim="400000"/>
          </a:ln>
        </p:spPr>
        <p:txBody>
          <a:bodyPr lIns="45719" rIns="45719">
            <a:spAutoFit/>
          </a:bodyPr>
          <a:lstStyle>
            <a:lvl1pPr defTabSz="457200">
              <a:lnSpc>
                <a:spcPct val="140000"/>
              </a:lnSpc>
              <a:spcBef>
                <a:spcPts val="100"/>
              </a:spcBef>
              <a:defRPr sz="1800">
                <a:solidFill>
                  <a:schemeClr val="accent1"/>
                </a:solidFill>
                <a:uFill>
                  <a:solidFill>
                    <a:srgbClr val="808080"/>
                  </a:solidFill>
                </a:uFill>
                <a:latin typeface="Roboto condensed"/>
                <a:ea typeface="Roboto condensed"/>
                <a:cs typeface="Roboto condensed"/>
                <a:sym typeface="Roboto condensed"/>
              </a:defRPr>
            </a:lvl1pPr>
          </a:lstStyle>
          <a:p>
            <a:r>
              <a:t>应用集成</a:t>
            </a:r>
          </a:p>
        </p:txBody>
      </p:sp>
      <p:sp>
        <p:nvSpPr>
          <p:cNvPr id="1770" name="Shape 1770"/>
          <p:cNvSpPr/>
          <p:nvPr/>
        </p:nvSpPr>
        <p:spPr>
          <a:xfrm>
            <a:off x="2455622" y="5907946"/>
            <a:ext cx="1573973" cy="3175982"/>
          </a:xfrm>
          <a:prstGeom prst="rect">
            <a:avLst/>
          </a:prstGeom>
          <a:ln w="12700">
            <a:miter lim="400000"/>
          </a:ln>
        </p:spPr>
        <p:txBody>
          <a:bodyPr lIns="45719" rIns="45719">
            <a:normAutofit/>
          </a:bodyPr>
          <a:lstStyle/>
          <a:p>
            <a:pPr marL="146050" indent="-146050" algn="l" defTabSz="877570">
              <a:lnSpc>
                <a:spcPct val="30000"/>
              </a:lnSpc>
              <a:spcBef>
                <a:spcPts val="1900"/>
              </a:spcBef>
              <a:buClr>
                <a:srgbClr val="4F81BD"/>
              </a:buClr>
              <a:buSzPct val="75000"/>
              <a:buFont typeface="Arial"/>
              <a:buChar char="•"/>
              <a:defRPr sz="1345">
                <a:solidFill>
                  <a:srgbClr val="535353"/>
                </a:solidFill>
              </a:defRPr>
            </a:pPr>
            <a:r>
              <a:t>用户交流</a:t>
            </a:r>
          </a:p>
          <a:p>
            <a:pPr marL="585470" lvl="1" indent="-146050" algn="l" defTabSz="877570">
              <a:lnSpc>
                <a:spcPct val="30000"/>
              </a:lnSpc>
              <a:spcBef>
                <a:spcPts val="1900"/>
              </a:spcBef>
              <a:buClr>
                <a:srgbClr val="4F81BD"/>
              </a:buClr>
              <a:buSzPct val="75000"/>
              <a:buFont typeface="Arial"/>
              <a:buChar char="•"/>
              <a:defRPr sz="1345">
                <a:solidFill>
                  <a:srgbClr val="535353"/>
                </a:solidFill>
              </a:defRPr>
            </a:pPr>
            <a:r>
              <a:t>内容分享</a:t>
            </a:r>
          </a:p>
          <a:p>
            <a:pPr marL="585470" lvl="1" indent="-146050" algn="l" defTabSz="877570">
              <a:lnSpc>
                <a:spcPct val="30000"/>
              </a:lnSpc>
              <a:spcBef>
                <a:spcPts val="1900"/>
              </a:spcBef>
              <a:buClr>
                <a:srgbClr val="4F81BD"/>
              </a:buClr>
              <a:buSzPct val="75000"/>
              <a:buFont typeface="Arial"/>
              <a:buChar char="•"/>
              <a:defRPr sz="1345">
                <a:solidFill>
                  <a:srgbClr val="535353"/>
                </a:solidFill>
              </a:defRPr>
            </a:pPr>
            <a:r>
              <a:t>呼朋唤友</a:t>
            </a:r>
          </a:p>
          <a:p>
            <a:pPr marL="585470" lvl="1" indent="-146050" algn="l" defTabSz="877570">
              <a:lnSpc>
                <a:spcPct val="30000"/>
              </a:lnSpc>
              <a:spcBef>
                <a:spcPts val="1900"/>
              </a:spcBef>
              <a:buClr>
                <a:srgbClr val="4F81BD"/>
              </a:buClr>
              <a:buSzPct val="75000"/>
              <a:buFont typeface="Arial"/>
              <a:buChar char="•"/>
              <a:defRPr sz="1345">
                <a:solidFill>
                  <a:srgbClr val="535353"/>
                </a:solidFill>
              </a:defRPr>
            </a:pPr>
            <a:r>
              <a:t>群组学习</a:t>
            </a:r>
          </a:p>
          <a:p>
            <a:pPr marL="585470" lvl="1" indent="-146050" algn="l" defTabSz="877570">
              <a:lnSpc>
                <a:spcPct val="30000"/>
              </a:lnSpc>
              <a:spcBef>
                <a:spcPts val="1900"/>
              </a:spcBef>
              <a:buClr>
                <a:srgbClr val="4F81BD"/>
              </a:buClr>
              <a:buSzPct val="75000"/>
              <a:buFont typeface="Arial"/>
              <a:buChar char="•"/>
              <a:defRPr sz="1345">
                <a:solidFill>
                  <a:srgbClr val="535353"/>
                </a:solidFill>
              </a:defRPr>
            </a:pPr>
            <a:r>
              <a:t>教务通告 </a:t>
            </a:r>
          </a:p>
          <a:p>
            <a:pPr marL="146050" indent="-146050" algn="l" defTabSz="877570">
              <a:lnSpc>
                <a:spcPct val="30000"/>
              </a:lnSpc>
              <a:spcBef>
                <a:spcPts val="1900"/>
              </a:spcBef>
              <a:buClr>
                <a:srgbClr val="4F81BD"/>
              </a:buClr>
              <a:buSzPct val="75000"/>
              <a:buFont typeface="Arial"/>
              <a:buChar char="•"/>
              <a:defRPr sz="1345">
                <a:solidFill>
                  <a:srgbClr val="535353"/>
                </a:solidFill>
              </a:defRPr>
            </a:pPr>
            <a:r>
              <a:t>内部管理</a:t>
            </a:r>
          </a:p>
          <a:p>
            <a:pPr marL="585470" lvl="1" indent="-146050" algn="l" defTabSz="877570">
              <a:lnSpc>
                <a:spcPct val="30000"/>
              </a:lnSpc>
              <a:spcBef>
                <a:spcPts val="1900"/>
              </a:spcBef>
              <a:buClr>
                <a:srgbClr val="4F81BD"/>
              </a:buClr>
              <a:buSzPct val="75000"/>
              <a:buFont typeface="Arial"/>
              <a:buChar char="•"/>
              <a:defRPr sz="1345">
                <a:solidFill>
                  <a:srgbClr val="535353"/>
                </a:solidFill>
              </a:defRPr>
            </a:pPr>
            <a:r>
              <a:t>机构微信</a:t>
            </a:r>
          </a:p>
          <a:p>
            <a:pPr marL="585470" lvl="1" indent="-146050" algn="l" defTabSz="877570">
              <a:lnSpc>
                <a:spcPct val="30000"/>
              </a:lnSpc>
              <a:spcBef>
                <a:spcPts val="1900"/>
              </a:spcBef>
              <a:buClr>
                <a:srgbClr val="4F81BD"/>
              </a:buClr>
              <a:buSzPct val="75000"/>
              <a:buFont typeface="Arial"/>
              <a:buChar char="•"/>
              <a:defRPr sz="1345">
                <a:solidFill>
                  <a:srgbClr val="535353"/>
                </a:solidFill>
              </a:defRPr>
            </a:pPr>
            <a:r>
              <a:t>教学调度</a:t>
            </a:r>
          </a:p>
          <a:p>
            <a:pPr marL="585470" lvl="1" indent="-146050" algn="l" defTabSz="877570">
              <a:lnSpc>
                <a:spcPct val="30000"/>
              </a:lnSpc>
              <a:spcBef>
                <a:spcPts val="1900"/>
              </a:spcBef>
              <a:buClr>
                <a:srgbClr val="4F81BD"/>
              </a:buClr>
              <a:buSzPct val="75000"/>
              <a:buFont typeface="Arial"/>
              <a:buChar char="•"/>
              <a:defRPr sz="1345">
                <a:solidFill>
                  <a:srgbClr val="535353"/>
                </a:solidFill>
              </a:defRPr>
            </a:pPr>
            <a:r>
              <a:t>审批提醒</a:t>
            </a:r>
          </a:p>
          <a:p>
            <a:pPr marL="585470" lvl="1" indent="-146050" algn="l" defTabSz="877570">
              <a:lnSpc>
                <a:spcPct val="30000"/>
              </a:lnSpc>
              <a:spcBef>
                <a:spcPts val="1900"/>
              </a:spcBef>
              <a:buClr>
                <a:srgbClr val="4F81BD"/>
              </a:buClr>
              <a:buSzPct val="75000"/>
              <a:buFont typeface="Arial"/>
              <a:buChar char="•"/>
              <a:defRPr sz="1345">
                <a:solidFill>
                  <a:srgbClr val="535353"/>
                </a:solidFill>
              </a:defRPr>
            </a:pPr>
            <a:r>
              <a:t>教务跟踪</a:t>
            </a:r>
          </a:p>
        </p:txBody>
      </p:sp>
      <p:sp>
        <p:nvSpPr>
          <p:cNvPr id="1771" name="Shape 1771"/>
          <p:cNvSpPr/>
          <p:nvPr/>
        </p:nvSpPr>
        <p:spPr>
          <a:xfrm>
            <a:off x="4291644" y="5896124"/>
            <a:ext cx="1783644" cy="3199625"/>
          </a:xfrm>
          <a:prstGeom prst="rect">
            <a:avLst/>
          </a:prstGeom>
          <a:ln w="12700">
            <a:miter lim="400000"/>
          </a:ln>
        </p:spPr>
        <p:txBody>
          <a:bodyPr lIns="45719" rIns="45719">
            <a:normAutofit/>
          </a:bodyPr>
          <a:lstStyle/>
          <a:p>
            <a:pPr marL="177800"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统一消息提醒</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应用通知</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企业新闻</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企业公告</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多媒体消息</a:t>
            </a:r>
          </a:p>
          <a:p>
            <a:pPr marL="177800"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员工数据归纳</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资料分发</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文档分享</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数据管控</a:t>
            </a:r>
          </a:p>
        </p:txBody>
      </p:sp>
      <p:sp>
        <p:nvSpPr>
          <p:cNvPr id="1772" name="Shape 1772"/>
          <p:cNvSpPr/>
          <p:nvPr/>
        </p:nvSpPr>
        <p:spPr>
          <a:xfrm>
            <a:off x="6232502" y="5915011"/>
            <a:ext cx="1783644" cy="3199625"/>
          </a:xfrm>
          <a:prstGeom prst="rect">
            <a:avLst/>
          </a:prstGeom>
          <a:ln w="12700">
            <a:miter lim="400000"/>
          </a:ln>
        </p:spPr>
        <p:txBody>
          <a:bodyPr lIns="45719" rIns="45719">
            <a:normAutofit/>
          </a:bodyPr>
          <a:lstStyle/>
          <a:p>
            <a:pPr marL="172720" indent="-147955" algn="l" defTabSz="369570">
              <a:lnSpc>
                <a:spcPct val="30000"/>
              </a:lnSpc>
              <a:spcBef>
                <a:spcPts val="1900"/>
              </a:spcBef>
              <a:buClr>
                <a:srgbClr val="4F81BD"/>
              </a:buClr>
              <a:buSzPct val="75000"/>
              <a:buFont typeface="Arial"/>
              <a:buChar char="•"/>
              <a:tabLst>
                <a:tab pos="368300" algn="l"/>
              </a:tabLst>
              <a:defRPr sz="1360">
                <a:solidFill>
                  <a:srgbClr val="535353"/>
                </a:solidFill>
              </a:defRPr>
            </a:pPr>
            <a:r>
              <a:t>企业应用集成</a:t>
            </a:r>
          </a:p>
          <a:p>
            <a:pPr marL="591185" lvl="1" indent="-147955" algn="l" defTabSz="369570">
              <a:lnSpc>
                <a:spcPct val="30000"/>
              </a:lnSpc>
              <a:spcBef>
                <a:spcPts val="1900"/>
              </a:spcBef>
              <a:buClr>
                <a:srgbClr val="4F81BD"/>
              </a:buClr>
              <a:buSzPct val="75000"/>
              <a:buFont typeface="Arial"/>
              <a:buChar char="•"/>
              <a:tabLst>
                <a:tab pos="368300" algn="l"/>
              </a:tabLst>
              <a:defRPr sz="1360">
                <a:solidFill>
                  <a:srgbClr val="535353"/>
                </a:solidFill>
              </a:defRPr>
            </a:pPr>
            <a:r>
              <a:t>统一入口</a:t>
            </a:r>
          </a:p>
          <a:p>
            <a:pPr marL="591185" lvl="1" indent="-147955" algn="l" defTabSz="369570">
              <a:lnSpc>
                <a:spcPct val="30000"/>
              </a:lnSpc>
              <a:spcBef>
                <a:spcPts val="1900"/>
              </a:spcBef>
              <a:buClr>
                <a:srgbClr val="4F81BD"/>
              </a:buClr>
              <a:buSzPct val="75000"/>
              <a:buFont typeface="Arial"/>
              <a:buChar char="•"/>
              <a:tabLst>
                <a:tab pos="368300" algn="l"/>
              </a:tabLst>
              <a:defRPr sz="1360">
                <a:solidFill>
                  <a:srgbClr val="535353"/>
                </a:solidFill>
              </a:defRPr>
            </a:pPr>
            <a:r>
              <a:t>统一认证</a:t>
            </a:r>
          </a:p>
          <a:p>
            <a:pPr marL="591185" lvl="1" indent="-147955" algn="l" defTabSz="369570">
              <a:lnSpc>
                <a:spcPct val="30000"/>
              </a:lnSpc>
              <a:spcBef>
                <a:spcPts val="1900"/>
              </a:spcBef>
              <a:buClr>
                <a:srgbClr val="4F81BD"/>
              </a:buClr>
              <a:buSzPct val="75000"/>
              <a:buFont typeface="Arial"/>
              <a:buChar char="•"/>
              <a:tabLst>
                <a:tab pos="368300" algn="l"/>
              </a:tabLst>
              <a:defRPr sz="1360">
                <a:solidFill>
                  <a:srgbClr val="535353"/>
                </a:solidFill>
              </a:defRPr>
            </a:pPr>
            <a:r>
              <a:t>统一更新</a:t>
            </a:r>
          </a:p>
          <a:p>
            <a:pPr marL="591185" lvl="1" indent="-147955" algn="l" defTabSz="369570">
              <a:lnSpc>
                <a:spcPct val="30000"/>
              </a:lnSpc>
              <a:spcBef>
                <a:spcPts val="1900"/>
              </a:spcBef>
              <a:buClr>
                <a:srgbClr val="4F81BD"/>
              </a:buClr>
              <a:buSzPct val="75000"/>
              <a:buFont typeface="Arial"/>
              <a:buChar char="•"/>
              <a:tabLst>
                <a:tab pos="368300" algn="l"/>
              </a:tabLst>
              <a:defRPr sz="1360">
                <a:solidFill>
                  <a:srgbClr val="535353"/>
                </a:solidFill>
              </a:defRPr>
            </a:pPr>
            <a:r>
              <a:t>统一分发</a:t>
            </a:r>
          </a:p>
          <a:p>
            <a:pPr marL="172720" indent="-147955" algn="l" defTabSz="369570">
              <a:lnSpc>
                <a:spcPct val="30000"/>
              </a:lnSpc>
              <a:spcBef>
                <a:spcPts val="1900"/>
              </a:spcBef>
              <a:buClr>
                <a:srgbClr val="4F81BD"/>
              </a:buClr>
              <a:buSzPct val="75000"/>
              <a:buFont typeface="Arial"/>
              <a:buChar char="•"/>
              <a:tabLst>
                <a:tab pos="368300" algn="l"/>
              </a:tabLst>
              <a:defRPr sz="1360">
                <a:solidFill>
                  <a:srgbClr val="535353"/>
                </a:solidFill>
              </a:defRPr>
            </a:pPr>
            <a:r>
              <a:t>轻应用集成</a:t>
            </a:r>
          </a:p>
          <a:p>
            <a:pPr marL="591185" lvl="1" indent="-147955" algn="l" defTabSz="369570">
              <a:lnSpc>
                <a:spcPct val="30000"/>
              </a:lnSpc>
              <a:spcBef>
                <a:spcPts val="1900"/>
              </a:spcBef>
              <a:buClr>
                <a:srgbClr val="4F81BD"/>
              </a:buClr>
              <a:buSzPct val="75000"/>
              <a:buFont typeface="Arial"/>
              <a:buChar char="•"/>
              <a:tabLst>
                <a:tab pos="368300" algn="l"/>
              </a:tabLst>
              <a:defRPr sz="1360">
                <a:solidFill>
                  <a:srgbClr val="535353"/>
                </a:solidFill>
              </a:defRPr>
            </a:pPr>
            <a:r>
              <a:t>统一运行</a:t>
            </a:r>
          </a:p>
          <a:p>
            <a:pPr marL="591185" lvl="1" indent="-147955" algn="l" defTabSz="369570">
              <a:lnSpc>
                <a:spcPct val="30000"/>
              </a:lnSpc>
              <a:spcBef>
                <a:spcPts val="1900"/>
              </a:spcBef>
              <a:buClr>
                <a:srgbClr val="4F81BD"/>
              </a:buClr>
              <a:buSzPct val="75000"/>
              <a:buFont typeface="Arial"/>
              <a:buChar char="•"/>
              <a:tabLst>
                <a:tab pos="368300" algn="l"/>
              </a:tabLst>
              <a:defRPr sz="1360">
                <a:solidFill>
                  <a:srgbClr val="535353"/>
                </a:solidFill>
              </a:defRPr>
            </a:pPr>
            <a:r>
              <a:t>统一认证</a:t>
            </a:r>
          </a:p>
          <a:p>
            <a:pPr marL="591185" lvl="1" indent="-147955" algn="l" defTabSz="369570">
              <a:lnSpc>
                <a:spcPct val="30000"/>
              </a:lnSpc>
              <a:spcBef>
                <a:spcPts val="1900"/>
              </a:spcBef>
              <a:buClr>
                <a:srgbClr val="4F81BD"/>
              </a:buClr>
              <a:buSzPct val="75000"/>
              <a:buFont typeface="Arial"/>
              <a:buChar char="•"/>
              <a:tabLst>
                <a:tab pos="368300" algn="l"/>
              </a:tabLst>
              <a:defRPr sz="1360">
                <a:solidFill>
                  <a:srgbClr val="535353"/>
                </a:solidFill>
              </a:defRPr>
            </a:pPr>
            <a:r>
              <a:t>统一管控</a:t>
            </a:r>
          </a:p>
          <a:p>
            <a:pPr marL="591185" lvl="1" indent="-147955" algn="l" defTabSz="369570">
              <a:lnSpc>
                <a:spcPct val="30000"/>
              </a:lnSpc>
              <a:spcBef>
                <a:spcPts val="1900"/>
              </a:spcBef>
              <a:buClr>
                <a:srgbClr val="4F81BD"/>
              </a:buClr>
              <a:buSzPct val="75000"/>
              <a:buFont typeface="Arial"/>
              <a:buChar char="•"/>
              <a:tabLst>
                <a:tab pos="368300" algn="l"/>
              </a:tabLst>
              <a:defRPr sz="1360">
                <a:solidFill>
                  <a:srgbClr val="535353"/>
                </a:solidFill>
              </a:defRPr>
            </a:pPr>
            <a:r>
              <a:t>安全框架</a:t>
            </a:r>
          </a:p>
        </p:txBody>
      </p:sp>
      <p:sp>
        <p:nvSpPr>
          <p:cNvPr id="1773" name="Shape 1773"/>
          <p:cNvSpPr/>
          <p:nvPr/>
        </p:nvSpPr>
        <p:spPr>
          <a:xfrm>
            <a:off x="8173360" y="5914922"/>
            <a:ext cx="1783644" cy="3199625"/>
          </a:xfrm>
          <a:prstGeom prst="rect">
            <a:avLst/>
          </a:prstGeom>
          <a:ln w="12700">
            <a:miter lim="400000"/>
          </a:ln>
        </p:spPr>
        <p:txBody>
          <a:bodyPr lIns="45719" rIns="45719">
            <a:normAutofit/>
          </a:bodyPr>
          <a:lstStyle/>
          <a:p>
            <a:pPr marL="177800"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轻应用快速开发</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开发工具</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H5技术模板</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H5业务模板</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安全运行框架</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远程发布</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自动更新</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动态插件</a:t>
            </a:r>
          </a:p>
        </p:txBody>
      </p:sp>
      <p:sp>
        <p:nvSpPr>
          <p:cNvPr id="1774" name="Shape 1774"/>
          <p:cNvSpPr/>
          <p:nvPr/>
        </p:nvSpPr>
        <p:spPr>
          <a:xfrm>
            <a:off x="10207530" y="5926535"/>
            <a:ext cx="1975007" cy="3199625"/>
          </a:xfrm>
          <a:prstGeom prst="rect">
            <a:avLst/>
          </a:prstGeom>
          <a:ln w="12700">
            <a:miter lim="400000"/>
          </a:ln>
        </p:spPr>
        <p:txBody>
          <a:bodyPr lIns="45719" rIns="45719">
            <a:normAutofit/>
          </a:bodyPr>
          <a:lstStyle/>
          <a:p>
            <a:pPr marL="177800"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企业组织架构</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人员信息</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人员管理系统</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快速搜索</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个人信息自维护</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树型组织架构</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API&amp;SDK</a:t>
            </a:r>
          </a:p>
          <a:p>
            <a:pPr marL="609600" lvl="1" indent="-152400" algn="l" defTabSz="381000">
              <a:lnSpc>
                <a:spcPct val="30000"/>
              </a:lnSpc>
              <a:spcBef>
                <a:spcPts val="2000"/>
              </a:spcBef>
              <a:buClr>
                <a:srgbClr val="4F81BD"/>
              </a:buClr>
              <a:buSzPct val="75000"/>
              <a:buFont typeface="Arial"/>
              <a:buChar char="•"/>
              <a:tabLst>
                <a:tab pos="381000" algn="l"/>
              </a:tabLst>
              <a:defRPr sz="1400">
                <a:solidFill>
                  <a:srgbClr val="535353"/>
                </a:solidFill>
              </a:defRPr>
            </a:pPr>
            <a:r>
              <a:t>数据同步更新</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1" nodeType="afterEffect">
                                  <p:stCondLst>
                                    <p:cond delay="0"/>
                                  </p:stCondLst>
                                  <p:iterate type="el">
                                    <p:tmAbs val="0"/>
                                  </p:iterate>
                                  <p:childTnLst>
                                    <p:set>
                                      <p:cBhvr>
                                        <p:cTn id="6" dur="indefinite" fill="hold"/>
                                        <p:tgtEl>
                                          <p:spTgt spid="1726"/>
                                        </p:tgtEl>
                                        <p:attrNameLst>
                                          <p:attrName>style.visibility</p:attrName>
                                        </p:attrNameLst>
                                      </p:cBhvr>
                                      <p:to>
                                        <p:strVal val="visible"/>
                                      </p:to>
                                    </p:set>
                                    <p:animEffect transition="in" filter="wipe(down)">
                                      <p:cBhvr>
                                        <p:cTn id="7" dur="500"/>
                                        <p:tgtEl>
                                          <p:spTgt spid="1726"/>
                                        </p:tgtEl>
                                      </p:cBhvr>
                                    </p:animEffect>
                                  </p:childTnLst>
                                </p:cTn>
                              </p:par>
                            </p:childTnLst>
                          </p:cTn>
                        </p:par>
                        <p:par>
                          <p:cTn id="8" fill="hold">
                            <p:stCondLst>
                              <p:cond delay="500"/>
                            </p:stCondLst>
                            <p:childTnLst>
                              <p:par>
                                <p:cTn id="9" presetID="22" presetClass="entr" presetSubtype="4" fill="hold" grpId="2" nodeType="afterEffect">
                                  <p:stCondLst>
                                    <p:cond delay="0"/>
                                  </p:stCondLst>
                                  <p:iterate type="el">
                                    <p:tmAbs val="0"/>
                                  </p:iterate>
                                  <p:childTnLst>
                                    <p:set>
                                      <p:cBhvr>
                                        <p:cTn id="10" dur="indefinite" fill="hold"/>
                                        <p:tgtEl>
                                          <p:spTgt spid="1724"/>
                                        </p:tgtEl>
                                        <p:attrNameLst>
                                          <p:attrName>style.visibility</p:attrName>
                                        </p:attrNameLst>
                                      </p:cBhvr>
                                      <p:to>
                                        <p:strVal val="visible"/>
                                      </p:to>
                                    </p:set>
                                    <p:animEffect transition="in" filter="wipe(down)">
                                      <p:cBhvr>
                                        <p:cTn id="11" dur="500"/>
                                        <p:tgtEl>
                                          <p:spTgt spid="1724"/>
                                        </p:tgtEl>
                                      </p:cBhvr>
                                    </p:animEffect>
                                  </p:childTnLst>
                                </p:cTn>
                              </p:par>
                            </p:childTnLst>
                          </p:cTn>
                        </p:par>
                        <p:par>
                          <p:cTn id="12" fill="hold">
                            <p:stCondLst>
                              <p:cond delay="1000"/>
                            </p:stCondLst>
                            <p:childTnLst>
                              <p:par>
                                <p:cTn id="13" presetID="22" presetClass="entr" presetSubtype="4" fill="hold" grpId="3" nodeType="afterEffect">
                                  <p:stCondLst>
                                    <p:cond delay="0"/>
                                  </p:stCondLst>
                                  <p:iterate type="el">
                                    <p:tmAbs val="0"/>
                                  </p:iterate>
                                  <p:childTnLst>
                                    <p:set>
                                      <p:cBhvr>
                                        <p:cTn id="14" dur="indefinite" fill="hold"/>
                                        <p:tgtEl>
                                          <p:spTgt spid="1723"/>
                                        </p:tgtEl>
                                        <p:attrNameLst>
                                          <p:attrName>style.visibility</p:attrName>
                                        </p:attrNameLst>
                                      </p:cBhvr>
                                      <p:to>
                                        <p:strVal val="visible"/>
                                      </p:to>
                                    </p:set>
                                    <p:animEffect transition="in" filter="wipe(down)">
                                      <p:cBhvr>
                                        <p:cTn id="15" dur="500"/>
                                        <p:tgtEl>
                                          <p:spTgt spid="1723"/>
                                        </p:tgtEl>
                                      </p:cBhvr>
                                    </p:animEffect>
                                  </p:childTnLst>
                                </p:cTn>
                              </p:par>
                            </p:childTnLst>
                          </p:cTn>
                        </p:par>
                        <p:par>
                          <p:cTn id="16" fill="hold">
                            <p:stCondLst>
                              <p:cond delay="1500"/>
                            </p:stCondLst>
                            <p:childTnLst>
                              <p:par>
                                <p:cTn id="17" presetID="22" presetClass="entr" presetSubtype="4" fill="hold" grpId="4" nodeType="afterEffect">
                                  <p:stCondLst>
                                    <p:cond delay="0"/>
                                  </p:stCondLst>
                                  <p:iterate type="el">
                                    <p:tmAbs val="0"/>
                                  </p:iterate>
                                  <p:childTnLst>
                                    <p:set>
                                      <p:cBhvr>
                                        <p:cTn id="18" dur="indefinite" fill="hold"/>
                                        <p:tgtEl>
                                          <p:spTgt spid="1725"/>
                                        </p:tgtEl>
                                        <p:attrNameLst>
                                          <p:attrName>style.visibility</p:attrName>
                                        </p:attrNameLst>
                                      </p:cBhvr>
                                      <p:to>
                                        <p:strVal val="visible"/>
                                      </p:to>
                                    </p:set>
                                    <p:animEffect transition="in" filter="wipe(down)">
                                      <p:cBhvr>
                                        <p:cTn id="19" dur="500"/>
                                        <p:tgtEl>
                                          <p:spTgt spid="1725"/>
                                        </p:tgtEl>
                                      </p:cBhvr>
                                    </p:animEffect>
                                  </p:childTnLst>
                                </p:cTn>
                              </p:par>
                            </p:childTnLst>
                          </p:cTn>
                        </p:par>
                        <p:par>
                          <p:cTn id="20" fill="hold">
                            <p:stCondLst>
                              <p:cond delay="2000"/>
                            </p:stCondLst>
                            <p:childTnLst>
                              <p:par>
                                <p:cTn id="21" presetID="22" presetClass="entr" presetSubtype="4" fill="hold" grpId="5" nodeType="afterEffect">
                                  <p:stCondLst>
                                    <p:cond delay="0"/>
                                  </p:stCondLst>
                                  <p:iterate type="el">
                                    <p:tmAbs val="0"/>
                                  </p:iterate>
                                  <p:childTnLst>
                                    <p:set>
                                      <p:cBhvr>
                                        <p:cTn id="22" dur="indefinite" fill="hold"/>
                                        <p:tgtEl>
                                          <p:spTgt spid="1750"/>
                                        </p:tgtEl>
                                        <p:attrNameLst>
                                          <p:attrName>style.visibility</p:attrName>
                                        </p:attrNameLst>
                                      </p:cBhvr>
                                      <p:to>
                                        <p:strVal val="visible"/>
                                      </p:to>
                                    </p:set>
                                    <p:animEffect transition="in" filter="wipe(down)">
                                      <p:cBhvr>
                                        <p:cTn id="23" dur="500"/>
                                        <p:tgtEl>
                                          <p:spTgt spid="1750"/>
                                        </p:tgtEl>
                                      </p:cBhvr>
                                    </p:animEffect>
                                  </p:childTnLst>
                                </p:cTn>
                              </p:par>
                            </p:childTnLst>
                          </p:cTn>
                        </p:par>
                        <p:par>
                          <p:cTn id="24" fill="hold">
                            <p:stCondLst>
                              <p:cond delay="2500"/>
                            </p:stCondLst>
                            <p:childTnLst>
                              <p:par>
                                <p:cTn id="25" presetID="22" presetClass="entr" presetSubtype="4" fill="hold" grpId="6" nodeType="afterEffect">
                                  <p:stCondLst>
                                    <p:cond delay="0"/>
                                  </p:stCondLst>
                                  <p:iterate type="el">
                                    <p:tmAbs val="0"/>
                                  </p:iterate>
                                  <p:childTnLst>
                                    <p:set>
                                      <p:cBhvr>
                                        <p:cTn id="26" dur="indefinite" fill="hold"/>
                                        <p:tgtEl>
                                          <p:spTgt spid="1751"/>
                                        </p:tgtEl>
                                        <p:attrNameLst>
                                          <p:attrName>style.visibility</p:attrName>
                                        </p:attrNameLst>
                                      </p:cBhvr>
                                      <p:to>
                                        <p:strVal val="visible"/>
                                      </p:to>
                                    </p:set>
                                    <p:animEffect transition="in" filter="wipe(down)">
                                      <p:cBhvr>
                                        <p:cTn id="27" dur="500"/>
                                        <p:tgtEl>
                                          <p:spTgt spid="1751"/>
                                        </p:tgtEl>
                                      </p:cBhvr>
                                    </p:animEffect>
                                  </p:childTnLst>
                                </p:cTn>
                              </p:par>
                            </p:childTnLst>
                          </p:cTn>
                        </p:par>
                        <p:par>
                          <p:cTn id="28" fill="hold">
                            <p:stCondLst>
                              <p:cond delay="3000"/>
                            </p:stCondLst>
                            <p:childTnLst>
                              <p:par>
                                <p:cTn id="29" presetID="22" presetClass="entr" presetSubtype="4" fill="hold" grpId="7" nodeType="afterEffect">
                                  <p:stCondLst>
                                    <p:cond delay="0"/>
                                  </p:stCondLst>
                                  <p:iterate type="el">
                                    <p:tmAbs val="0"/>
                                  </p:iterate>
                                  <p:childTnLst>
                                    <p:set>
                                      <p:cBhvr>
                                        <p:cTn id="30" dur="indefinite" fill="hold"/>
                                        <p:tgtEl>
                                          <p:spTgt spid="1768"/>
                                        </p:tgtEl>
                                        <p:attrNameLst>
                                          <p:attrName>style.visibility</p:attrName>
                                        </p:attrNameLst>
                                      </p:cBhvr>
                                      <p:to>
                                        <p:strVal val="visible"/>
                                      </p:to>
                                    </p:set>
                                    <p:animEffect transition="in" filter="wipe(down)">
                                      <p:cBhvr>
                                        <p:cTn id="31" dur="500"/>
                                        <p:tgtEl>
                                          <p:spTgt spid="17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723" grpId="3" bldLvl="0" animBg="1" advAuto="0"/>
      <p:bldP spid="1725" grpId="4" bldLvl="0" animBg="1" advAuto="0"/>
      <p:bldP spid="1726" grpId="1" bldLvl="0" animBg="1" advAuto="0"/>
      <p:bldP spid="1724" grpId="2" bldLvl="0" animBg="1" advAuto="0"/>
      <p:bldP spid="1768" grpId="7" bldLvl="0" animBg="1" advAuto="0"/>
      <p:bldP spid="1750" grpId="5" bldLvl="0" animBg="1" advAuto="0"/>
      <p:bldP spid="1751" grpId="6" bldLvl="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6" name="Shape 1776"/>
          <p:cNvSpPr/>
          <p:nvPr>
            <p:ph type="title"/>
          </p:nvPr>
        </p:nvSpPr>
        <p:spPr>
          <a:xfrm>
            <a:off x="381000" y="38100"/>
            <a:ext cx="6748986" cy="759222"/>
          </a:xfrm>
          <a:prstGeom prst="rect">
            <a:avLst/>
          </a:prstGeom>
        </p:spPr>
        <p:txBody>
          <a:bodyPr/>
          <a:lstStyle>
            <a:lvl1pPr>
              <a:defRPr b="1">
                <a:latin typeface="+mn-lt"/>
                <a:ea typeface="+mn-ea"/>
                <a:cs typeface="+mn-cs"/>
                <a:sym typeface="Helvetica"/>
              </a:defRPr>
            </a:lvl1pPr>
          </a:lstStyle>
          <a:p>
            <a:r>
              <a:t>NQSky App Nest 2.0 应用场景分析</a:t>
            </a:r>
          </a:p>
        </p:txBody>
      </p:sp>
      <p:sp>
        <p:nvSpPr>
          <p:cNvPr id="1777" name="Shape 1777"/>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sp>
        <p:nvSpPr>
          <p:cNvPr id="1778" name="Shape 1778"/>
          <p:cNvSpPr/>
          <p:nvPr/>
        </p:nvSpPr>
        <p:spPr>
          <a:xfrm>
            <a:off x="5357660" y="1430310"/>
            <a:ext cx="2302180" cy="1087466"/>
          </a:xfrm>
          <a:custGeom>
            <a:avLst/>
            <a:gdLst/>
            <a:ahLst/>
            <a:cxnLst>
              <a:cxn ang="0">
                <a:pos x="wd2" y="hd2"/>
              </a:cxn>
              <a:cxn ang="5400000">
                <a:pos x="wd2" y="hd2"/>
              </a:cxn>
              <a:cxn ang="10800000">
                <a:pos x="wd2" y="hd2"/>
              </a:cxn>
              <a:cxn ang="16200000">
                <a:pos x="wd2" y="hd2"/>
              </a:cxn>
            </a:cxnLst>
            <a:rect l="0" t="0" r="r" b="b"/>
            <a:pathLst>
              <a:path w="21600" h="21600" extrusionOk="0">
                <a:moveTo>
                  <a:pt x="18979" y="9813"/>
                </a:moveTo>
                <a:cubicBezTo>
                  <a:pt x="18987" y="9628"/>
                  <a:pt x="18999" y="9444"/>
                  <a:pt x="18999" y="9257"/>
                </a:cubicBezTo>
                <a:cubicBezTo>
                  <a:pt x="18999" y="4145"/>
                  <a:pt x="16122" y="0"/>
                  <a:pt x="12573" y="0"/>
                </a:cubicBezTo>
                <a:cubicBezTo>
                  <a:pt x="10014" y="0"/>
                  <a:pt x="7810" y="2160"/>
                  <a:pt x="6777" y="5279"/>
                </a:cubicBezTo>
                <a:cubicBezTo>
                  <a:pt x="6276" y="4719"/>
                  <a:pt x="5648" y="4383"/>
                  <a:pt x="4965" y="4383"/>
                </a:cubicBezTo>
                <a:cubicBezTo>
                  <a:pt x="3328" y="4383"/>
                  <a:pt x="2000" y="6295"/>
                  <a:pt x="2000" y="8653"/>
                </a:cubicBezTo>
                <a:cubicBezTo>
                  <a:pt x="2000" y="9096"/>
                  <a:pt x="2047" y="9524"/>
                  <a:pt x="2134" y="9925"/>
                </a:cubicBezTo>
                <a:cubicBezTo>
                  <a:pt x="858" y="11019"/>
                  <a:pt x="0" y="13019"/>
                  <a:pt x="0" y="15314"/>
                </a:cubicBezTo>
                <a:cubicBezTo>
                  <a:pt x="0" y="18744"/>
                  <a:pt x="1912" y="21527"/>
                  <a:pt x="4285" y="21579"/>
                </a:cubicBezTo>
                <a:lnTo>
                  <a:pt x="4285" y="21583"/>
                </a:lnTo>
                <a:lnTo>
                  <a:pt x="4335" y="21583"/>
                </a:lnTo>
                <a:cubicBezTo>
                  <a:pt x="4341" y="21583"/>
                  <a:pt x="4347" y="21584"/>
                  <a:pt x="4353" y="21584"/>
                </a:cubicBezTo>
                <a:cubicBezTo>
                  <a:pt x="4359" y="21584"/>
                  <a:pt x="4364" y="21583"/>
                  <a:pt x="4370" y="21583"/>
                </a:cubicBezTo>
                <a:lnTo>
                  <a:pt x="17114" y="21583"/>
                </a:lnTo>
                <a:cubicBezTo>
                  <a:pt x="17191" y="21589"/>
                  <a:pt x="17268" y="21600"/>
                  <a:pt x="17346" y="21600"/>
                </a:cubicBezTo>
                <a:cubicBezTo>
                  <a:pt x="19695" y="21600"/>
                  <a:pt x="21600" y="18856"/>
                  <a:pt x="21600" y="15472"/>
                </a:cubicBezTo>
                <a:cubicBezTo>
                  <a:pt x="21600" y="12921"/>
                  <a:pt x="20518" y="10736"/>
                  <a:pt x="18979" y="9813"/>
                </a:cubicBezTo>
                <a:close/>
              </a:path>
            </a:pathLst>
          </a:custGeom>
          <a:ln w="25400">
            <a:solidFill>
              <a:schemeClr val="accent1"/>
            </a:solidFill>
          </a:ln>
        </p:spPr>
        <p:txBody>
          <a:bodyPr lIns="45719" rIns="45719"/>
          <a:lstStyle/>
          <a:p>
            <a:pPr algn="l" defTabSz="457200">
              <a:defRPr sz="2000">
                <a:solidFill>
                  <a:schemeClr val="accent1"/>
                </a:solidFill>
                <a:uFill>
                  <a:solidFill>
                    <a:srgbClr val="000000"/>
                  </a:solidFill>
                </a:uFill>
                <a:latin typeface="Calibri"/>
                <a:ea typeface="Calibri"/>
                <a:cs typeface="Calibri"/>
                <a:sym typeface="Calibri"/>
              </a:defRPr>
            </a:pPr>
          </a:p>
        </p:txBody>
      </p:sp>
      <p:sp>
        <p:nvSpPr>
          <p:cNvPr id="1779" name="Shape 1779"/>
          <p:cNvSpPr/>
          <p:nvPr/>
        </p:nvSpPr>
        <p:spPr>
          <a:xfrm>
            <a:off x="5869780" y="1870710"/>
            <a:ext cx="1277939" cy="370841"/>
          </a:xfrm>
          <a:prstGeom prst="rect">
            <a:avLst/>
          </a:prstGeom>
          <a:ln w="12700">
            <a:miter lim="400000"/>
          </a:ln>
        </p:spPr>
        <p:txBody>
          <a:bodyPr lIns="45719" rIns="45719">
            <a:spAutoFit/>
          </a:bodyPr>
          <a:lstStyle>
            <a:lvl1pPr defTabSz="457200">
              <a:lnSpc>
                <a:spcPct val="140000"/>
              </a:lnSpc>
              <a:spcBef>
                <a:spcPts val="100"/>
              </a:spcBef>
              <a:defRPr sz="1800">
                <a:solidFill>
                  <a:schemeClr val="accent1"/>
                </a:solidFill>
                <a:uFill>
                  <a:solidFill>
                    <a:srgbClr val="808080"/>
                  </a:solidFill>
                </a:uFill>
                <a:latin typeface="Roboto condensed"/>
                <a:ea typeface="Roboto condensed"/>
                <a:cs typeface="Roboto condensed"/>
                <a:sym typeface="Roboto condensed"/>
              </a:defRPr>
            </a:lvl1pPr>
          </a:lstStyle>
          <a:p>
            <a:r>
              <a:t>APP NEST</a:t>
            </a:r>
          </a:p>
        </p:txBody>
      </p:sp>
      <p:sp>
        <p:nvSpPr>
          <p:cNvPr id="1780" name="Shape 1780"/>
          <p:cNvSpPr/>
          <p:nvPr/>
        </p:nvSpPr>
        <p:spPr>
          <a:xfrm>
            <a:off x="3418678" y="3332980"/>
            <a:ext cx="3083722" cy="1518421"/>
          </a:xfrm>
          <a:prstGeom prst="rect">
            <a:avLst/>
          </a:prstGeom>
          <a:solidFill>
            <a:srgbClr val="7FCCAA">
              <a:alpha val="50000"/>
            </a:srgbClr>
          </a:solidFill>
          <a:ln w="25400">
            <a:solidFill>
              <a:srgbClr val="000000">
                <a:alpha val="0"/>
              </a:srgbClr>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p>
        </p:txBody>
      </p:sp>
      <p:sp>
        <p:nvSpPr>
          <p:cNvPr id="1781" name="Shape 1781"/>
          <p:cNvSpPr/>
          <p:nvPr/>
        </p:nvSpPr>
        <p:spPr>
          <a:xfrm>
            <a:off x="6527800" y="3332980"/>
            <a:ext cx="3083722" cy="1518421"/>
          </a:xfrm>
          <a:prstGeom prst="rect">
            <a:avLst/>
          </a:prstGeom>
          <a:solidFill>
            <a:srgbClr val="7FCCAA">
              <a:alpha val="50000"/>
            </a:srgbClr>
          </a:solidFill>
          <a:ln w="25400">
            <a:solidFill>
              <a:srgbClr val="000000">
                <a:alpha val="0"/>
              </a:srgbClr>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p>
        </p:txBody>
      </p:sp>
      <p:sp>
        <p:nvSpPr>
          <p:cNvPr id="1782" name="Shape 1782"/>
          <p:cNvSpPr/>
          <p:nvPr/>
        </p:nvSpPr>
        <p:spPr>
          <a:xfrm>
            <a:off x="6527800" y="4876800"/>
            <a:ext cx="3083722" cy="1518420"/>
          </a:xfrm>
          <a:prstGeom prst="rect">
            <a:avLst/>
          </a:prstGeom>
          <a:solidFill>
            <a:srgbClr val="7FCCAA">
              <a:alpha val="50000"/>
            </a:srgbClr>
          </a:solidFill>
          <a:ln w="25400">
            <a:solidFill>
              <a:srgbClr val="000000">
                <a:alpha val="0"/>
              </a:srgbClr>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p>
        </p:txBody>
      </p:sp>
      <p:sp>
        <p:nvSpPr>
          <p:cNvPr id="1783" name="Shape 1783"/>
          <p:cNvSpPr/>
          <p:nvPr/>
        </p:nvSpPr>
        <p:spPr>
          <a:xfrm>
            <a:off x="3418678" y="4876800"/>
            <a:ext cx="3083722" cy="1518420"/>
          </a:xfrm>
          <a:prstGeom prst="rect">
            <a:avLst/>
          </a:prstGeom>
          <a:solidFill>
            <a:srgbClr val="7FCCAA">
              <a:alpha val="50000"/>
            </a:srgbClr>
          </a:solidFill>
          <a:ln w="25400">
            <a:solidFill>
              <a:srgbClr val="000000">
                <a:alpha val="0"/>
              </a:srgbClr>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p>
        </p:txBody>
      </p:sp>
      <p:sp>
        <p:nvSpPr>
          <p:cNvPr id="1784" name="Shape 1784"/>
          <p:cNvSpPr/>
          <p:nvPr/>
        </p:nvSpPr>
        <p:spPr>
          <a:xfrm>
            <a:off x="5575300" y="4406900"/>
            <a:ext cx="1866900" cy="927100"/>
          </a:xfrm>
          <a:prstGeom prst="rect">
            <a:avLst/>
          </a:prstGeom>
          <a:solidFill>
            <a:srgbClr val="2399DE"/>
          </a:solidFill>
          <a:ln w="19050">
            <a:solidFill>
              <a:srgbClr val="FFFFFF"/>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p>
        </p:txBody>
      </p:sp>
      <p:sp>
        <p:nvSpPr>
          <p:cNvPr id="1785" name="Shape 1785"/>
          <p:cNvSpPr/>
          <p:nvPr/>
        </p:nvSpPr>
        <p:spPr>
          <a:xfrm>
            <a:off x="3988989" y="3789362"/>
            <a:ext cx="1943101" cy="520701"/>
          </a:xfrm>
          <a:prstGeom prst="rect">
            <a:avLst/>
          </a:prstGeom>
          <a:ln w="12700">
            <a:miter lim="400000"/>
          </a:ln>
        </p:spPr>
        <p:txBody>
          <a:bodyPr wrap="none" lIns="50800" tIns="50800" rIns="50800" bIns="50800" anchor="ctr">
            <a:spAutoFit/>
          </a:bodyPr>
          <a:lstStyle>
            <a:lvl1pPr>
              <a:defRPr sz="2400">
                <a:solidFill>
                  <a:srgbClr val="FFFFFF"/>
                </a:solidFill>
                <a:latin typeface="Helvetica Neue Bold Condensed"/>
                <a:ea typeface="Helvetica Neue Bold Condensed"/>
                <a:cs typeface="Helvetica Neue Bold Condensed"/>
                <a:sym typeface="Helvetica Neue Bold Condensed"/>
              </a:defRPr>
            </a:lvl1pPr>
          </a:lstStyle>
          <a:p>
            <a:r>
              <a:t>综合移动门户</a:t>
            </a:r>
          </a:p>
        </p:txBody>
      </p:sp>
      <p:sp>
        <p:nvSpPr>
          <p:cNvPr id="1786" name="Shape 1786"/>
          <p:cNvSpPr/>
          <p:nvPr/>
        </p:nvSpPr>
        <p:spPr>
          <a:xfrm>
            <a:off x="7098110" y="3789362"/>
            <a:ext cx="1943101" cy="520701"/>
          </a:xfrm>
          <a:prstGeom prst="rect">
            <a:avLst/>
          </a:prstGeom>
          <a:ln w="12700">
            <a:miter lim="400000"/>
          </a:ln>
        </p:spPr>
        <p:txBody>
          <a:bodyPr wrap="none" lIns="50800" tIns="50800" rIns="50800" bIns="50800" anchor="ctr">
            <a:spAutoFit/>
          </a:bodyPr>
          <a:lstStyle>
            <a:lvl1pPr>
              <a:defRPr sz="2400">
                <a:solidFill>
                  <a:srgbClr val="FFFFFF"/>
                </a:solidFill>
                <a:latin typeface="Helvetica Neue Bold Condensed"/>
                <a:ea typeface="Helvetica Neue Bold Condensed"/>
                <a:cs typeface="Helvetica Neue Bold Condensed"/>
                <a:sym typeface="Helvetica Neue Bold Condensed"/>
              </a:defRPr>
            </a:lvl1pPr>
          </a:lstStyle>
          <a:p>
            <a:r>
              <a:t>应用开发平台</a:t>
            </a:r>
          </a:p>
        </p:txBody>
      </p:sp>
      <p:sp>
        <p:nvSpPr>
          <p:cNvPr id="1787" name="Shape 1787"/>
          <p:cNvSpPr/>
          <p:nvPr/>
        </p:nvSpPr>
        <p:spPr>
          <a:xfrm>
            <a:off x="7098110" y="5365750"/>
            <a:ext cx="1943101" cy="520701"/>
          </a:xfrm>
          <a:prstGeom prst="rect">
            <a:avLst/>
          </a:prstGeom>
          <a:ln w="12700">
            <a:miter lim="400000"/>
          </a:ln>
        </p:spPr>
        <p:txBody>
          <a:bodyPr wrap="none" lIns="50800" tIns="50800" rIns="50800" bIns="50800" anchor="ctr">
            <a:spAutoFit/>
          </a:bodyPr>
          <a:lstStyle>
            <a:lvl1pPr>
              <a:defRPr sz="2400">
                <a:solidFill>
                  <a:srgbClr val="FFFFFF"/>
                </a:solidFill>
                <a:latin typeface="Helvetica Neue Bold Condensed"/>
                <a:ea typeface="Helvetica Neue Bold Condensed"/>
                <a:cs typeface="Helvetica Neue Bold Condensed"/>
                <a:sym typeface="Helvetica Neue Bold Condensed"/>
              </a:defRPr>
            </a:lvl1pPr>
          </a:lstStyle>
          <a:p>
            <a:r>
              <a:t>应用集成平台</a:t>
            </a:r>
          </a:p>
        </p:txBody>
      </p:sp>
      <p:sp>
        <p:nvSpPr>
          <p:cNvPr id="1788" name="Shape 1788"/>
          <p:cNvSpPr/>
          <p:nvPr/>
        </p:nvSpPr>
        <p:spPr>
          <a:xfrm>
            <a:off x="3988989" y="5365750"/>
            <a:ext cx="1943101" cy="520701"/>
          </a:xfrm>
          <a:prstGeom prst="rect">
            <a:avLst/>
          </a:prstGeom>
          <a:ln w="12700">
            <a:miter lim="400000"/>
          </a:ln>
        </p:spPr>
        <p:txBody>
          <a:bodyPr wrap="none" lIns="50800" tIns="50800" rIns="50800" bIns="50800" anchor="ctr">
            <a:spAutoFit/>
          </a:bodyPr>
          <a:lstStyle>
            <a:lvl1pPr>
              <a:defRPr sz="2400">
                <a:solidFill>
                  <a:srgbClr val="FFFFFF"/>
                </a:solidFill>
                <a:latin typeface="Helvetica Neue Bold Condensed"/>
                <a:ea typeface="Helvetica Neue Bold Condensed"/>
                <a:cs typeface="Helvetica Neue Bold Condensed"/>
                <a:sym typeface="Helvetica Neue Bold Condensed"/>
              </a:defRPr>
            </a:lvl1pPr>
          </a:lstStyle>
          <a:p>
            <a:r>
              <a:t>移动数据总线</a:t>
            </a:r>
          </a:p>
        </p:txBody>
      </p:sp>
      <p:sp>
        <p:nvSpPr>
          <p:cNvPr id="1789" name="Shape 1789"/>
          <p:cNvSpPr/>
          <p:nvPr/>
        </p:nvSpPr>
        <p:spPr>
          <a:xfrm>
            <a:off x="5694216" y="4648200"/>
            <a:ext cx="1638301" cy="457200"/>
          </a:xfrm>
          <a:prstGeom prst="rect">
            <a:avLst/>
          </a:prstGeom>
          <a:ln w="12700">
            <a:miter lim="400000"/>
          </a:ln>
        </p:spPr>
        <p:txBody>
          <a:bodyPr wrap="none" lIns="50800" tIns="50800" rIns="50800" bIns="50800" anchor="ctr">
            <a:spAutoFit/>
          </a:bodyPr>
          <a:lstStyle>
            <a:lvl1pPr>
              <a:defRPr sz="2000">
                <a:solidFill>
                  <a:srgbClr val="FFFFFF"/>
                </a:solidFill>
                <a:latin typeface="Helvetica Neue Bold Condensed"/>
                <a:ea typeface="Helvetica Neue Bold Condensed"/>
                <a:cs typeface="Helvetica Neue Bold Condensed"/>
                <a:sym typeface="Helvetica Neue Bold Condensed"/>
              </a:defRPr>
            </a:lvl1pPr>
          </a:lstStyle>
          <a:p>
            <a:r>
              <a:t>移动应用体系</a:t>
            </a:r>
          </a:p>
        </p:txBody>
      </p:sp>
      <p:grpSp>
        <p:nvGrpSpPr>
          <p:cNvPr id="1794" name="Group 1794"/>
          <p:cNvGrpSpPr/>
          <p:nvPr/>
        </p:nvGrpSpPr>
        <p:grpSpPr>
          <a:xfrm>
            <a:off x="9863485" y="2591172"/>
            <a:ext cx="2457684" cy="1300133"/>
            <a:chOff x="0" y="0"/>
            <a:chExt cx="2457683" cy="1300132"/>
          </a:xfrm>
        </p:grpSpPr>
        <p:sp>
          <p:nvSpPr>
            <p:cNvPr id="1790" name="Shape 1790"/>
            <p:cNvSpPr/>
            <p:nvPr/>
          </p:nvSpPr>
          <p:spPr>
            <a:xfrm>
              <a:off x="0" y="0"/>
              <a:ext cx="1885950" cy="345440"/>
            </a:xfrm>
            <a:prstGeom prst="rect">
              <a:avLst/>
            </a:prstGeom>
            <a:noFill/>
            <a:ln w="12700" cap="flat">
              <a:noFill/>
              <a:miter lim="400000"/>
            </a:ln>
            <a:effectLst/>
          </p:spPr>
          <p:txBody>
            <a:bodyPr wrap="square" lIns="45719" tIns="45719" rIns="45719" bIns="45719" numCol="1" anchor="t">
              <a:spAutoFit/>
            </a:bodyPr>
            <a:lstStyle>
              <a:lvl1pPr algn="l" defTabSz="457200">
                <a:lnSpc>
                  <a:spcPct val="140000"/>
                </a:lnSpc>
                <a:spcBef>
                  <a:spcPts val="100"/>
                </a:spcBef>
                <a:defRPr sz="1400">
                  <a:solidFill>
                    <a:srgbClr val="53585F"/>
                  </a:solidFill>
                  <a:uFill>
                    <a:solidFill>
                      <a:srgbClr val="808080"/>
                    </a:solidFill>
                  </a:uFill>
                  <a:latin typeface="Roboto condensed"/>
                  <a:ea typeface="Roboto condensed"/>
                  <a:cs typeface="Roboto condensed"/>
                  <a:sym typeface="Roboto condensed"/>
                </a:defRPr>
              </a:lvl1pPr>
            </a:lstStyle>
            <a:p>
              <a:r>
                <a:t>最轻只需前端程序开发</a:t>
              </a:r>
            </a:p>
          </p:txBody>
        </p:sp>
        <p:sp>
          <p:nvSpPr>
            <p:cNvPr id="1791" name="Shape 1791"/>
            <p:cNvSpPr/>
            <p:nvPr/>
          </p:nvSpPr>
          <p:spPr>
            <a:xfrm>
              <a:off x="0" y="318230"/>
              <a:ext cx="2457684" cy="345441"/>
            </a:xfrm>
            <a:prstGeom prst="rect">
              <a:avLst/>
            </a:prstGeom>
            <a:noFill/>
            <a:ln w="12700" cap="flat">
              <a:noFill/>
              <a:miter lim="400000"/>
            </a:ln>
            <a:effectLst/>
          </p:spPr>
          <p:txBody>
            <a:bodyPr wrap="square" lIns="45719" tIns="45719" rIns="45719" bIns="45719" numCol="1" anchor="t">
              <a:spAutoFit/>
            </a:bodyPr>
            <a:lstStyle>
              <a:lvl1pPr algn="l" defTabSz="457200">
                <a:lnSpc>
                  <a:spcPct val="140000"/>
                </a:lnSpc>
                <a:spcBef>
                  <a:spcPts val="100"/>
                </a:spcBef>
                <a:defRPr sz="1400">
                  <a:solidFill>
                    <a:srgbClr val="53585F"/>
                  </a:solidFill>
                  <a:uFill>
                    <a:solidFill>
                      <a:srgbClr val="808080"/>
                    </a:solidFill>
                  </a:uFill>
                  <a:latin typeface="Roboto condensed"/>
                  <a:ea typeface="Roboto condensed"/>
                  <a:cs typeface="Roboto condensed"/>
                  <a:sym typeface="Roboto condensed"/>
                </a:defRPr>
              </a:lvl1pPr>
            </a:lstStyle>
            <a:p>
              <a:r>
                <a:t>提供移动开发入门培训工具</a:t>
              </a:r>
            </a:p>
          </p:txBody>
        </p:sp>
        <p:sp>
          <p:nvSpPr>
            <p:cNvPr id="1792" name="Shape 1792"/>
            <p:cNvSpPr/>
            <p:nvPr/>
          </p:nvSpPr>
          <p:spPr>
            <a:xfrm>
              <a:off x="0" y="636461"/>
              <a:ext cx="2457684" cy="345441"/>
            </a:xfrm>
            <a:prstGeom prst="rect">
              <a:avLst/>
            </a:prstGeom>
            <a:noFill/>
            <a:ln w="12700" cap="flat">
              <a:noFill/>
              <a:miter lim="400000"/>
            </a:ln>
            <a:effectLst/>
          </p:spPr>
          <p:txBody>
            <a:bodyPr wrap="square" lIns="45719" tIns="45719" rIns="45719" bIns="45719" numCol="1" anchor="t">
              <a:spAutoFit/>
            </a:bodyPr>
            <a:lstStyle>
              <a:lvl1pPr algn="l" defTabSz="457200">
                <a:lnSpc>
                  <a:spcPct val="140000"/>
                </a:lnSpc>
                <a:spcBef>
                  <a:spcPts val="100"/>
                </a:spcBef>
                <a:defRPr sz="1400">
                  <a:solidFill>
                    <a:srgbClr val="53585F"/>
                  </a:solidFill>
                  <a:uFill>
                    <a:solidFill>
                      <a:srgbClr val="808080"/>
                    </a:solidFill>
                  </a:uFill>
                  <a:latin typeface="Roboto condensed"/>
                  <a:ea typeface="Roboto condensed"/>
                  <a:cs typeface="Roboto condensed"/>
                  <a:sym typeface="Roboto condensed"/>
                </a:defRPr>
              </a:lvl1pPr>
            </a:lstStyle>
            <a:p>
              <a:r>
                <a:t>提高企业移动应用开发效率</a:t>
              </a:r>
            </a:p>
          </p:txBody>
        </p:sp>
        <p:sp>
          <p:nvSpPr>
            <p:cNvPr id="1793" name="Shape 1793"/>
            <p:cNvSpPr/>
            <p:nvPr/>
          </p:nvSpPr>
          <p:spPr>
            <a:xfrm>
              <a:off x="0" y="954692"/>
              <a:ext cx="2457684" cy="345441"/>
            </a:xfrm>
            <a:prstGeom prst="rect">
              <a:avLst/>
            </a:prstGeom>
            <a:noFill/>
            <a:ln w="12700" cap="flat">
              <a:noFill/>
              <a:miter lim="400000"/>
            </a:ln>
            <a:effectLst/>
          </p:spPr>
          <p:txBody>
            <a:bodyPr wrap="square" lIns="45719" tIns="45719" rIns="45719" bIns="45719" numCol="1" anchor="t">
              <a:spAutoFit/>
            </a:bodyPr>
            <a:lstStyle>
              <a:lvl1pPr algn="l" defTabSz="457200">
                <a:lnSpc>
                  <a:spcPct val="140000"/>
                </a:lnSpc>
                <a:spcBef>
                  <a:spcPts val="100"/>
                </a:spcBef>
                <a:defRPr sz="1400">
                  <a:solidFill>
                    <a:srgbClr val="53585F"/>
                  </a:solidFill>
                  <a:uFill>
                    <a:solidFill>
                      <a:srgbClr val="808080"/>
                    </a:solidFill>
                  </a:uFill>
                  <a:latin typeface="Roboto condensed"/>
                  <a:ea typeface="Roboto condensed"/>
                  <a:cs typeface="Roboto condensed"/>
                  <a:sym typeface="Roboto condensed"/>
                </a:defRPr>
              </a:lvl1pPr>
            </a:lstStyle>
            <a:p>
              <a:r>
                <a:t>统一移动应用开发规范</a:t>
              </a:r>
            </a:p>
          </p:txBody>
        </p:sp>
      </p:grpSp>
      <p:grpSp>
        <p:nvGrpSpPr>
          <p:cNvPr id="1799" name="Group 1799"/>
          <p:cNvGrpSpPr/>
          <p:nvPr/>
        </p:nvGrpSpPr>
        <p:grpSpPr>
          <a:xfrm>
            <a:off x="9863485" y="5487939"/>
            <a:ext cx="2457684" cy="1300133"/>
            <a:chOff x="0" y="0"/>
            <a:chExt cx="2457683" cy="1300132"/>
          </a:xfrm>
        </p:grpSpPr>
        <p:sp>
          <p:nvSpPr>
            <p:cNvPr id="1795" name="Shape 1795"/>
            <p:cNvSpPr/>
            <p:nvPr/>
          </p:nvSpPr>
          <p:spPr>
            <a:xfrm>
              <a:off x="0" y="0"/>
              <a:ext cx="1885950" cy="345440"/>
            </a:xfrm>
            <a:prstGeom prst="rect">
              <a:avLst/>
            </a:prstGeom>
            <a:noFill/>
            <a:ln w="12700" cap="flat">
              <a:noFill/>
              <a:miter lim="400000"/>
            </a:ln>
            <a:effectLst/>
          </p:spPr>
          <p:txBody>
            <a:bodyPr wrap="square" lIns="45719" tIns="45719" rIns="45719" bIns="45719" numCol="1" anchor="t">
              <a:spAutoFit/>
            </a:bodyPr>
            <a:lstStyle>
              <a:lvl1pPr algn="l" defTabSz="457200">
                <a:lnSpc>
                  <a:spcPct val="140000"/>
                </a:lnSpc>
                <a:spcBef>
                  <a:spcPts val="100"/>
                </a:spcBef>
                <a:defRPr sz="1400">
                  <a:solidFill>
                    <a:srgbClr val="53585F"/>
                  </a:solidFill>
                  <a:uFill>
                    <a:solidFill>
                      <a:srgbClr val="808080"/>
                    </a:solidFill>
                  </a:uFill>
                  <a:latin typeface="Roboto condensed"/>
                  <a:ea typeface="Roboto condensed"/>
                  <a:cs typeface="Roboto condensed"/>
                  <a:sym typeface="Roboto condensed"/>
                </a:defRPr>
              </a:lvl1pPr>
            </a:lstStyle>
            <a:p>
              <a:r>
                <a:t>应用集成移植超简单</a:t>
              </a:r>
            </a:p>
          </p:txBody>
        </p:sp>
        <p:sp>
          <p:nvSpPr>
            <p:cNvPr id="1796" name="Shape 1796"/>
            <p:cNvSpPr/>
            <p:nvPr/>
          </p:nvSpPr>
          <p:spPr>
            <a:xfrm>
              <a:off x="0" y="318230"/>
              <a:ext cx="2457684" cy="345441"/>
            </a:xfrm>
            <a:prstGeom prst="rect">
              <a:avLst/>
            </a:prstGeom>
            <a:noFill/>
            <a:ln w="12700" cap="flat">
              <a:noFill/>
              <a:miter lim="400000"/>
            </a:ln>
            <a:effectLst/>
          </p:spPr>
          <p:txBody>
            <a:bodyPr wrap="square" lIns="45719" tIns="45719" rIns="45719" bIns="45719" numCol="1" anchor="t">
              <a:spAutoFit/>
            </a:bodyPr>
            <a:lstStyle>
              <a:lvl1pPr algn="l" defTabSz="457200">
                <a:lnSpc>
                  <a:spcPct val="140000"/>
                </a:lnSpc>
                <a:spcBef>
                  <a:spcPts val="100"/>
                </a:spcBef>
                <a:defRPr sz="1400">
                  <a:solidFill>
                    <a:srgbClr val="53585F"/>
                  </a:solidFill>
                  <a:uFill>
                    <a:solidFill>
                      <a:srgbClr val="808080"/>
                    </a:solidFill>
                  </a:uFill>
                  <a:latin typeface="Roboto condensed"/>
                  <a:ea typeface="Roboto condensed"/>
                  <a:cs typeface="Roboto condensed"/>
                  <a:sym typeface="Roboto condensed"/>
                </a:defRPr>
              </a:lvl1pPr>
            </a:lstStyle>
            <a:p>
              <a:r>
                <a:t>统一应用入口及管理</a:t>
              </a:r>
            </a:p>
          </p:txBody>
        </p:sp>
        <p:sp>
          <p:nvSpPr>
            <p:cNvPr id="1797" name="Shape 1797"/>
            <p:cNvSpPr/>
            <p:nvPr/>
          </p:nvSpPr>
          <p:spPr>
            <a:xfrm>
              <a:off x="0" y="636461"/>
              <a:ext cx="2457684" cy="345441"/>
            </a:xfrm>
            <a:prstGeom prst="rect">
              <a:avLst/>
            </a:prstGeom>
            <a:noFill/>
            <a:ln w="12700" cap="flat">
              <a:noFill/>
              <a:miter lim="400000"/>
            </a:ln>
            <a:effectLst/>
          </p:spPr>
          <p:txBody>
            <a:bodyPr wrap="square" lIns="45719" tIns="45719" rIns="45719" bIns="45719" numCol="1" anchor="t">
              <a:spAutoFit/>
            </a:bodyPr>
            <a:lstStyle>
              <a:lvl1pPr algn="l" defTabSz="457200">
                <a:lnSpc>
                  <a:spcPct val="140000"/>
                </a:lnSpc>
                <a:spcBef>
                  <a:spcPts val="100"/>
                </a:spcBef>
                <a:defRPr sz="1400">
                  <a:solidFill>
                    <a:srgbClr val="53585F"/>
                  </a:solidFill>
                  <a:uFill>
                    <a:solidFill>
                      <a:srgbClr val="808080"/>
                    </a:solidFill>
                  </a:uFill>
                  <a:latin typeface="Roboto condensed"/>
                  <a:ea typeface="Roboto condensed"/>
                  <a:cs typeface="Roboto condensed"/>
                  <a:sym typeface="Roboto condensed"/>
                </a:defRPr>
              </a:lvl1pPr>
            </a:lstStyle>
            <a:p>
              <a:r>
                <a:t>集中式模块化轻应用</a:t>
              </a:r>
            </a:p>
          </p:txBody>
        </p:sp>
        <p:sp>
          <p:nvSpPr>
            <p:cNvPr id="1798" name="Shape 1798"/>
            <p:cNvSpPr/>
            <p:nvPr/>
          </p:nvSpPr>
          <p:spPr>
            <a:xfrm>
              <a:off x="0" y="954692"/>
              <a:ext cx="2457684" cy="345441"/>
            </a:xfrm>
            <a:prstGeom prst="rect">
              <a:avLst/>
            </a:prstGeom>
            <a:noFill/>
            <a:ln w="12700" cap="flat">
              <a:noFill/>
              <a:miter lim="400000"/>
            </a:ln>
            <a:effectLst/>
          </p:spPr>
          <p:txBody>
            <a:bodyPr wrap="square" lIns="45719" tIns="45719" rIns="45719" bIns="45719" numCol="1" anchor="t">
              <a:spAutoFit/>
            </a:bodyPr>
            <a:lstStyle>
              <a:lvl1pPr algn="l" defTabSz="457200">
                <a:lnSpc>
                  <a:spcPct val="140000"/>
                </a:lnSpc>
                <a:spcBef>
                  <a:spcPts val="100"/>
                </a:spcBef>
                <a:defRPr sz="1400">
                  <a:solidFill>
                    <a:srgbClr val="53585F"/>
                  </a:solidFill>
                  <a:uFill>
                    <a:solidFill>
                      <a:srgbClr val="808080"/>
                    </a:solidFill>
                  </a:uFill>
                  <a:latin typeface="Roboto condensed"/>
                  <a:ea typeface="Roboto condensed"/>
                  <a:cs typeface="Roboto condensed"/>
                  <a:sym typeface="Roboto condensed"/>
                </a:defRPr>
              </a:lvl1pPr>
            </a:lstStyle>
            <a:p>
              <a:r>
                <a:t>打造移动应用集成与管理标准</a:t>
              </a:r>
            </a:p>
          </p:txBody>
        </p:sp>
      </p:grpSp>
      <p:grpSp>
        <p:nvGrpSpPr>
          <p:cNvPr id="1804" name="Group 1804"/>
          <p:cNvGrpSpPr/>
          <p:nvPr/>
        </p:nvGrpSpPr>
        <p:grpSpPr>
          <a:xfrm>
            <a:off x="696331" y="2750287"/>
            <a:ext cx="2457684" cy="1300134"/>
            <a:chOff x="0" y="0"/>
            <a:chExt cx="2457683" cy="1300132"/>
          </a:xfrm>
        </p:grpSpPr>
        <p:sp>
          <p:nvSpPr>
            <p:cNvPr id="1800" name="Shape 1800"/>
            <p:cNvSpPr/>
            <p:nvPr/>
          </p:nvSpPr>
          <p:spPr>
            <a:xfrm>
              <a:off x="0" y="0"/>
              <a:ext cx="2457684" cy="345440"/>
            </a:xfrm>
            <a:prstGeom prst="rect">
              <a:avLst/>
            </a:prstGeom>
            <a:noFill/>
            <a:ln w="12700" cap="flat">
              <a:noFill/>
              <a:miter lim="400000"/>
            </a:ln>
            <a:effectLst/>
          </p:spPr>
          <p:txBody>
            <a:bodyPr wrap="square" lIns="45719" tIns="45719" rIns="45719" bIns="45719" numCol="1" anchor="t">
              <a:spAutoFit/>
            </a:bodyPr>
            <a:lstStyle>
              <a:lvl1pPr algn="r" defTabSz="457200">
                <a:lnSpc>
                  <a:spcPct val="140000"/>
                </a:lnSpc>
                <a:spcBef>
                  <a:spcPts val="100"/>
                </a:spcBef>
                <a:defRPr sz="1400">
                  <a:solidFill>
                    <a:srgbClr val="53585F"/>
                  </a:solidFill>
                  <a:uFill>
                    <a:solidFill>
                      <a:srgbClr val="808080"/>
                    </a:solidFill>
                  </a:uFill>
                  <a:latin typeface="Roboto condensed"/>
                  <a:ea typeface="Roboto condensed"/>
                  <a:cs typeface="Roboto condensed"/>
                  <a:sym typeface="Roboto condensed"/>
                </a:defRPr>
              </a:lvl1pPr>
            </a:lstStyle>
            <a:p>
              <a:r>
                <a:t>统一用户认证及权限管理</a:t>
              </a:r>
            </a:p>
          </p:txBody>
        </p:sp>
        <p:sp>
          <p:nvSpPr>
            <p:cNvPr id="1801" name="Shape 1801"/>
            <p:cNvSpPr/>
            <p:nvPr/>
          </p:nvSpPr>
          <p:spPr>
            <a:xfrm>
              <a:off x="0" y="318230"/>
              <a:ext cx="2457684" cy="345441"/>
            </a:xfrm>
            <a:prstGeom prst="rect">
              <a:avLst/>
            </a:prstGeom>
            <a:noFill/>
            <a:ln w="12700" cap="flat">
              <a:noFill/>
              <a:miter lim="400000"/>
            </a:ln>
            <a:effectLst/>
          </p:spPr>
          <p:txBody>
            <a:bodyPr wrap="square" lIns="45719" tIns="45719" rIns="45719" bIns="45719" numCol="1" anchor="t">
              <a:spAutoFit/>
            </a:bodyPr>
            <a:lstStyle>
              <a:lvl1pPr algn="r" defTabSz="457200">
                <a:lnSpc>
                  <a:spcPct val="140000"/>
                </a:lnSpc>
                <a:spcBef>
                  <a:spcPts val="100"/>
                </a:spcBef>
                <a:defRPr sz="1400">
                  <a:solidFill>
                    <a:srgbClr val="53585F"/>
                  </a:solidFill>
                  <a:uFill>
                    <a:solidFill>
                      <a:srgbClr val="808080"/>
                    </a:solidFill>
                  </a:uFill>
                  <a:latin typeface="Roboto condensed"/>
                  <a:ea typeface="Roboto condensed"/>
                  <a:cs typeface="Roboto condensed"/>
                  <a:sym typeface="Roboto condensed"/>
                </a:defRPr>
              </a:lvl1pPr>
            </a:lstStyle>
            <a:p>
              <a:r>
                <a:t>提供开箱即用的应用客户端</a:t>
              </a:r>
            </a:p>
          </p:txBody>
        </p:sp>
        <p:sp>
          <p:nvSpPr>
            <p:cNvPr id="1802" name="Shape 1802"/>
            <p:cNvSpPr/>
            <p:nvPr/>
          </p:nvSpPr>
          <p:spPr>
            <a:xfrm>
              <a:off x="0" y="636461"/>
              <a:ext cx="2457684" cy="345441"/>
            </a:xfrm>
            <a:prstGeom prst="rect">
              <a:avLst/>
            </a:prstGeom>
            <a:noFill/>
            <a:ln w="12700" cap="flat">
              <a:noFill/>
              <a:miter lim="400000"/>
            </a:ln>
            <a:effectLst/>
          </p:spPr>
          <p:txBody>
            <a:bodyPr wrap="square" lIns="45719" tIns="45719" rIns="45719" bIns="45719" numCol="1" anchor="t">
              <a:spAutoFit/>
            </a:bodyPr>
            <a:lstStyle>
              <a:lvl1pPr algn="r" defTabSz="457200">
                <a:lnSpc>
                  <a:spcPct val="140000"/>
                </a:lnSpc>
                <a:spcBef>
                  <a:spcPts val="100"/>
                </a:spcBef>
                <a:defRPr sz="1400">
                  <a:solidFill>
                    <a:srgbClr val="53585F"/>
                  </a:solidFill>
                  <a:uFill>
                    <a:solidFill>
                      <a:srgbClr val="808080"/>
                    </a:solidFill>
                  </a:uFill>
                  <a:latin typeface="Roboto condensed"/>
                  <a:ea typeface="Roboto condensed"/>
                  <a:cs typeface="Roboto condensed"/>
                  <a:sym typeface="Roboto condensed"/>
                </a:defRPr>
              </a:lvl1pPr>
            </a:lstStyle>
            <a:p>
              <a:r>
                <a:t>提供移动化必备前后端组件</a:t>
              </a:r>
            </a:p>
          </p:txBody>
        </p:sp>
        <p:sp>
          <p:nvSpPr>
            <p:cNvPr id="1803" name="Shape 1803"/>
            <p:cNvSpPr/>
            <p:nvPr/>
          </p:nvSpPr>
          <p:spPr>
            <a:xfrm>
              <a:off x="0" y="954692"/>
              <a:ext cx="2457684" cy="345441"/>
            </a:xfrm>
            <a:prstGeom prst="rect">
              <a:avLst/>
            </a:prstGeom>
            <a:noFill/>
            <a:ln w="12700" cap="flat">
              <a:noFill/>
              <a:miter lim="400000"/>
            </a:ln>
            <a:effectLst/>
          </p:spPr>
          <p:txBody>
            <a:bodyPr wrap="square" lIns="45719" tIns="45719" rIns="45719" bIns="45719" numCol="1" anchor="t">
              <a:spAutoFit/>
            </a:bodyPr>
            <a:lstStyle>
              <a:lvl1pPr algn="r" defTabSz="457200">
                <a:lnSpc>
                  <a:spcPct val="140000"/>
                </a:lnSpc>
                <a:spcBef>
                  <a:spcPts val="100"/>
                </a:spcBef>
                <a:defRPr sz="1400">
                  <a:solidFill>
                    <a:srgbClr val="53585F"/>
                  </a:solidFill>
                  <a:uFill>
                    <a:solidFill>
                      <a:srgbClr val="808080"/>
                    </a:solidFill>
                  </a:uFill>
                  <a:latin typeface="Roboto condensed"/>
                  <a:ea typeface="Roboto condensed"/>
                  <a:cs typeface="Roboto condensed"/>
                  <a:sym typeface="Roboto condensed"/>
                </a:defRPr>
              </a:lvl1pPr>
            </a:lstStyle>
            <a:p>
              <a:r>
                <a:t>建立企业应用使用规范体系</a:t>
              </a:r>
            </a:p>
          </p:txBody>
        </p:sp>
      </p:grpSp>
      <p:grpSp>
        <p:nvGrpSpPr>
          <p:cNvPr id="1809" name="Group 1809"/>
          <p:cNvGrpSpPr/>
          <p:nvPr/>
        </p:nvGrpSpPr>
        <p:grpSpPr>
          <a:xfrm>
            <a:off x="696331" y="5481667"/>
            <a:ext cx="2457684" cy="1300133"/>
            <a:chOff x="0" y="0"/>
            <a:chExt cx="2457683" cy="1300132"/>
          </a:xfrm>
        </p:grpSpPr>
        <p:sp>
          <p:nvSpPr>
            <p:cNvPr id="1805" name="Shape 1805"/>
            <p:cNvSpPr/>
            <p:nvPr/>
          </p:nvSpPr>
          <p:spPr>
            <a:xfrm>
              <a:off x="0" y="0"/>
              <a:ext cx="2457684" cy="345440"/>
            </a:xfrm>
            <a:prstGeom prst="rect">
              <a:avLst/>
            </a:prstGeom>
            <a:noFill/>
            <a:ln w="12700" cap="flat">
              <a:noFill/>
              <a:miter lim="400000"/>
            </a:ln>
            <a:effectLst/>
          </p:spPr>
          <p:txBody>
            <a:bodyPr wrap="square" lIns="45719" tIns="45719" rIns="45719" bIns="45719" numCol="1" anchor="t">
              <a:spAutoFit/>
            </a:bodyPr>
            <a:lstStyle>
              <a:lvl1pPr algn="r" defTabSz="457200">
                <a:lnSpc>
                  <a:spcPct val="140000"/>
                </a:lnSpc>
                <a:spcBef>
                  <a:spcPts val="100"/>
                </a:spcBef>
                <a:defRPr sz="1400">
                  <a:solidFill>
                    <a:srgbClr val="53585F"/>
                  </a:solidFill>
                  <a:uFill>
                    <a:solidFill>
                      <a:srgbClr val="808080"/>
                    </a:solidFill>
                  </a:uFill>
                  <a:latin typeface="Roboto condensed"/>
                  <a:ea typeface="Roboto condensed"/>
                  <a:cs typeface="Roboto condensed"/>
                  <a:sym typeface="Roboto condensed"/>
                </a:defRPr>
              </a:lvl1pPr>
            </a:lstStyle>
            <a:p>
              <a:r>
                <a:t>统一企业数据源接入标准</a:t>
              </a:r>
            </a:p>
          </p:txBody>
        </p:sp>
        <p:sp>
          <p:nvSpPr>
            <p:cNvPr id="1806" name="Shape 1806"/>
            <p:cNvSpPr/>
            <p:nvPr/>
          </p:nvSpPr>
          <p:spPr>
            <a:xfrm>
              <a:off x="0" y="318230"/>
              <a:ext cx="2457684" cy="345441"/>
            </a:xfrm>
            <a:prstGeom prst="rect">
              <a:avLst/>
            </a:prstGeom>
            <a:noFill/>
            <a:ln w="12700" cap="flat">
              <a:noFill/>
              <a:miter lim="400000"/>
            </a:ln>
            <a:effectLst/>
          </p:spPr>
          <p:txBody>
            <a:bodyPr wrap="square" lIns="45719" tIns="45719" rIns="45719" bIns="45719" numCol="1" anchor="t">
              <a:spAutoFit/>
            </a:bodyPr>
            <a:lstStyle>
              <a:lvl1pPr algn="r" defTabSz="457200">
                <a:lnSpc>
                  <a:spcPct val="140000"/>
                </a:lnSpc>
                <a:spcBef>
                  <a:spcPts val="100"/>
                </a:spcBef>
                <a:defRPr sz="1400">
                  <a:solidFill>
                    <a:srgbClr val="53585F"/>
                  </a:solidFill>
                  <a:uFill>
                    <a:solidFill>
                      <a:srgbClr val="808080"/>
                    </a:solidFill>
                  </a:uFill>
                  <a:latin typeface="Roboto condensed"/>
                  <a:ea typeface="Roboto condensed"/>
                  <a:cs typeface="Roboto condensed"/>
                  <a:sym typeface="Roboto condensed"/>
                </a:defRPr>
              </a:lvl1pPr>
            </a:lstStyle>
            <a:p>
              <a:r>
                <a:t>提供安全高效的访问架构</a:t>
              </a:r>
            </a:p>
          </p:txBody>
        </p:sp>
        <p:sp>
          <p:nvSpPr>
            <p:cNvPr id="1807" name="Shape 1807"/>
            <p:cNvSpPr/>
            <p:nvPr/>
          </p:nvSpPr>
          <p:spPr>
            <a:xfrm>
              <a:off x="0" y="636461"/>
              <a:ext cx="2457684" cy="345441"/>
            </a:xfrm>
            <a:prstGeom prst="rect">
              <a:avLst/>
            </a:prstGeom>
            <a:noFill/>
            <a:ln w="12700" cap="flat">
              <a:noFill/>
              <a:miter lim="400000"/>
            </a:ln>
            <a:effectLst/>
          </p:spPr>
          <p:txBody>
            <a:bodyPr wrap="square" lIns="45719" tIns="45719" rIns="45719" bIns="45719" numCol="1" anchor="t">
              <a:spAutoFit/>
            </a:bodyPr>
            <a:lstStyle>
              <a:lvl1pPr algn="r" defTabSz="457200">
                <a:lnSpc>
                  <a:spcPct val="140000"/>
                </a:lnSpc>
                <a:spcBef>
                  <a:spcPts val="100"/>
                </a:spcBef>
                <a:defRPr sz="1400">
                  <a:solidFill>
                    <a:srgbClr val="53585F"/>
                  </a:solidFill>
                  <a:uFill>
                    <a:solidFill>
                      <a:srgbClr val="808080"/>
                    </a:solidFill>
                  </a:uFill>
                  <a:latin typeface="Roboto condensed"/>
                  <a:ea typeface="Roboto condensed"/>
                  <a:cs typeface="Roboto condensed"/>
                  <a:sym typeface="Roboto condensed"/>
                </a:defRPr>
              </a:lvl1pPr>
            </a:lstStyle>
            <a:p>
              <a:r>
                <a:t>打造企业微型数据总线</a:t>
              </a:r>
            </a:p>
          </p:txBody>
        </p:sp>
        <p:sp>
          <p:nvSpPr>
            <p:cNvPr id="1808" name="Shape 1808"/>
            <p:cNvSpPr/>
            <p:nvPr/>
          </p:nvSpPr>
          <p:spPr>
            <a:xfrm>
              <a:off x="0" y="954692"/>
              <a:ext cx="2457684" cy="345441"/>
            </a:xfrm>
            <a:prstGeom prst="rect">
              <a:avLst/>
            </a:prstGeom>
            <a:noFill/>
            <a:ln w="12700" cap="flat">
              <a:noFill/>
              <a:miter lim="400000"/>
            </a:ln>
            <a:effectLst/>
          </p:spPr>
          <p:txBody>
            <a:bodyPr wrap="square" lIns="45719" tIns="45719" rIns="45719" bIns="45719" numCol="1" anchor="t">
              <a:spAutoFit/>
            </a:bodyPr>
            <a:lstStyle>
              <a:lvl1pPr algn="r" defTabSz="457200">
                <a:lnSpc>
                  <a:spcPct val="140000"/>
                </a:lnSpc>
                <a:spcBef>
                  <a:spcPts val="100"/>
                </a:spcBef>
                <a:defRPr sz="1400">
                  <a:solidFill>
                    <a:srgbClr val="53585F"/>
                  </a:solidFill>
                  <a:uFill>
                    <a:solidFill>
                      <a:srgbClr val="808080"/>
                    </a:solidFill>
                  </a:uFill>
                  <a:latin typeface="Roboto condensed"/>
                  <a:ea typeface="Roboto condensed"/>
                  <a:cs typeface="Roboto condensed"/>
                  <a:sym typeface="Roboto condensed"/>
                </a:defRPr>
              </a:lvl1pPr>
            </a:lstStyle>
            <a:p>
              <a:r>
                <a:t>统一运维监控管理</a:t>
              </a:r>
            </a:p>
          </p:txBody>
        </p:sp>
      </p:grpSp>
      <p:sp>
        <p:nvSpPr>
          <p:cNvPr id="1810" name="Shape 1810"/>
          <p:cNvSpPr/>
          <p:nvPr/>
        </p:nvSpPr>
        <p:spPr>
          <a:xfrm>
            <a:off x="2934575" y="7528242"/>
            <a:ext cx="7148350" cy="853441"/>
          </a:xfrm>
          <a:prstGeom prst="rect">
            <a:avLst/>
          </a:prstGeom>
          <a:ln w="12700">
            <a:miter lim="400000"/>
          </a:ln>
        </p:spPr>
        <p:txBody>
          <a:bodyPr lIns="45719" rIns="45719">
            <a:spAutoFit/>
          </a:bodyPr>
          <a:lstStyle>
            <a:lvl1pPr defTabSz="457200">
              <a:lnSpc>
                <a:spcPct val="140000"/>
              </a:lnSpc>
              <a:spcBef>
                <a:spcPts val="100"/>
              </a:spcBef>
              <a:defRPr sz="1800">
                <a:solidFill>
                  <a:schemeClr val="accent1"/>
                </a:solidFill>
                <a:uFill>
                  <a:solidFill>
                    <a:srgbClr val="808080"/>
                  </a:solidFill>
                </a:uFill>
                <a:latin typeface="Roboto condensed"/>
                <a:ea typeface="Roboto condensed"/>
                <a:cs typeface="Roboto condensed"/>
                <a:sym typeface="Roboto condensed"/>
              </a:defRPr>
            </a:lvl1pPr>
          </a:lstStyle>
          <a:p>
            <a:r>
              <a:t>以直观感受的门户形态为突破口，以应用快速开发和集成管理为特色，以稳定安全高效的分布式架构为依托，打造企业移动应用生态体系！</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 name="Shape 1875"/>
          <p:cNvSpPr/>
          <p:nvPr>
            <p:ph type="ctrTitle"/>
          </p:nvPr>
        </p:nvSpPr>
        <p:spPr>
          <a:xfrm>
            <a:off x="4854696" y="4177574"/>
            <a:ext cx="3295408" cy="839695"/>
          </a:xfrm>
          <a:prstGeom prst="rect">
            <a:avLst/>
          </a:prstGeom>
        </p:spPr>
        <p:txBody>
          <a:bodyPr lIns="139700" tIns="139700" rIns="139700" bIns="139700"/>
          <a:lstStyle>
            <a:lvl1pPr algn="ctr">
              <a:defRPr sz="3800" b="1">
                <a:latin typeface="Helvetica Neue"/>
                <a:ea typeface="Helvetica Neue"/>
                <a:cs typeface="Helvetica Neue"/>
                <a:sym typeface="Helvetica Neue"/>
              </a:defRPr>
            </a:lvl1pPr>
          </a:lstStyle>
          <a:p>
            <a:r>
              <a:t>实施案例</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875"/>
                                        </p:tgtEl>
                                        <p:attrNameLst>
                                          <p:attrName>style.visibility</p:attrName>
                                        </p:attrNameLst>
                                      </p:cBhvr>
                                      <p:to>
                                        <p:strVal val="visible"/>
                                      </p:to>
                                    </p:set>
                                    <p:animEffect transition="in" filter="dissolve">
                                      <p:cBhvr>
                                        <p:cTn id="7" dur="1000"/>
                                        <p:tgtEl>
                                          <p:spTgt spid="18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875"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7" name="Shape 1877"/>
          <p:cNvSpPr/>
          <p:nvPr>
            <p:ph type="title"/>
          </p:nvPr>
        </p:nvSpPr>
        <p:spPr>
          <a:xfrm>
            <a:off x="381000" y="25400"/>
            <a:ext cx="6311900" cy="798449"/>
          </a:xfrm>
          <a:prstGeom prst="rect">
            <a:avLst/>
          </a:prstGeom>
        </p:spPr>
        <p:txBody>
          <a:bodyPr/>
          <a:lstStyle>
            <a:lvl1pPr>
              <a:defRPr b="1">
                <a:latin typeface="+mn-lt"/>
                <a:ea typeface="+mn-ea"/>
                <a:cs typeface="+mn-cs"/>
                <a:sym typeface="Helvetica"/>
              </a:defRPr>
            </a:lvl1pPr>
          </a:lstStyle>
          <a:p>
            <a:r>
              <a:t>NQSky APP NEST 案例分析—MEAP的开始</a:t>
            </a:r>
          </a:p>
        </p:txBody>
      </p:sp>
      <p:sp>
        <p:nvSpPr>
          <p:cNvPr id="1878" name="Shape 1878"/>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pic>
        <p:nvPicPr>
          <p:cNvPr id="1879" name="pasted-image.png"/>
          <p:cNvPicPr>
            <a:picLocks noChangeAspect="1"/>
          </p:cNvPicPr>
          <p:nvPr/>
        </p:nvPicPr>
        <p:blipFill>
          <a:blip r:embed="rId1"/>
          <a:stretch>
            <a:fillRect/>
          </a:stretch>
        </p:blipFill>
        <p:spPr>
          <a:xfrm>
            <a:off x="406985" y="995253"/>
            <a:ext cx="3688233" cy="746698"/>
          </a:xfrm>
          <a:prstGeom prst="rect">
            <a:avLst/>
          </a:prstGeom>
          <a:ln w="12700">
            <a:miter lim="400000"/>
            <a:headEnd/>
            <a:tailEnd/>
          </a:ln>
        </p:spPr>
      </p:pic>
      <p:sp>
        <p:nvSpPr>
          <p:cNvPr id="1880" name="Shape 1880"/>
          <p:cNvSpPr/>
          <p:nvPr/>
        </p:nvSpPr>
        <p:spPr>
          <a:xfrm>
            <a:off x="597034" y="1901782"/>
            <a:ext cx="11428706" cy="6610351"/>
          </a:xfrm>
          <a:prstGeom prst="rect">
            <a:avLst/>
          </a:prstGeom>
          <a:ln w="12700">
            <a:miter lim="400000"/>
          </a:ln>
        </p:spPr>
        <p:txBody>
          <a:bodyPr lIns="50800" tIns="50800" rIns="50800" bIns="50800" anchor="ctr">
            <a:spAutoFit/>
          </a:bodyPr>
          <a:lstStyle/>
          <a:p>
            <a:pPr algn="l">
              <a:lnSpc>
                <a:spcPct val="150000"/>
              </a:lnSpc>
              <a:defRPr sz="1800" b="1">
                <a:solidFill>
                  <a:srgbClr val="53585F"/>
                </a:solidFill>
                <a:latin typeface="+mn-lt"/>
                <a:ea typeface="+mn-ea"/>
                <a:cs typeface="+mn-cs"/>
                <a:sym typeface="Helvetica"/>
              </a:defRPr>
            </a:pPr>
            <a:r>
              <a:t>项目背景</a:t>
            </a:r>
          </a:p>
          <a:p>
            <a:pPr marL="492760" algn="l">
              <a:lnSpc>
                <a:spcPct val="150000"/>
              </a:lnSpc>
              <a:defRPr sz="1800">
                <a:solidFill>
                  <a:srgbClr val="5A5A5A"/>
                </a:solidFill>
                <a:latin typeface="+mn-lt"/>
                <a:ea typeface="+mn-ea"/>
                <a:cs typeface="+mn-cs"/>
                <a:sym typeface="Helvetica"/>
              </a:defRPr>
            </a:pPr>
            <a:r>
              <a:t>四川省农村信用社承担对全省农村信用社的管理、指导、协调和服务职能，肩负着为四川6800多万农民提供金融服务的重任，已成为农村经济发展的重要支撑。随着移动信息化的发展趋势，四川农信社需要建设一套可支持未来企业移动化发展的移动应用平台，来满足其移动化相关需求。</a:t>
            </a:r>
          </a:p>
          <a:p>
            <a:pPr algn="l">
              <a:lnSpc>
                <a:spcPct val="150000"/>
              </a:lnSpc>
              <a:defRPr sz="1800" b="1">
                <a:solidFill>
                  <a:srgbClr val="53585F"/>
                </a:solidFill>
                <a:latin typeface="+mn-lt"/>
                <a:ea typeface="+mn-ea"/>
                <a:cs typeface="+mn-cs"/>
                <a:sym typeface="Helvetica"/>
              </a:defRPr>
            </a:pPr>
            <a:r>
              <a:t>建设内容</a:t>
            </a:r>
          </a:p>
          <a:p>
            <a:pPr marL="492760" algn="l">
              <a:lnSpc>
                <a:spcPct val="150000"/>
              </a:lnSpc>
              <a:defRPr sz="1800">
                <a:solidFill>
                  <a:srgbClr val="5A5A5A"/>
                </a:solidFill>
                <a:latin typeface="+mn-lt"/>
                <a:ea typeface="+mn-ea"/>
                <a:cs typeface="+mn-cs"/>
                <a:sym typeface="Helvetica"/>
              </a:defRPr>
            </a:pPr>
            <a:r>
              <a:t>四川省农村信用社建立企业级移动应用平台内容为：</a:t>
            </a:r>
          </a:p>
          <a:p>
            <a:pPr marL="721360" indent="-228600" algn="l">
              <a:lnSpc>
                <a:spcPct val="150000"/>
              </a:lnSpc>
              <a:buSzPct val="100000"/>
              <a:buChar char="-"/>
              <a:defRPr sz="1800">
                <a:solidFill>
                  <a:srgbClr val="5A5A5A"/>
                </a:solidFill>
                <a:latin typeface="+mn-lt"/>
                <a:ea typeface="+mn-ea"/>
                <a:cs typeface="+mn-cs"/>
                <a:sym typeface="Helvetica"/>
              </a:defRPr>
            </a:pPr>
            <a:r>
              <a:t>建立移动应用运行平台</a:t>
            </a:r>
          </a:p>
          <a:p>
            <a:pPr marL="721360" indent="-228600" algn="l">
              <a:lnSpc>
                <a:spcPct val="150000"/>
              </a:lnSpc>
              <a:buSzPct val="100000"/>
              <a:buChar char="-"/>
              <a:defRPr sz="1800">
                <a:solidFill>
                  <a:srgbClr val="5A5A5A"/>
                </a:solidFill>
                <a:latin typeface="+mn-lt"/>
                <a:ea typeface="+mn-ea"/>
                <a:cs typeface="+mn-cs"/>
                <a:sym typeface="Helvetica"/>
              </a:defRPr>
            </a:pPr>
            <a:r>
              <a:t>建立移动应用管理平台</a:t>
            </a:r>
          </a:p>
          <a:p>
            <a:pPr marL="721360" indent="-228600" algn="l">
              <a:lnSpc>
                <a:spcPct val="150000"/>
              </a:lnSpc>
              <a:buSzPct val="100000"/>
              <a:buChar char="-"/>
              <a:defRPr sz="1800">
                <a:solidFill>
                  <a:srgbClr val="5A5A5A"/>
                </a:solidFill>
                <a:latin typeface="+mn-lt"/>
                <a:ea typeface="+mn-ea"/>
                <a:cs typeface="+mn-cs"/>
                <a:sym typeface="Helvetica"/>
              </a:defRPr>
            </a:pPr>
            <a:r>
              <a:t>建立移动应用开发标准</a:t>
            </a:r>
          </a:p>
          <a:p>
            <a:pPr marL="721360" indent="-228600" algn="l">
              <a:lnSpc>
                <a:spcPct val="150000"/>
              </a:lnSpc>
              <a:buSzPct val="100000"/>
              <a:buChar char="-"/>
              <a:defRPr sz="1800">
                <a:solidFill>
                  <a:srgbClr val="5A5A5A"/>
                </a:solidFill>
                <a:latin typeface="+mn-lt"/>
                <a:ea typeface="+mn-ea"/>
                <a:cs typeface="+mn-cs"/>
                <a:sym typeface="Helvetica"/>
              </a:defRPr>
            </a:pPr>
            <a:r>
              <a:t>基于移动应用平台实现移动OA应用</a:t>
            </a:r>
          </a:p>
          <a:p>
            <a:pPr marL="492760" indent="-492760" algn="l">
              <a:lnSpc>
                <a:spcPct val="150000"/>
              </a:lnSpc>
              <a:defRPr sz="1800" b="1">
                <a:solidFill>
                  <a:srgbClr val="53585F"/>
                </a:solidFill>
                <a:latin typeface="+mn-lt"/>
                <a:ea typeface="+mn-ea"/>
                <a:cs typeface="+mn-cs"/>
                <a:sym typeface="Helvetica"/>
              </a:defRPr>
            </a:pPr>
            <a:r>
              <a:t>客户收益</a:t>
            </a:r>
          </a:p>
          <a:p>
            <a:pPr marL="845820" indent="-353060" algn="l">
              <a:lnSpc>
                <a:spcPct val="150000"/>
              </a:lnSpc>
              <a:buSzPct val="100000"/>
              <a:buAutoNum type="arabicPeriod"/>
              <a:defRPr sz="1800">
                <a:solidFill>
                  <a:srgbClr val="5A5A5A"/>
                </a:solidFill>
                <a:latin typeface="+mn-lt"/>
                <a:ea typeface="+mn-ea"/>
                <a:cs typeface="+mn-cs"/>
                <a:sym typeface="Helvetica"/>
              </a:defRPr>
            </a:pPr>
            <a:r>
              <a:t>形成四川农信统一标准移动应用建设体系</a:t>
            </a:r>
          </a:p>
          <a:p>
            <a:pPr marL="845820" indent="-353060" algn="l">
              <a:lnSpc>
                <a:spcPct val="150000"/>
              </a:lnSpc>
              <a:buSzPct val="100000"/>
              <a:buAutoNum type="arabicPeriod"/>
              <a:defRPr sz="1800">
                <a:solidFill>
                  <a:srgbClr val="5A5A5A"/>
                </a:solidFill>
                <a:latin typeface="+mn-lt"/>
                <a:ea typeface="+mn-ea"/>
                <a:cs typeface="+mn-cs"/>
                <a:sym typeface="Helvetica"/>
              </a:defRPr>
            </a:pPr>
            <a:r>
              <a:t>实现移动设备、应用、内容、服务统一平台管理</a:t>
            </a:r>
          </a:p>
          <a:p>
            <a:pPr marL="845820" indent="-353060" algn="l">
              <a:lnSpc>
                <a:spcPct val="150000"/>
              </a:lnSpc>
              <a:buSzPct val="100000"/>
              <a:buAutoNum type="arabicPeriod"/>
              <a:defRPr sz="1800">
                <a:solidFill>
                  <a:srgbClr val="5A5A5A"/>
                </a:solidFill>
                <a:latin typeface="+mn-lt"/>
                <a:ea typeface="+mn-ea"/>
                <a:cs typeface="+mn-cs"/>
                <a:sym typeface="Helvetica"/>
              </a:defRPr>
            </a:pPr>
            <a:r>
              <a:t>基于移动应用平台，实现移动应用跨平台应用开发能力</a:t>
            </a:r>
          </a:p>
        </p:txBody>
      </p:sp>
      <p:sp>
        <p:nvSpPr>
          <p:cNvPr id="1881" name="Shape 1881"/>
          <p:cNvSpPr/>
          <p:nvPr/>
        </p:nvSpPr>
        <p:spPr>
          <a:xfrm>
            <a:off x="9460353" y="1175943"/>
            <a:ext cx="1511301" cy="385319"/>
          </a:xfrm>
          <a:prstGeom prst="rect">
            <a:avLst/>
          </a:prstGeom>
          <a:ln w="12700">
            <a:miter lim="400000"/>
          </a:ln>
        </p:spPr>
        <p:txBody>
          <a:bodyPr wrap="none" lIns="50800" tIns="50800" rIns="50800" bIns="50800" anchor="ctr">
            <a:spAutoFit/>
          </a:bodyPr>
          <a:lstStyle>
            <a:lvl1pPr>
              <a:defRPr sz="2200">
                <a:solidFill>
                  <a:srgbClr val="4BACC6"/>
                </a:solidFill>
                <a:latin typeface="+mj-lt"/>
                <a:ea typeface="+mj-ea"/>
                <a:cs typeface="+mj-cs"/>
                <a:sym typeface="Heiti SC Medium"/>
              </a:defRPr>
            </a:lvl1pPr>
          </a:lstStyle>
          <a:p>
            <a:r>
              <a:t>平台化思想</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3" name="Shape 1883"/>
          <p:cNvSpPr/>
          <p:nvPr>
            <p:ph type="title"/>
          </p:nvPr>
        </p:nvSpPr>
        <p:spPr>
          <a:xfrm>
            <a:off x="381000" y="25400"/>
            <a:ext cx="6311900" cy="798449"/>
          </a:xfrm>
          <a:prstGeom prst="rect">
            <a:avLst/>
          </a:prstGeom>
        </p:spPr>
        <p:txBody>
          <a:bodyPr/>
          <a:lstStyle>
            <a:lvl1pPr>
              <a:defRPr b="1">
                <a:latin typeface="+mn-lt"/>
                <a:ea typeface="+mn-ea"/>
                <a:cs typeface="+mn-cs"/>
                <a:sym typeface="Helvetica"/>
              </a:defRPr>
            </a:lvl1pPr>
          </a:lstStyle>
          <a:p>
            <a:r>
              <a:t>NQSky APP NEST 案例分析—MEAP的过去</a:t>
            </a:r>
          </a:p>
        </p:txBody>
      </p:sp>
      <p:sp>
        <p:nvSpPr>
          <p:cNvPr id="1884" name="Shape 1884"/>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sp>
        <p:nvSpPr>
          <p:cNvPr id="1885" name="Shape 1885"/>
          <p:cNvSpPr/>
          <p:nvPr/>
        </p:nvSpPr>
        <p:spPr>
          <a:xfrm>
            <a:off x="8901553" y="1175943"/>
            <a:ext cx="2628901" cy="385319"/>
          </a:xfrm>
          <a:prstGeom prst="rect">
            <a:avLst/>
          </a:prstGeom>
          <a:ln w="12700">
            <a:miter lim="400000"/>
          </a:ln>
        </p:spPr>
        <p:txBody>
          <a:bodyPr wrap="none" lIns="50800" tIns="50800" rIns="50800" bIns="50800" anchor="ctr">
            <a:spAutoFit/>
          </a:bodyPr>
          <a:lstStyle>
            <a:lvl1pPr>
              <a:defRPr sz="2200">
                <a:solidFill>
                  <a:srgbClr val="4BACC6"/>
                </a:solidFill>
                <a:latin typeface="+mj-lt"/>
                <a:ea typeface="+mj-ea"/>
                <a:cs typeface="+mj-cs"/>
                <a:sym typeface="Heiti SC Medium"/>
              </a:defRPr>
            </a:lvl1pPr>
          </a:lstStyle>
          <a:p>
            <a:r>
              <a:t>应用开发与集成管理</a:t>
            </a:r>
          </a:p>
        </p:txBody>
      </p:sp>
      <p:grpSp>
        <p:nvGrpSpPr>
          <p:cNvPr id="1888" name="Group 1888"/>
          <p:cNvGrpSpPr/>
          <p:nvPr/>
        </p:nvGrpSpPr>
        <p:grpSpPr>
          <a:xfrm>
            <a:off x="930212" y="1901782"/>
            <a:ext cx="10377790" cy="1158456"/>
            <a:chOff x="0" y="0"/>
            <a:chExt cx="10377789" cy="1158454"/>
          </a:xfrm>
        </p:grpSpPr>
        <p:pic>
          <p:nvPicPr>
            <p:cNvPr id="1886" name="pasted-image.png"/>
            <p:cNvPicPr>
              <a:picLocks noChangeAspect="1"/>
            </p:cNvPicPr>
            <p:nvPr/>
          </p:nvPicPr>
          <p:blipFill>
            <a:blip r:embed="rId1"/>
            <a:stretch>
              <a:fillRect/>
            </a:stretch>
          </p:blipFill>
          <p:spPr>
            <a:xfrm>
              <a:off x="0" y="0"/>
              <a:ext cx="2588792" cy="1158455"/>
            </a:xfrm>
            <a:prstGeom prst="rect">
              <a:avLst/>
            </a:prstGeom>
            <a:ln w="12700" cap="flat">
              <a:noFill/>
              <a:miter lim="400000"/>
              <a:headEnd/>
              <a:tailEnd/>
            </a:ln>
            <a:effectLst/>
          </p:spPr>
        </p:pic>
        <p:sp>
          <p:nvSpPr>
            <p:cNvPr id="1887" name="Shape 1887"/>
            <p:cNvSpPr/>
            <p:nvPr/>
          </p:nvSpPr>
          <p:spPr>
            <a:xfrm>
              <a:off x="3992245" y="217385"/>
              <a:ext cx="6385545" cy="895351"/>
            </a:xfrm>
            <a:prstGeom prst="rect">
              <a:avLst/>
            </a:prstGeom>
            <a:noFill/>
            <a:ln w="12700" cap="flat">
              <a:noFill/>
              <a:miter lim="400000"/>
            </a:ln>
            <a:effectLst/>
          </p:spPr>
          <p:txBody>
            <a:bodyPr wrap="none" lIns="50800" tIns="50800" rIns="50800" bIns="50800" numCol="1" anchor="t">
              <a:spAutoFit/>
            </a:bodyPr>
            <a:lstStyle/>
            <a:p>
              <a:pPr marL="721360" indent="-228600" algn="l">
                <a:lnSpc>
                  <a:spcPct val="150000"/>
                </a:lnSpc>
                <a:buSzPct val="100000"/>
                <a:buChar char="-"/>
                <a:defRPr sz="1800">
                  <a:solidFill>
                    <a:srgbClr val="53585F"/>
                  </a:solidFill>
                  <a:latin typeface="+mn-lt"/>
                  <a:ea typeface="+mn-ea"/>
                  <a:cs typeface="+mn-cs"/>
                  <a:sym typeface="Helvetica"/>
                </a:defRPr>
              </a:pPr>
              <a:r>
                <a:t>建设企业移动应用平台，建设统一后端数据接入方式；</a:t>
              </a:r>
            </a:p>
            <a:p>
              <a:pPr marL="721360" indent="-228600" algn="l">
                <a:lnSpc>
                  <a:spcPct val="150000"/>
                </a:lnSpc>
                <a:buSzPct val="100000"/>
                <a:buChar char="-"/>
                <a:defRPr sz="1800">
                  <a:solidFill>
                    <a:srgbClr val="53585F"/>
                  </a:solidFill>
                  <a:latin typeface="+mn-lt"/>
                  <a:ea typeface="+mn-ea"/>
                  <a:cs typeface="+mn-cs"/>
                  <a:sym typeface="Helvetica"/>
                </a:defRPr>
              </a:pPr>
              <a:r>
                <a:t>移动微贷APP开发。</a:t>
              </a:r>
            </a:p>
          </p:txBody>
        </p:sp>
      </p:grpSp>
      <p:grpSp>
        <p:nvGrpSpPr>
          <p:cNvPr id="1891" name="Group 1891"/>
          <p:cNvGrpSpPr/>
          <p:nvPr/>
        </p:nvGrpSpPr>
        <p:grpSpPr>
          <a:xfrm>
            <a:off x="940517" y="3327708"/>
            <a:ext cx="8338384" cy="1847851"/>
            <a:chOff x="0" y="0"/>
            <a:chExt cx="8338382" cy="1847850"/>
          </a:xfrm>
        </p:grpSpPr>
        <p:sp>
          <p:nvSpPr>
            <p:cNvPr id="1889" name="Shape 1889"/>
            <p:cNvSpPr/>
            <p:nvPr/>
          </p:nvSpPr>
          <p:spPr>
            <a:xfrm>
              <a:off x="3972064" y="0"/>
              <a:ext cx="4366319" cy="1847850"/>
            </a:xfrm>
            <a:prstGeom prst="rect">
              <a:avLst/>
            </a:prstGeom>
            <a:noFill/>
            <a:ln w="12700" cap="flat">
              <a:noFill/>
              <a:miter lim="400000"/>
            </a:ln>
            <a:effectLst/>
          </p:spPr>
          <p:txBody>
            <a:bodyPr wrap="none" lIns="50800" tIns="50800" rIns="50800" bIns="50800" numCol="1" anchor="t">
              <a:spAutoFit/>
            </a:bodyPr>
            <a:lstStyle/>
            <a:p>
              <a:pPr marL="721360" indent="-228600" algn="l">
                <a:lnSpc>
                  <a:spcPct val="150000"/>
                </a:lnSpc>
                <a:buSzPct val="100000"/>
                <a:buChar char="-"/>
                <a:defRPr sz="1800">
                  <a:solidFill>
                    <a:srgbClr val="53585F"/>
                  </a:solidFill>
                  <a:latin typeface="+mn-lt"/>
                  <a:ea typeface="+mn-ea"/>
                  <a:cs typeface="+mn-cs"/>
                  <a:sym typeface="Helvetica"/>
                </a:defRPr>
              </a:pPr>
              <a:r>
                <a:t>建立移动应用支撑平台</a:t>
              </a:r>
            </a:p>
            <a:p>
              <a:pPr marL="721360" indent="-228600" algn="l">
                <a:lnSpc>
                  <a:spcPct val="150000"/>
                </a:lnSpc>
                <a:buSzPct val="100000"/>
                <a:buChar char="-"/>
                <a:defRPr sz="1800">
                  <a:solidFill>
                    <a:srgbClr val="53585F"/>
                  </a:solidFill>
                  <a:latin typeface="+mn-lt"/>
                  <a:ea typeface="+mn-ea"/>
                  <a:cs typeface="+mn-cs"/>
                  <a:sym typeface="Helvetica"/>
                </a:defRPr>
              </a:pPr>
              <a:r>
                <a:t>建立移动应用管理平台</a:t>
              </a:r>
            </a:p>
            <a:p>
              <a:pPr marL="721360" indent="-228600" algn="l">
                <a:lnSpc>
                  <a:spcPct val="150000"/>
                </a:lnSpc>
                <a:buSzPct val="100000"/>
                <a:buChar char="-"/>
                <a:defRPr sz="1800">
                  <a:solidFill>
                    <a:srgbClr val="53585F"/>
                  </a:solidFill>
                  <a:latin typeface="+mn-lt"/>
                  <a:ea typeface="+mn-ea"/>
                  <a:cs typeface="+mn-cs"/>
                  <a:sym typeface="Helvetica"/>
                </a:defRPr>
              </a:pPr>
              <a:r>
                <a:t>建立移动应用开发平台</a:t>
              </a:r>
            </a:p>
            <a:p>
              <a:pPr marL="721360" indent="-228600" algn="l">
                <a:lnSpc>
                  <a:spcPct val="150000"/>
                </a:lnSpc>
                <a:buSzPct val="100000"/>
                <a:buChar char="-"/>
                <a:defRPr sz="1800">
                  <a:solidFill>
                    <a:srgbClr val="53585F"/>
                  </a:solidFill>
                  <a:latin typeface="+mn-lt"/>
                  <a:ea typeface="+mn-ea"/>
                  <a:cs typeface="+mn-cs"/>
                  <a:sym typeface="Helvetica"/>
                </a:defRPr>
              </a:pPr>
              <a:r>
                <a:t>基于移动应用平台实现移动OA应用</a:t>
              </a:r>
            </a:p>
          </p:txBody>
        </p:sp>
        <p:pic>
          <p:nvPicPr>
            <p:cNvPr id="1890" name="pasted-image.png"/>
            <p:cNvPicPr>
              <a:picLocks noChangeAspect="1"/>
            </p:cNvPicPr>
            <p:nvPr/>
          </p:nvPicPr>
          <p:blipFill>
            <a:blip r:embed="rId2"/>
            <a:srcRect t="10604" b="10604"/>
            <a:stretch>
              <a:fillRect/>
            </a:stretch>
          </p:blipFill>
          <p:spPr>
            <a:xfrm>
              <a:off x="0" y="330225"/>
              <a:ext cx="2568203" cy="832534"/>
            </a:xfrm>
            <a:prstGeom prst="rect">
              <a:avLst/>
            </a:prstGeom>
            <a:ln w="12700" cap="flat">
              <a:noFill/>
              <a:miter lim="400000"/>
              <a:headEnd/>
              <a:tailEnd/>
            </a:ln>
            <a:effectLst/>
          </p:spPr>
        </p:pic>
      </p:grpSp>
      <p:sp>
        <p:nvSpPr>
          <p:cNvPr id="1892" name="Shape 1892"/>
          <p:cNvSpPr/>
          <p:nvPr/>
        </p:nvSpPr>
        <p:spPr>
          <a:xfrm>
            <a:off x="931260" y="3530173"/>
            <a:ext cx="2586697" cy="1084231"/>
          </a:xfrm>
          <a:prstGeom prst="rect">
            <a:avLst/>
          </a:prstGeom>
          <a:ln w="63500">
            <a:solidFill>
              <a:srgbClr val="FFFFFF"/>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p>
        </p:txBody>
      </p:sp>
      <p:grpSp>
        <p:nvGrpSpPr>
          <p:cNvPr id="1895" name="Group 1895"/>
          <p:cNvGrpSpPr/>
          <p:nvPr/>
        </p:nvGrpSpPr>
        <p:grpSpPr>
          <a:xfrm>
            <a:off x="703675" y="7178873"/>
            <a:ext cx="12113126" cy="1320801"/>
            <a:chOff x="0" y="0"/>
            <a:chExt cx="12113124" cy="1320800"/>
          </a:xfrm>
        </p:grpSpPr>
        <p:sp>
          <p:nvSpPr>
            <p:cNvPr id="1893" name="Shape 1893"/>
            <p:cNvSpPr/>
            <p:nvPr/>
          </p:nvSpPr>
          <p:spPr>
            <a:xfrm>
              <a:off x="1777893" y="0"/>
              <a:ext cx="10335232" cy="1320800"/>
            </a:xfrm>
            <a:prstGeom prst="rect">
              <a:avLst/>
            </a:prstGeom>
            <a:noFill/>
            <a:ln w="12700" cap="flat">
              <a:noFill/>
              <a:miter lim="400000"/>
            </a:ln>
            <a:effectLst/>
          </p:spPr>
          <p:txBody>
            <a:bodyPr wrap="none" lIns="50800" tIns="50800" rIns="50800" bIns="50800" numCol="1" anchor="t">
              <a:spAutoFit/>
            </a:bodyPr>
            <a:lstStyle/>
            <a:p>
              <a:pPr marL="721360" indent="-228600" algn="l">
                <a:lnSpc>
                  <a:spcPct val="150000"/>
                </a:lnSpc>
                <a:buSzPct val="100000"/>
                <a:buChar char="-"/>
                <a:defRPr sz="1700">
                  <a:solidFill>
                    <a:srgbClr val="53585F"/>
                  </a:solidFill>
                  <a:latin typeface="+mn-lt"/>
                  <a:ea typeface="+mn-ea"/>
                  <a:cs typeface="+mn-cs"/>
                  <a:sym typeface="Helvetica"/>
                </a:defRPr>
              </a:pPr>
              <a:r>
                <a:t>三网互联互通：三网中语音、数据、视频等信息的统一汇聚、统一分发；</a:t>
              </a:r>
            </a:p>
            <a:p>
              <a:pPr marL="721360" indent="-228600" algn="l">
                <a:lnSpc>
                  <a:spcPct val="150000"/>
                </a:lnSpc>
                <a:buSzPct val="100000"/>
                <a:buChar char="-"/>
                <a:defRPr sz="1700">
                  <a:solidFill>
                    <a:srgbClr val="53585F"/>
                  </a:solidFill>
                  <a:latin typeface="+mn-lt"/>
                  <a:ea typeface="+mn-ea"/>
                  <a:cs typeface="+mn-cs"/>
                  <a:sym typeface="Helvetica"/>
                </a:defRPr>
              </a:pPr>
              <a:r>
                <a:t>内外网数据交换：实现外部信息与湖南烟草商业系统企业内部信息安全有效对接的目标；</a:t>
              </a:r>
            </a:p>
            <a:p>
              <a:pPr marL="721360" indent="-228600" algn="l">
                <a:lnSpc>
                  <a:spcPct val="150000"/>
                </a:lnSpc>
                <a:buSzPct val="100000"/>
                <a:buChar char="-"/>
                <a:defRPr sz="1700">
                  <a:solidFill>
                    <a:srgbClr val="53585F"/>
                  </a:solidFill>
                  <a:latin typeface="+mn-lt"/>
                  <a:ea typeface="+mn-ea"/>
                  <a:cs typeface="+mn-cs"/>
                  <a:sym typeface="Helvetica"/>
                </a:defRPr>
              </a:pPr>
              <a:r>
                <a:t>移动化平台的建设：建立安全、高效、统一的基础平台、架构支撑环境，为未来移动应用开发服务。</a:t>
              </a:r>
            </a:p>
          </p:txBody>
        </p:sp>
        <p:pic>
          <p:nvPicPr>
            <p:cNvPr id="1894" name="pasted-image.png"/>
            <p:cNvPicPr>
              <a:picLocks noChangeAspect="1"/>
            </p:cNvPicPr>
            <p:nvPr/>
          </p:nvPicPr>
          <p:blipFill>
            <a:blip r:embed="rId3"/>
            <a:stretch>
              <a:fillRect/>
            </a:stretch>
          </p:blipFill>
          <p:spPr>
            <a:xfrm>
              <a:off x="0" y="131762"/>
              <a:ext cx="2144612" cy="739522"/>
            </a:xfrm>
            <a:prstGeom prst="rect">
              <a:avLst/>
            </a:prstGeom>
            <a:ln w="12700" cap="flat">
              <a:noFill/>
              <a:miter lim="400000"/>
              <a:headEnd/>
              <a:tailEnd/>
            </a:ln>
            <a:effectLst/>
          </p:spPr>
        </p:pic>
      </p:grpSp>
      <p:grpSp>
        <p:nvGrpSpPr>
          <p:cNvPr id="1898" name="Group 1898"/>
          <p:cNvGrpSpPr/>
          <p:nvPr/>
        </p:nvGrpSpPr>
        <p:grpSpPr>
          <a:xfrm>
            <a:off x="852559" y="5253290"/>
            <a:ext cx="9540225" cy="1847851"/>
            <a:chOff x="0" y="0"/>
            <a:chExt cx="9540224" cy="1847850"/>
          </a:xfrm>
        </p:grpSpPr>
        <p:sp>
          <p:nvSpPr>
            <p:cNvPr id="1896" name="Shape 1896"/>
            <p:cNvSpPr/>
            <p:nvPr/>
          </p:nvSpPr>
          <p:spPr>
            <a:xfrm>
              <a:off x="4081359" y="0"/>
              <a:ext cx="5458866" cy="1847850"/>
            </a:xfrm>
            <a:prstGeom prst="rect">
              <a:avLst/>
            </a:prstGeom>
            <a:noFill/>
            <a:ln w="12700" cap="flat">
              <a:noFill/>
              <a:miter lim="400000"/>
            </a:ln>
            <a:effectLst/>
          </p:spPr>
          <p:txBody>
            <a:bodyPr wrap="none" lIns="50800" tIns="50800" rIns="50800" bIns="50800" numCol="1" anchor="t">
              <a:spAutoFit/>
            </a:bodyPr>
            <a:lstStyle/>
            <a:p>
              <a:pPr marL="721360" indent="-228600" algn="l">
                <a:lnSpc>
                  <a:spcPct val="150000"/>
                </a:lnSpc>
                <a:buSzPct val="100000"/>
                <a:buChar char="-"/>
                <a:defRPr sz="1800">
                  <a:solidFill>
                    <a:srgbClr val="53585F"/>
                  </a:solidFill>
                  <a:latin typeface="+mn-lt"/>
                  <a:ea typeface="+mn-ea"/>
                  <a:cs typeface="+mn-cs"/>
                  <a:sym typeface="Helvetica"/>
                </a:defRPr>
              </a:pPr>
              <a:r>
                <a:t>建立统一移动应用门户</a:t>
              </a:r>
            </a:p>
            <a:p>
              <a:pPr marL="721360" indent="-228600" algn="l">
                <a:lnSpc>
                  <a:spcPct val="150000"/>
                </a:lnSpc>
                <a:buSzPct val="100000"/>
                <a:buChar char="-"/>
                <a:defRPr sz="1800">
                  <a:solidFill>
                    <a:srgbClr val="53585F"/>
                  </a:solidFill>
                  <a:latin typeface="+mn-lt"/>
                  <a:ea typeface="+mn-ea"/>
                  <a:cs typeface="+mn-cs"/>
                  <a:sym typeface="Helvetica"/>
                </a:defRPr>
              </a:pPr>
              <a:r>
                <a:t>建立移动应用管理平台</a:t>
              </a:r>
            </a:p>
            <a:p>
              <a:pPr marL="721360" indent="-228600" algn="l">
                <a:lnSpc>
                  <a:spcPct val="150000"/>
                </a:lnSpc>
                <a:buSzPct val="100000"/>
                <a:buChar char="-"/>
                <a:defRPr sz="1800">
                  <a:solidFill>
                    <a:srgbClr val="53585F"/>
                  </a:solidFill>
                  <a:latin typeface="+mn-lt"/>
                  <a:ea typeface="+mn-ea"/>
                  <a:cs typeface="+mn-cs"/>
                  <a:sym typeface="Helvetica"/>
                </a:defRPr>
              </a:pPr>
              <a:r>
                <a:t>建立节能环保集团移动信息化标准</a:t>
              </a:r>
            </a:p>
            <a:p>
              <a:pPr marL="721360" indent="-228600" algn="l">
                <a:lnSpc>
                  <a:spcPct val="150000"/>
                </a:lnSpc>
                <a:buSzPct val="100000"/>
                <a:buChar char="-"/>
                <a:defRPr sz="1800">
                  <a:solidFill>
                    <a:srgbClr val="53585F"/>
                  </a:solidFill>
                  <a:latin typeface="+mn-lt"/>
                  <a:ea typeface="+mn-ea"/>
                  <a:cs typeface="+mn-cs"/>
                  <a:sym typeface="Helvetica"/>
                </a:defRPr>
              </a:pPr>
              <a:r>
                <a:t>实现移动OA、移动文档、移动网站等多款App</a:t>
              </a:r>
            </a:p>
          </p:txBody>
        </p:sp>
        <p:pic>
          <p:nvPicPr>
            <p:cNvPr id="1897" name="logo.png"/>
            <p:cNvPicPr>
              <a:picLocks noChangeAspect="1"/>
            </p:cNvPicPr>
            <p:nvPr/>
          </p:nvPicPr>
          <p:blipFill>
            <a:blip r:embed="rId4"/>
            <a:stretch>
              <a:fillRect/>
            </a:stretch>
          </p:blipFill>
          <p:spPr>
            <a:xfrm>
              <a:off x="0" y="332348"/>
              <a:ext cx="3654870" cy="482719"/>
            </a:xfrm>
            <a:prstGeom prst="rect">
              <a:avLst/>
            </a:prstGeom>
            <a:ln w="12700" cap="flat">
              <a:noFill/>
              <a:miter lim="400000"/>
              <a:headEnd/>
              <a:tailEnd/>
            </a:ln>
            <a:effectLst/>
          </p:spPr>
        </p:pic>
      </p:gr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888"/>
                                        </p:tgtEl>
                                        <p:attrNameLst>
                                          <p:attrName>style.visibility</p:attrName>
                                        </p:attrNameLst>
                                      </p:cBhvr>
                                      <p:to>
                                        <p:strVal val="visible"/>
                                      </p:to>
                                    </p:set>
                                    <p:animEffect transition="in" filter="dissolve">
                                      <p:cBhvr>
                                        <p:cTn id="7" dur="1000"/>
                                        <p:tgtEl>
                                          <p:spTgt spid="1888"/>
                                        </p:tgtEl>
                                      </p:cBhvr>
                                    </p:animEffect>
                                  </p:childTnLst>
                                </p:cTn>
                              </p:par>
                            </p:childTnLst>
                          </p:cTn>
                        </p:par>
                        <p:par>
                          <p:cTn id="8" fill="hold">
                            <p:stCondLst>
                              <p:cond delay="1000"/>
                            </p:stCondLst>
                            <p:childTnLst>
                              <p:par>
                                <p:cTn id="9" presetID="9" presetClass="entr" presetSubtype="0" fill="hold" grpId="2" nodeType="afterEffect">
                                  <p:stCondLst>
                                    <p:cond delay="0"/>
                                  </p:stCondLst>
                                  <p:iterate type="el">
                                    <p:tmAbs val="0"/>
                                  </p:iterate>
                                  <p:childTnLst>
                                    <p:set>
                                      <p:cBhvr>
                                        <p:cTn id="10" dur="indefinite" fill="hold"/>
                                        <p:tgtEl>
                                          <p:spTgt spid="1891"/>
                                        </p:tgtEl>
                                        <p:attrNameLst>
                                          <p:attrName>style.visibility</p:attrName>
                                        </p:attrNameLst>
                                      </p:cBhvr>
                                      <p:to>
                                        <p:strVal val="visible"/>
                                      </p:to>
                                    </p:set>
                                    <p:animEffect transition="in" filter="dissolve">
                                      <p:cBhvr>
                                        <p:cTn id="11" dur="1000"/>
                                        <p:tgtEl>
                                          <p:spTgt spid="1891"/>
                                        </p:tgtEl>
                                      </p:cBhvr>
                                    </p:animEffect>
                                  </p:childTnLst>
                                </p:cTn>
                              </p:par>
                            </p:childTnLst>
                          </p:cTn>
                        </p:par>
                        <p:par>
                          <p:cTn id="12" fill="hold">
                            <p:stCondLst>
                              <p:cond delay="2000"/>
                            </p:stCondLst>
                            <p:childTnLst>
                              <p:par>
                                <p:cTn id="13" presetID="9" presetClass="entr" presetSubtype="0" fill="hold" grpId="3" nodeType="afterEffect">
                                  <p:stCondLst>
                                    <p:cond delay="0"/>
                                  </p:stCondLst>
                                  <p:iterate type="el">
                                    <p:tmAbs val="0"/>
                                  </p:iterate>
                                  <p:childTnLst>
                                    <p:set>
                                      <p:cBhvr>
                                        <p:cTn id="14" dur="indefinite" fill="hold"/>
                                        <p:tgtEl>
                                          <p:spTgt spid="1898"/>
                                        </p:tgtEl>
                                        <p:attrNameLst>
                                          <p:attrName>style.visibility</p:attrName>
                                        </p:attrNameLst>
                                      </p:cBhvr>
                                      <p:to>
                                        <p:strVal val="visible"/>
                                      </p:to>
                                    </p:set>
                                    <p:animEffect transition="in" filter="dissolve">
                                      <p:cBhvr>
                                        <p:cTn id="15" dur="1000"/>
                                        <p:tgtEl>
                                          <p:spTgt spid="1898"/>
                                        </p:tgtEl>
                                      </p:cBhvr>
                                    </p:animEffect>
                                  </p:childTnLst>
                                </p:cTn>
                              </p:par>
                            </p:childTnLst>
                          </p:cTn>
                        </p:par>
                        <p:par>
                          <p:cTn id="16" fill="hold">
                            <p:stCondLst>
                              <p:cond delay="3000"/>
                            </p:stCondLst>
                            <p:childTnLst>
                              <p:par>
                                <p:cTn id="17" presetID="9" presetClass="entr" presetSubtype="0" fill="hold" grpId="4" nodeType="afterEffect">
                                  <p:stCondLst>
                                    <p:cond delay="0"/>
                                  </p:stCondLst>
                                  <p:iterate type="el">
                                    <p:tmAbs val="0"/>
                                  </p:iterate>
                                  <p:childTnLst>
                                    <p:set>
                                      <p:cBhvr>
                                        <p:cTn id="18" dur="indefinite" fill="hold"/>
                                        <p:tgtEl>
                                          <p:spTgt spid="1895"/>
                                        </p:tgtEl>
                                        <p:attrNameLst>
                                          <p:attrName>style.visibility</p:attrName>
                                        </p:attrNameLst>
                                      </p:cBhvr>
                                      <p:to>
                                        <p:strVal val="visible"/>
                                      </p:to>
                                    </p:set>
                                    <p:animEffect transition="in" filter="dissolve">
                                      <p:cBhvr>
                                        <p:cTn id="19" dur="1000"/>
                                        <p:tgtEl>
                                          <p:spTgt spid="18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898" grpId="3" animBg="1" advAuto="0"/>
      <p:bldP spid="1888" grpId="1" animBg="1" advAuto="0"/>
      <p:bldP spid="1891" grpId="2" animBg="1" advAuto="0"/>
      <p:bldP spid="1895" grpId="4"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0" name="Shape 1900"/>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pic>
        <p:nvPicPr>
          <p:cNvPr id="1901" name="0-0首页.png"/>
          <p:cNvPicPr>
            <a:picLocks noChangeAspect="1"/>
          </p:cNvPicPr>
          <p:nvPr/>
        </p:nvPicPr>
        <p:blipFill>
          <a:blip r:embed="rId1"/>
          <a:stretch>
            <a:fillRect/>
          </a:stretch>
        </p:blipFill>
        <p:spPr>
          <a:xfrm>
            <a:off x="6026110" y="2375312"/>
            <a:ext cx="2880925" cy="5113643"/>
          </a:xfrm>
          <a:prstGeom prst="rect">
            <a:avLst/>
          </a:prstGeom>
          <a:ln w="25400">
            <a:solidFill>
              <a:srgbClr val="F3F7F5"/>
            </a:solidFill>
            <a:miter lim="400000"/>
            <a:headEnd/>
            <a:tailEnd/>
          </a:ln>
          <a:effectLst>
            <a:outerShdw blurRad="50800" dist="25400" dir="3600000" rotWithShape="0">
              <a:srgbClr val="000000">
                <a:alpha val="70000"/>
              </a:srgbClr>
            </a:outerShdw>
          </a:effectLst>
        </p:spPr>
      </p:pic>
      <p:pic>
        <p:nvPicPr>
          <p:cNvPr id="1902" name="6极速转账渠道.png"/>
          <p:cNvPicPr>
            <a:picLocks noChangeAspect="1"/>
          </p:cNvPicPr>
          <p:nvPr/>
        </p:nvPicPr>
        <p:blipFill>
          <a:blip r:embed="rId2"/>
          <a:stretch>
            <a:fillRect/>
          </a:stretch>
        </p:blipFill>
        <p:spPr>
          <a:xfrm>
            <a:off x="7522739" y="2750043"/>
            <a:ext cx="2880926" cy="5113642"/>
          </a:xfrm>
          <a:prstGeom prst="rect">
            <a:avLst/>
          </a:prstGeom>
          <a:ln w="25400">
            <a:solidFill>
              <a:srgbClr val="F3F7F5"/>
            </a:solidFill>
            <a:miter lim="400000"/>
            <a:headEnd/>
            <a:tailEnd/>
          </a:ln>
          <a:effectLst>
            <a:outerShdw blurRad="50800" dist="25400" dir="3600000" rotWithShape="0">
              <a:srgbClr val="000000">
                <a:alpha val="70000"/>
              </a:srgbClr>
            </a:outerShdw>
          </a:effectLst>
        </p:spPr>
      </p:pic>
      <p:pic>
        <p:nvPicPr>
          <p:cNvPr id="1903" name="4.1-工作.png"/>
          <p:cNvPicPr>
            <a:picLocks noChangeAspect="1"/>
          </p:cNvPicPr>
          <p:nvPr/>
        </p:nvPicPr>
        <p:blipFill>
          <a:blip r:embed="rId3"/>
          <a:stretch>
            <a:fillRect/>
          </a:stretch>
        </p:blipFill>
        <p:spPr>
          <a:xfrm>
            <a:off x="9114223" y="3197686"/>
            <a:ext cx="2880926" cy="5113643"/>
          </a:xfrm>
          <a:prstGeom prst="rect">
            <a:avLst/>
          </a:prstGeom>
          <a:ln w="25400">
            <a:solidFill>
              <a:srgbClr val="F3F7F5"/>
            </a:solidFill>
            <a:miter lim="400000"/>
            <a:headEnd/>
            <a:tailEnd/>
          </a:ln>
          <a:effectLst>
            <a:outerShdw blurRad="50800" dist="25400" dir="3600000" rotWithShape="0">
              <a:srgbClr val="000000">
                <a:alpha val="70000"/>
              </a:srgbClr>
            </a:outerShdw>
          </a:effectLst>
        </p:spPr>
      </p:pic>
      <p:pic>
        <p:nvPicPr>
          <p:cNvPr id="1904" name="pasted-image.png"/>
          <p:cNvPicPr>
            <a:picLocks noChangeAspect="1"/>
          </p:cNvPicPr>
          <p:nvPr/>
        </p:nvPicPr>
        <p:blipFill>
          <a:blip r:embed="rId4"/>
          <a:stretch>
            <a:fillRect/>
          </a:stretch>
        </p:blipFill>
        <p:spPr>
          <a:xfrm>
            <a:off x="893343" y="2173344"/>
            <a:ext cx="3175388" cy="642871"/>
          </a:xfrm>
          <a:prstGeom prst="rect">
            <a:avLst/>
          </a:prstGeom>
          <a:ln w="12700">
            <a:miter lim="400000"/>
            <a:headEnd/>
            <a:tailEnd/>
          </a:ln>
        </p:spPr>
      </p:pic>
      <p:pic>
        <p:nvPicPr>
          <p:cNvPr id="1905" name="pasted-image.png"/>
          <p:cNvPicPr>
            <a:picLocks noChangeAspect="1"/>
          </p:cNvPicPr>
          <p:nvPr/>
        </p:nvPicPr>
        <p:blipFill>
          <a:blip r:embed="rId5"/>
          <a:stretch>
            <a:fillRect/>
          </a:stretch>
        </p:blipFill>
        <p:spPr>
          <a:xfrm>
            <a:off x="1053057" y="4489324"/>
            <a:ext cx="1335490" cy="1224199"/>
          </a:xfrm>
          <a:prstGeom prst="rect">
            <a:avLst/>
          </a:prstGeom>
          <a:ln w="12700">
            <a:miter lim="400000"/>
            <a:headEnd/>
            <a:tailEnd/>
          </a:ln>
        </p:spPr>
      </p:pic>
      <p:pic>
        <p:nvPicPr>
          <p:cNvPr id="1906" name="pasted-image.png"/>
          <p:cNvPicPr>
            <a:picLocks noChangeAspect="1"/>
          </p:cNvPicPr>
          <p:nvPr/>
        </p:nvPicPr>
        <p:blipFill>
          <a:blip r:embed="rId6"/>
          <a:stretch>
            <a:fillRect/>
          </a:stretch>
        </p:blipFill>
        <p:spPr>
          <a:xfrm>
            <a:off x="1228762" y="6954780"/>
            <a:ext cx="2217623" cy="835423"/>
          </a:xfrm>
          <a:prstGeom prst="rect">
            <a:avLst/>
          </a:prstGeom>
          <a:ln w="12700">
            <a:miter lim="400000"/>
            <a:headEnd/>
            <a:tailEnd/>
          </a:ln>
        </p:spPr>
      </p:pic>
      <p:sp>
        <p:nvSpPr>
          <p:cNvPr id="1907" name="Shape 1907"/>
          <p:cNvSpPr/>
          <p:nvPr>
            <p:ph type="title"/>
          </p:nvPr>
        </p:nvSpPr>
        <p:spPr>
          <a:xfrm>
            <a:off x="381000" y="25400"/>
            <a:ext cx="6311900" cy="798449"/>
          </a:xfrm>
          <a:prstGeom prst="rect">
            <a:avLst/>
          </a:prstGeom>
        </p:spPr>
        <p:txBody>
          <a:bodyPr/>
          <a:lstStyle>
            <a:lvl1pPr>
              <a:defRPr b="1">
                <a:latin typeface="+mn-lt"/>
                <a:ea typeface="+mn-ea"/>
                <a:cs typeface="+mn-cs"/>
                <a:sym typeface="Helvetica"/>
              </a:defRPr>
            </a:lvl1pPr>
          </a:lstStyle>
          <a:p>
            <a:r>
              <a:t>NQSky APP NEST 案例分析—MEAP的现在</a:t>
            </a:r>
          </a:p>
        </p:txBody>
      </p:sp>
      <p:sp>
        <p:nvSpPr>
          <p:cNvPr id="1908" name="Shape 1908"/>
          <p:cNvSpPr/>
          <p:nvPr/>
        </p:nvSpPr>
        <p:spPr>
          <a:xfrm>
            <a:off x="1493261" y="3169740"/>
            <a:ext cx="4087378" cy="419101"/>
          </a:xfrm>
          <a:prstGeom prst="rect">
            <a:avLst/>
          </a:prstGeom>
          <a:ln w="12700">
            <a:miter lim="400000"/>
          </a:ln>
        </p:spPr>
        <p:txBody>
          <a:bodyPr wrap="none" lIns="50800" tIns="50800" rIns="50800" bIns="50800">
            <a:spAutoFit/>
          </a:bodyPr>
          <a:lstStyle>
            <a:lvl1pPr marL="721360" indent="-228600" algn="l">
              <a:lnSpc>
                <a:spcPct val="150000"/>
              </a:lnSpc>
              <a:buSzPct val="100000"/>
              <a:buChar char="-"/>
              <a:defRPr sz="1800">
                <a:solidFill>
                  <a:srgbClr val="53585F"/>
                </a:solidFill>
                <a:latin typeface="+mn-lt"/>
                <a:ea typeface="+mn-ea"/>
                <a:cs typeface="+mn-cs"/>
                <a:sym typeface="Helvetica"/>
              </a:defRPr>
            </a:lvl1pPr>
          </a:lstStyle>
          <a:p>
            <a:r>
              <a:t>手机银行，架构支撑4000万用户</a:t>
            </a:r>
          </a:p>
        </p:txBody>
      </p:sp>
      <p:sp>
        <p:nvSpPr>
          <p:cNvPr id="1909" name="Shape 1909"/>
          <p:cNvSpPr/>
          <p:nvPr/>
        </p:nvSpPr>
        <p:spPr>
          <a:xfrm>
            <a:off x="1493261" y="5938404"/>
            <a:ext cx="3833105" cy="419101"/>
          </a:xfrm>
          <a:prstGeom prst="rect">
            <a:avLst/>
          </a:prstGeom>
          <a:ln w="12700">
            <a:miter lim="400000"/>
          </a:ln>
        </p:spPr>
        <p:txBody>
          <a:bodyPr wrap="none" lIns="50800" tIns="50800" rIns="50800" bIns="50800">
            <a:spAutoFit/>
          </a:bodyPr>
          <a:lstStyle>
            <a:lvl1pPr marL="721360" indent="-228600" algn="l">
              <a:lnSpc>
                <a:spcPct val="150000"/>
              </a:lnSpc>
              <a:buSzPct val="100000"/>
              <a:buChar char="-"/>
              <a:defRPr sz="1800">
                <a:solidFill>
                  <a:srgbClr val="53585F"/>
                </a:solidFill>
                <a:latin typeface="+mn-lt"/>
                <a:ea typeface="+mn-ea"/>
                <a:cs typeface="+mn-cs"/>
                <a:sym typeface="Helvetica"/>
              </a:defRPr>
            </a:lvl1pPr>
          </a:lstStyle>
          <a:p>
            <a:r>
              <a:t>国美在线，15万人企业通讯录</a:t>
            </a:r>
          </a:p>
        </p:txBody>
      </p:sp>
      <p:sp>
        <p:nvSpPr>
          <p:cNvPr id="1910" name="Shape 1910"/>
          <p:cNvSpPr/>
          <p:nvPr/>
        </p:nvSpPr>
        <p:spPr>
          <a:xfrm>
            <a:off x="1493261" y="8249613"/>
            <a:ext cx="3807432" cy="419101"/>
          </a:xfrm>
          <a:prstGeom prst="rect">
            <a:avLst/>
          </a:prstGeom>
          <a:ln w="12700">
            <a:miter lim="400000"/>
          </a:ln>
        </p:spPr>
        <p:txBody>
          <a:bodyPr wrap="none" lIns="50800" tIns="50800" rIns="50800" bIns="50800">
            <a:spAutoFit/>
          </a:bodyPr>
          <a:lstStyle>
            <a:lvl1pPr marL="721360" indent="-228600" algn="l">
              <a:lnSpc>
                <a:spcPct val="150000"/>
              </a:lnSpc>
              <a:buSzPct val="100000"/>
              <a:buChar char="-"/>
              <a:defRPr sz="1800">
                <a:solidFill>
                  <a:srgbClr val="53585F"/>
                </a:solidFill>
                <a:latin typeface="+mn-lt"/>
                <a:ea typeface="+mn-ea"/>
                <a:cs typeface="+mn-cs"/>
                <a:sym typeface="Helvetica"/>
              </a:defRPr>
            </a:lvl1pPr>
          </a:lstStyle>
          <a:p>
            <a:r>
              <a:t>海澜之家，综合应用办公门户</a:t>
            </a:r>
          </a:p>
        </p:txBody>
      </p:sp>
      <p:sp>
        <p:nvSpPr>
          <p:cNvPr id="1911" name="Shape 1911"/>
          <p:cNvSpPr/>
          <p:nvPr/>
        </p:nvSpPr>
        <p:spPr>
          <a:xfrm>
            <a:off x="8761853" y="1175943"/>
            <a:ext cx="2908301" cy="385319"/>
          </a:xfrm>
          <a:prstGeom prst="rect">
            <a:avLst/>
          </a:prstGeom>
          <a:ln w="12700">
            <a:miter lim="400000"/>
          </a:ln>
        </p:spPr>
        <p:txBody>
          <a:bodyPr wrap="none" lIns="50800" tIns="50800" rIns="50800" bIns="50800" anchor="ctr">
            <a:spAutoFit/>
          </a:bodyPr>
          <a:lstStyle>
            <a:lvl1pPr>
              <a:defRPr sz="2200">
                <a:solidFill>
                  <a:srgbClr val="4BACC6"/>
                </a:solidFill>
                <a:latin typeface="+mj-lt"/>
                <a:ea typeface="+mj-ea"/>
                <a:cs typeface="+mj-cs"/>
                <a:sym typeface="Heiti SC Medium"/>
              </a:defRPr>
            </a:lvl1pPr>
          </a:lstStyle>
          <a:p>
            <a:r>
              <a:t>移动门户形态支撑体系</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901"/>
                                        </p:tgtEl>
                                        <p:attrNameLst>
                                          <p:attrName>style.visibility</p:attrName>
                                        </p:attrNameLst>
                                      </p:cBhvr>
                                      <p:to>
                                        <p:strVal val="visible"/>
                                      </p:to>
                                    </p:set>
                                    <p:animEffect transition="in" filter="dissolve">
                                      <p:cBhvr>
                                        <p:cTn id="7" dur="1000"/>
                                        <p:tgtEl>
                                          <p:spTgt spid="1901"/>
                                        </p:tgtEl>
                                      </p:cBhvr>
                                    </p:animEffect>
                                  </p:childTnLst>
                                </p:cTn>
                              </p:par>
                            </p:childTnLst>
                          </p:cTn>
                        </p:par>
                        <p:par>
                          <p:cTn id="8" fill="hold">
                            <p:stCondLst>
                              <p:cond delay="1000"/>
                            </p:stCondLst>
                            <p:childTnLst>
                              <p:par>
                                <p:cTn id="9" presetID="9" presetClass="entr" presetSubtype="0" fill="hold" grpId="2" nodeType="afterEffect">
                                  <p:stCondLst>
                                    <p:cond delay="0"/>
                                  </p:stCondLst>
                                  <p:iterate type="el">
                                    <p:tmAbs val="0"/>
                                  </p:iterate>
                                  <p:childTnLst>
                                    <p:set>
                                      <p:cBhvr>
                                        <p:cTn id="10" dur="indefinite" fill="hold"/>
                                        <p:tgtEl>
                                          <p:spTgt spid="1902"/>
                                        </p:tgtEl>
                                        <p:attrNameLst>
                                          <p:attrName>style.visibility</p:attrName>
                                        </p:attrNameLst>
                                      </p:cBhvr>
                                      <p:to>
                                        <p:strVal val="visible"/>
                                      </p:to>
                                    </p:set>
                                    <p:animEffect transition="in" filter="dissolve">
                                      <p:cBhvr>
                                        <p:cTn id="11" dur="1000"/>
                                        <p:tgtEl>
                                          <p:spTgt spid="1902"/>
                                        </p:tgtEl>
                                      </p:cBhvr>
                                    </p:animEffect>
                                  </p:childTnLst>
                                </p:cTn>
                              </p:par>
                            </p:childTnLst>
                          </p:cTn>
                        </p:par>
                        <p:par>
                          <p:cTn id="12" fill="hold">
                            <p:stCondLst>
                              <p:cond delay="2000"/>
                            </p:stCondLst>
                            <p:childTnLst>
                              <p:par>
                                <p:cTn id="13" presetID="9" presetClass="entr" presetSubtype="0" fill="hold" grpId="3" nodeType="afterEffect">
                                  <p:stCondLst>
                                    <p:cond delay="0"/>
                                  </p:stCondLst>
                                  <p:iterate type="el">
                                    <p:tmAbs val="0"/>
                                  </p:iterate>
                                  <p:childTnLst>
                                    <p:set>
                                      <p:cBhvr>
                                        <p:cTn id="14" dur="indefinite" fill="hold"/>
                                        <p:tgtEl>
                                          <p:spTgt spid="1903"/>
                                        </p:tgtEl>
                                        <p:attrNameLst>
                                          <p:attrName>style.visibility</p:attrName>
                                        </p:attrNameLst>
                                      </p:cBhvr>
                                      <p:to>
                                        <p:strVal val="visible"/>
                                      </p:to>
                                    </p:set>
                                    <p:animEffect transition="in" filter="dissolve">
                                      <p:cBhvr>
                                        <p:cTn id="15" dur="1000"/>
                                        <p:tgtEl>
                                          <p:spTgt spid="19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901" grpId="1" animBg="1" advAuto="0"/>
      <p:bldP spid="1902" grpId="2" animBg="1" advAuto="0"/>
      <p:bldP spid="1903" grpId="3"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Shape 1913"/>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sp>
        <p:nvSpPr>
          <p:cNvPr id="1914" name="Shape 1914"/>
          <p:cNvSpPr/>
          <p:nvPr>
            <p:ph type="title"/>
          </p:nvPr>
        </p:nvSpPr>
        <p:spPr>
          <a:xfrm>
            <a:off x="381000" y="25400"/>
            <a:ext cx="6311900" cy="798449"/>
          </a:xfrm>
          <a:prstGeom prst="rect">
            <a:avLst/>
          </a:prstGeom>
        </p:spPr>
        <p:txBody>
          <a:bodyPr/>
          <a:lstStyle>
            <a:lvl1pPr>
              <a:defRPr b="1">
                <a:latin typeface="+mn-lt"/>
                <a:ea typeface="+mn-ea"/>
                <a:cs typeface="+mn-cs"/>
                <a:sym typeface="Helvetica"/>
              </a:defRPr>
            </a:lvl1pPr>
          </a:lstStyle>
          <a:p>
            <a:r>
              <a:t>NQSky APP NEST 案例分析—MEAP的未来</a:t>
            </a:r>
          </a:p>
        </p:txBody>
      </p:sp>
      <p:pic>
        <p:nvPicPr>
          <p:cNvPr id="1915" name="pasted-image.png"/>
          <p:cNvPicPr>
            <a:picLocks noChangeAspect="1"/>
          </p:cNvPicPr>
          <p:nvPr/>
        </p:nvPicPr>
        <p:blipFill>
          <a:blip r:embed="rId1"/>
          <a:stretch>
            <a:fillRect/>
          </a:stretch>
        </p:blipFill>
        <p:spPr>
          <a:xfrm>
            <a:off x="777226" y="1469250"/>
            <a:ext cx="3231811" cy="1141434"/>
          </a:xfrm>
          <a:prstGeom prst="rect">
            <a:avLst/>
          </a:prstGeom>
          <a:ln w="12700">
            <a:miter lim="400000"/>
            <a:headEnd/>
            <a:tailEnd/>
          </a:ln>
        </p:spPr>
      </p:pic>
      <p:pic>
        <p:nvPicPr>
          <p:cNvPr id="1916" name="pasted-image.png"/>
          <p:cNvPicPr>
            <a:picLocks noChangeAspect="1"/>
          </p:cNvPicPr>
          <p:nvPr/>
        </p:nvPicPr>
        <p:blipFill>
          <a:blip r:embed="rId2"/>
          <a:stretch>
            <a:fillRect/>
          </a:stretch>
        </p:blipFill>
        <p:spPr>
          <a:xfrm>
            <a:off x="5477766" y="1676485"/>
            <a:ext cx="4244314" cy="934199"/>
          </a:xfrm>
          <a:prstGeom prst="rect">
            <a:avLst/>
          </a:prstGeom>
          <a:ln w="12700">
            <a:miter lim="400000"/>
            <a:headEnd/>
            <a:tailEnd/>
          </a:ln>
        </p:spPr>
      </p:pic>
      <p:pic>
        <p:nvPicPr>
          <p:cNvPr id="1917" name="pasted-image.png"/>
          <p:cNvPicPr>
            <a:picLocks noChangeAspect="1"/>
          </p:cNvPicPr>
          <p:nvPr/>
        </p:nvPicPr>
        <p:blipFill>
          <a:blip r:embed="rId3"/>
          <a:stretch>
            <a:fillRect/>
          </a:stretch>
        </p:blipFill>
        <p:spPr>
          <a:xfrm>
            <a:off x="2887407" y="3626472"/>
            <a:ext cx="3341078" cy="914401"/>
          </a:xfrm>
          <a:prstGeom prst="rect">
            <a:avLst/>
          </a:prstGeom>
          <a:ln w="12700">
            <a:miter lim="400000"/>
            <a:headEnd/>
            <a:tailEnd/>
          </a:ln>
        </p:spPr>
      </p:pic>
      <p:pic>
        <p:nvPicPr>
          <p:cNvPr id="1918" name="pasted-image.png"/>
          <p:cNvPicPr>
            <a:picLocks noChangeAspect="1"/>
          </p:cNvPicPr>
          <p:nvPr/>
        </p:nvPicPr>
        <p:blipFill>
          <a:blip r:embed="rId4"/>
          <a:stretch>
            <a:fillRect/>
          </a:stretch>
        </p:blipFill>
        <p:spPr>
          <a:xfrm>
            <a:off x="8147975" y="3709349"/>
            <a:ext cx="3870233" cy="748647"/>
          </a:xfrm>
          <a:prstGeom prst="rect">
            <a:avLst/>
          </a:prstGeom>
          <a:ln w="12700">
            <a:miter lim="400000"/>
            <a:headEnd/>
            <a:tailEnd/>
          </a:ln>
        </p:spPr>
      </p:pic>
      <p:sp>
        <p:nvSpPr>
          <p:cNvPr id="1919" name="Shape 1919"/>
          <p:cNvSpPr/>
          <p:nvPr/>
        </p:nvSpPr>
        <p:spPr>
          <a:xfrm>
            <a:off x="6466831" y="6747069"/>
            <a:ext cx="2631630" cy="1447801"/>
          </a:xfrm>
          <a:prstGeom prst="rect">
            <a:avLst/>
          </a:prstGeom>
          <a:ln w="12700">
            <a:miter lim="400000"/>
          </a:ln>
        </p:spPr>
        <p:txBody>
          <a:bodyPr wrap="none" lIns="50800" tIns="50800" rIns="50800" bIns="50800" anchor="ctr">
            <a:spAutoFit/>
          </a:bodyPr>
          <a:lstStyle>
            <a:lvl1pPr>
              <a:defRPr sz="8800">
                <a:solidFill>
                  <a:schemeClr val="accent2">
                    <a:hueOff val="-2473792"/>
                    <a:satOff val="-50208"/>
                    <a:lumOff val="23543"/>
                  </a:schemeClr>
                </a:solidFill>
                <a:latin typeface="+mn-lt"/>
                <a:ea typeface="+mn-ea"/>
                <a:cs typeface="+mn-cs"/>
                <a:sym typeface="Helvetica"/>
              </a:defRPr>
            </a:lvl1pPr>
          </a:lstStyle>
          <a:p>
            <a:r>
              <a:t>100+</a:t>
            </a:r>
          </a:p>
        </p:txBody>
      </p:sp>
      <p:sp>
        <p:nvSpPr>
          <p:cNvPr id="1920" name="Shape 1920"/>
          <p:cNvSpPr/>
          <p:nvPr/>
        </p:nvSpPr>
        <p:spPr>
          <a:xfrm>
            <a:off x="3219057" y="6747069"/>
            <a:ext cx="1357413" cy="1447801"/>
          </a:xfrm>
          <a:prstGeom prst="rect">
            <a:avLst/>
          </a:prstGeom>
          <a:ln w="12700">
            <a:miter lim="400000"/>
          </a:ln>
        </p:spPr>
        <p:txBody>
          <a:bodyPr wrap="none" lIns="50800" tIns="50800" rIns="50800" bIns="50800" anchor="ctr">
            <a:spAutoFit/>
          </a:bodyPr>
          <a:lstStyle>
            <a:lvl1pPr>
              <a:defRPr sz="8800">
                <a:solidFill>
                  <a:srgbClr val="0096FF"/>
                </a:solidFill>
                <a:latin typeface="+mn-lt"/>
                <a:ea typeface="+mn-ea"/>
                <a:cs typeface="+mn-cs"/>
                <a:sym typeface="Helvetica"/>
              </a:defRPr>
            </a:lvl1pPr>
          </a:lstStyle>
          <a:p>
            <a:r>
              <a:t>30</a:t>
            </a:r>
          </a:p>
        </p:txBody>
      </p:sp>
      <p:sp>
        <p:nvSpPr>
          <p:cNvPr id="1921" name="Shape 1921"/>
          <p:cNvSpPr/>
          <p:nvPr/>
        </p:nvSpPr>
        <p:spPr>
          <a:xfrm>
            <a:off x="1299871" y="7166169"/>
            <a:ext cx="1536701" cy="609601"/>
          </a:xfrm>
          <a:prstGeom prst="rect">
            <a:avLst/>
          </a:prstGeom>
          <a:ln w="12700">
            <a:miter lim="400000"/>
          </a:ln>
        </p:spPr>
        <p:txBody>
          <a:bodyPr wrap="none" lIns="50800" tIns="50800" rIns="50800" bIns="50800" anchor="ctr">
            <a:spAutoFit/>
          </a:bodyPr>
          <a:lstStyle>
            <a:lvl1pPr>
              <a:defRPr sz="2800">
                <a:latin typeface="+mn-lt"/>
                <a:ea typeface="+mn-ea"/>
                <a:cs typeface="+mn-cs"/>
                <a:sym typeface="Helvetica"/>
              </a:defRPr>
            </a:lvl1pPr>
          </a:lstStyle>
          <a:p>
            <a:r>
              <a:t>标杆客户</a:t>
            </a:r>
          </a:p>
        </p:txBody>
      </p:sp>
      <p:sp>
        <p:nvSpPr>
          <p:cNvPr id="1922" name="Shape 1922"/>
          <p:cNvSpPr/>
          <p:nvPr/>
        </p:nvSpPr>
        <p:spPr>
          <a:xfrm>
            <a:off x="9431642" y="7191569"/>
            <a:ext cx="2971801" cy="558801"/>
          </a:xfrm>
          <a:prstGeom prst="rect">
            <a:avLst/>
          </a:prstGeom>
          <a:ln w="12700">
            <a:miter lim="400000"/>
          </a:ln>
        </p:spPr>
        <p:txBody>
          <a:bodyPr wrap="none" lIns="50800" tIns="50800" rIns="50800" bIns="50800" anchor="ctr">
            <a:spAutoFit/>
          </a:bodyPr>
          <a:lstStyle>
            <a:lvl1pPr>
              <a:defRPr sz="2500">
                <a:latin typeface="+mn-lt"/>
                <a:ea typeface="+mn-ea"/>
                <a:cs typeface="+mn-cs"/>
                <a:sym typeface="Helvetica"/>
              </a:defRPr>
            </a:lvl1pPr>
          </a:lstStyle>
          <a:p>
            <a:r>
              <a:t>行业渠道（计划中）</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type="el">
                                    <p:tmAbs val="0"/>
                                  </p:iterate>
                                  <p:childTnLst>
                                    <p:set>
                                      <p:cBhvr>
                                        <p:cTn id="6" dur="indefinite" fill="hold"/>
                                        <p:tgtEl>
                                          <p:spTgt spid="1920"/>
                                        </p:tgtEl>
                                        <p:attrNameLst>
                                          <p:attrName>style.visibility</p:attrName>
                                        </p:attrNameLst>
                                      </p:cBhvr>
                                      <p:to>
                                        <p:strVal val="visible"/>
                                      </p:to>
                                    </p:set>
                                    <p:anim calcmode="lin" valueType="num">
                                      <p:cBhvr>
                                        <p:cTn id="7" dur="750" fill="hold"/>
                                        <p:tgtEl>
                                          <p:spTgt spid="1920"/>
                                        </p:tgtEl>
                                        <p:attrNameLst>
                                          <p:attrName>ppt_w</p:attrName>
                                        </p:attrNameLst>
                                      </p:cBhvr>
                                      <p:tavLst>
                                        <p:tav tm="0">
                                          <p:val>
                                            <p:fltVal val="0"/>
                                          </p:val>
                                        </p:tav>
                                        <p:tav tm="100000">
                                          <p:val>
                                            <p:strVal val="#ppt_w"/>
                                          </p:val>
                                        </p:tav>
                                      </p:tavLst>
                                    </p:anim>
                                    <p:anim calcmode="lin" valueType="num">
                                      <p:cBhvr>
                                        <p:cTn id="8" dur="750" fill="hold"/>
                                        <p:tgtEl>
                                          <p:spTgt spid="1920"/>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2" nodeType="afterEffect">
                                  <p:stCondLst>
                                    <p:cond delay="0"/>
                                  </p:stCondLst>
                                  <p:iterate type="el">
                                    <p:tmAbs val="0"/>
                                  </p:iterate>
                                  <p:childTnLst>
                                    <p:set>
                                      <p:cBhvr>
                                        <p:cTn id="11" dur="indefinite" fill="hold"/>
                                        <p:tgtEl>
                                          <p:spTgt spid="1919"/>
                                        </p:tgtEl>
                                        <p:attrNameLst>
                                          <p:attrName>style.visibility</p:attrName>
                                        </p:attrNameLst>
                                      </p:cBhvr>
                                      <p:to>
                                        <p:strVal val="visible"/>
                                      </p:to>
                                    </p:set>
                                    <p:anim calcmode="lin" valueType="num">
                                      <p:cBhvr>
                                        <p:cTn id="12" dur="750" fill="hold"/>
                                        <p:tgtEl>
                                          <p:spTgt spid="1919"/>
                                        </p:tgtEl>
                                        <p:attrNameLst>
                                          <p:attrName>ppt_w</p:attrName>
                                        </p:attrNameLst>
                                      </p:cBhvr>
                                      <p:tavLst>
                                        <p:tav tm="0">
                                          <p:val>
                                            <p:fltVal val="0"/>
                                          </p:val>
                                        </p:tav>
                                        <p:tav tm="100000">
                                          <p:val>
                                            <p:strVal val="#ppt_w"/>
                                          </p:val>
                                        </p:tav>
                                      </p:tavLst>
                                    </p:anim>
                                    <p:anim calcmode="lin" valueType="num">
                                      <p:cBhvr>
                                        <p:cTn id="13" dur="750" fill="hold"/>
                                        <p:tgtEl>
                                          <p:spTgt spid="19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spid="1919" grpId="2" animBg="1" advAuto="0"/>
      <p:bldP spid="1920" grpId="1"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4" name="Shape 1924"/>
          <p:cNvSpPr/>
          <p:nvPr>
            <p:ph type="ctrTitle"/>
          </p:nvPr>
        </p:nvSpPr>
        <p:spPr>
          <a:xfrm>
            <a:off x="3527204" y="4249957"/>
            <a:ext cx="5950392" cy="839695"/>
          </a:xfrm>
          <a:prstGeom prst="rect">
            <a:avLst/>
          </a:prstGeom>
        </p:spPr>
        <p:txBody>
          <a:bodyPr lIns="139700" tIns="139700" rIns="139700" bIns="139700"/>
          <a:lstStyle>
            <a:lvl1pPr algn="ctr">
              <a:defRPr sz="3800" b="1">
                <a:latin typeface="Helvetica Neue"/>
                <a:ea typeface="Helvetica Neue"/>
                <a:cs typeface="Helvetica Neue"/>
                <a:sym typeface="Helvetica Neue"/>
              </a:defRPr>
            </a:lvl1pPr>
          </a:lstStyle>
          <a:p>
            <a:r>
              <a:t>APP NEST 3.0 即将到来</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924"/>
                                        </p:tgtEl>
                                        <p:attrNameLst>
                                          <p:attrName>style.visibility</p:attrName>
                                        </p:attrNameLst>
                                      </p:cBhvr>
                                      <p:to>
                                        <p:strVal val="visible"/>
                                      </p:to>
                                    </p:set>
                                    <p:animEffect transition="in" filter="dissolve">
                                      <p:cBhvr>
                                        <p:cTn id="7" dur="1000"/>
                                        <p:tgtEl>
                                          <p:spTgt spid="19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924" grpId="1"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0" name="Shape 1970"/>
          <p:cNvSpPr/>
          <p:nvPr>
            <p:ph type="title"/>
          </p:nvPr>
        </p:nvSpPr>
        <p:spPr>
          <a:xfrm>
            <a:off x="381000" y="25400"/>
            <a:ext cx="6311900" cy="798449"/>
          </a:xfrm>
          <a:prstGeom prst="rect">
            <a:avLst/>
          </a:prstGeom>
        </p:spPr>
        <p:txBody>
          <a:bodyPr/>
          <a:lstStyle>
            <a:lvl1pPr>
              <a:defRPr b="1">
                <a:latin typeface="+mn-lt"/>
                <a:ea typeface="+mn-ea"/>
                <a:cs typeface="+mn-cs"/>
                <a:sym typeface="Helvetica"/>
              </a:defRPr>
            </a:lvl1pPr>
          </a:lstStyle>
          <a:p>
            <a:r>
              <a:t>NQSky APP NEST 2016 RoadMap</a:t>
            </a:r>
          </a:p>
        </p:txBody>
      </p:sp>
      <p:sp>
        <p:nvSpPr>
          <p:cNvPr id="1971" name="Shape 1971"/>
          <p:cNvSpPr/>
          <p:nvPr>
            <p:ph type="sldNum" sz="quarter" idx="2"/>
          </p:nvPr>
        </p:nvSpPr>
        <p:spPr>
          <a:xfrm>
            <a:off x="12347279" y="9220200"/>
            <a:ext cx="312015" cy="317500"/>
          </a:xfrm>
          <a:prstGeom prst="rect">
            <a:avLst/>
          </a:prstGeom>
        </p:spPr>
        <p:txBody>
          <a:bodyPr/>
          <a:lstStyle/>
          <a:p>
            <a:fld id="{86CB4B4D-7CA3-9044-876B-883B54F8677D}" type="slidenum">
              <a:rPr/>
            </a:fld>
            <a:endParaRPr/>
          </a:p>
        </p:txBody>
      </p:sp>
      <p:graphicFrame>
        <p:nvGraphicFramePr>
          <p:cNvPr id="1972" name="Table 1972"/>
          <p:cNvGraphicFramePr/>
          <p:nvPr/>
        </p:nvGraphicFramePr>
        <p:xfrm>
          <a:off x="669359" y="1595985"/>
          <a:ext cx="11602559" cy="6882702"/>
        </p:xfrm>
        <a:graphic>
          <a:graphicData uri="http://schemas.openxmlformats.org/drawingml/2006/table">
            <a:tbl>
              <a:tblPr firstRow="1" bandRow="1">
                <a:tableStyleId>{4C3C2611-4C71-4FC5-86AE-919BDF0F9419}</a:tableStyleId>
              </a:tblPr>
              <a:tblGrid>
                <a:gridCol w="1247369"/>
                <a:gridCol w="2588797"/>
                <a:gridCol w="2588797"/>
                <a:gridCol w="2588797"/>
                <a:gridCol w="2588797"/>
              </a:tblGrid>
              <a:tr h="688270">
                <a:tc>
                  <a:txBody>
                    <a:bodyPr/>
                    <a:lstStyle/>
                    <a:p>
                      <a:pPr defTabSz="914400">
                        <a:defRPr b="0">
                          <a:solidFill>
                            <a:srgbClr val="000000"/>
                          </a:solidFill>
                        </a:defRPr>
                      </a:pPr>
                      <a:r>
                        <a:rPr sz="2000">
                          <a:solidFill>
                            <a:srgbClr val="53585F"/>
                          </a:solidFill>
                          <a:latin typeface="Microsoft YaHei"/>
                          <a:ea typeface="Microsoft YaHei"/>
                          <a:cs typeface="Microsoft YaHei"/>
                          <a:sym typeface="Microsoft YaHei"/>
                        </a:rPr>
                        <a:t>版本</a:t>
                      </a:r>
                      <a:endParaRPr sz="2000">
                        <a:solidFill>
                          <a:srgbClr val="53585F"/>
                        </a:solidFill>
                        <a:latin typeface="Microsoft YaHei"/>
                        <a:ea typeface="Microsoft YaHei"/>
                        <a:cs typeface="Microsoft YaHei"/>
                        <a:sym typeface="Microsoft YaHei"/>
                      </a:endParaRPr>
                    </a:p>
                  </a:txBody>
                  <a:tcPr marL="50800" marR="50800" marT="50800" marB="50800" anchor="ctr" anchorCtr="0" horzOverflow="overflow">
                    <a:lnL w="0">
                      <a:miter lim="400000"/>
                    </a:lnL>
                    <a:lnR w="12700">
                      <a:solidFill>
                        <a:srgbClr val="EFEFEF"/>
                      </a:solidFill>
                      <a:miter lim="400000"/>
                    </a:lnR>
                    <a:lnT w="0">
                      <a:miter lim="400000"/>
                    </a:lnT>
                    <a:lnB w="12700">
                      <a:solidFill>
                        <a:srgbClr val="EFEFEF"/>
                      </a:solidFill>
                      <a:miter lim="400000"/>
                    </a:lnB>
                    <a:solidFill>
                      <a:srgbClr val="FFFFFF"/>
                    </a:solidFill>
                  </a:tcPr>
                </a:tc>
                <a:tc>
                  <a:txBody>
                    <a:bodyPr/>
                    <a:lstStyle/>
                    <a:p>
                      <a:pPr defTabSz="914400">
                        <a:defRPr b="0">
                          <a:solidFill>
                            <a:srgbClr val="000000"/>
                          </a:solidFill>
                        </a:defRPr>
                      </a:pPr>
                      <a:r>
                        <a:rPr sz="2000">
                          <a:solidFill>
                            <a:srgbClr val="FFFFFF"/>
                          </a:solidFill>
                          <a:latin typeface="Microsoft YaHei"/>
                          <a:ea typeface="Microsoft YaHei"/>
                          <a:cs typeface="Microsoft YaHei"/>
                          <a:sym typeface="Microsoft YaHei"/>
                        </a:rPr>
                        <a:t>应用开发</a:t>
                      </a:r>
                      <a:endParaRPr sz="2000">
                        <a:solidFill>
                          <a:srgbClr val="FFFFFF"/>
                        </a:solidFill>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0">
                      <a:miter lim="400000"/>
                    </a:lnT>
                    <a:lnB w="12700">
                      <a:solidFill>
                        <a:srgbClr val="EFEFEF"/>
                      </a:solidFill>
                      <a:miter lim="400000"/>
                    </a:lnB>
                    <a:solidFill>
                      <a:srgbClr val="54BC9B"/>
                    </a:solidFill>
                  </a:tcPr>
                </a:tc>
                <a:tc>
                  <a:txBody>
                    <a:bodyPr/>
                    <a:lstStyle/>
                    <a:p>
                      <a:pPr defTabSz="914400">
                        <a:defRPr b="0">
                          <a:solidFill>
                            <a:srgbClr val="000000"/>
                          </a:solidFill>
                        </a:defRPr>
                      </a:pPr>
                      <a:r>
                        <a:rPr sz="2000">
                          <a:solidFill>
                            <a:srgbClr val="FFFFFF"/>
                          </a:solidFill>
                          <a:latin typeface="Microsoft YaHei"/>
                          <a:ea typeface="Microsoft YaHei"/>
                          <a:cs typeface="Microsoft YaHei"/>
                          <a:sym typeface="Microsoft YaHei"/>
                        </a:rPr>
                        <a:t>应用集成</a:t>
                      </a:r>
                      <a:endParaRPr sz="2000">
                        <a:solidFill>
                          <a:srgbClr val="FFFFFF"/>
                        </a:solidFill>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0">
                      <a:miter lim="400000"/>
                    </a:lnT>
                    <a:lnB w="12700">
                      <a:solidFill>
                        <a:srgbClr val="EFEFEF"/>
                      </a:solidFill>
                      <a:miter lim="400000"/>
                    </a:lnB>
                    <a:solidFill>
                      <a:srgbClr val="33495F"/>
                    </a:solidFill>
                  </a:tcPr>
                </a:tc>
                <a:tc>
                  <a:txBody>
                    <a:bodyPr/>
                    <a:lstStyle/>
                    <a:p>
                      <a:pPr defTabSz="914400">
                        <a:defRPr b="0">
                          <a:solidFill>
                            <a:srgbClr val="000000"/>
                          </a:solidFill>
                        </a:defRPr>
                      </a:pPr>
                      <a:r>
                        <a:rPr sz="2000">
                          <a:solidFill>
                            <a:srgbClr val="FFFFFF"/>
                          </a:solidFill>
                          <a:latin typeface="Microsoft YaHei"/>
                          <a:ea typeface="Microsoft YaHei"/>
                          <a:cs typeface="Microsoft YaHei"/>
                          <a:sym typeface="Microsoft YaHei"/>
                        </a:rPr>
                        <a:t>架构支撑</a:t>
                      </a:r>
                      <a:endParaRPr sz="2000">
                        <a:solidFill>
                          <a:srgbClr val="FFFFFF"/>
                        </a:solidFill>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0">
                      <a:miter lim="400000"/>
                    </a:lnT>
                    <a:lnB w="12700">
                      <a:solidFill>
                        <a:srgbClr val="EFEFEF"/>
                      </a:solidFill>
                      <a:miter lim="400000"/>
                    </a:lnB>
                    <a:solidFill>
                      <a:srgbClr val="F4C331"/>
                    </a:solidFill>
                  </a:tcPr>
                </a:tc>
                <a:tc>
                  <a:txBody>
                    <a:bodyPr/>
                    <a:lstStyle/>
                    <a:p>
                      <a:pPr defTabSz="914400">
                        <a:defRPr b="0">
                          <a:solidFill>
                            <a:srgbClr val="000000"/>
                          </a:solidFill>
                        </a:defRPr>
                      </a:pPr>
                      <a:r>
                        <a:rPr sz="2000">
                          <a:solidFill>
                            <a:srgbClr val="FFFFFF"/>
                          </a:solidFill>
                          <a:latin typeface="Microsoft YaHei"/>
                          <a:ea typeface="Microsoft YaHei"/>
                          <a:cs typeface="Microsoft YaHei"/>
                          <a:sym typeface="Microsoft YaHei"/>
                        </a:rPr>
                        <a:t>体系建设</a:t>
                      </a:r>
                      <a:endParaRPr sz="2000">
                        <a:solidFill>
                          <a:srgbClr val="FFFFFF"/>
                        </a:solidFill>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0">
                      <a:miter lim="400000"/>
                    </a:lnR>
                    <a:lnT w="0">
                      <a:miter lim="400000"/>
                    </a:lnT>
                    <a:lnB w="12700">
                      <a:solidFill>
                        <a:srgbClr val="EFEFEF"/>
                      </a:solidFill>
                      <a:miter lim="400000"/>
                    </a:lnB>
                    <a:solidFill>
                      <a:srgbClr val="E94F35"/>
                    </a:solidFill>
                  </a:tcPr>
                </a:tc>
              </a:tr>
              <a:tr h="688270">
                <a:tc rowSpan="3">
                  <a:txBody>
                    <a:bodyPr/>
                    <a:lstStyle/>
                    <a:p>
                      <a:pPr defTabSz="914400"/>
                      <a:r>
                        <a:rPr sz="1600">
                          <a:sym typeface="Helvetica Light"/>
                        </a:rPr>
                        <a:t>3.0
2016.6</a:t>
                      </a:r>
                      <a:endParaRPr sz="1600">
                        <a:sym typeface="Helvetica Light"/>
                      </a:endParaRPr>
                    </a:p>
                  </a:txBody>
                  <a:tcPr marL="50800" marR="50800" marT="50800" marB="50800" anchor="ctr" anchorCtr="0" horzOverflow="overflow">
                    <a:lnL w="0">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IDE工具</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MDM Client SDK</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4A深入加强</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移动应用开发体系</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0">
                      <a:miter lim="400000"/>
                    </a:lnR>
                    <a:lnT w="12700">
                      <a:solidFill>
                        <a:srgbClr val="EFEFEF"/>
                      </a:solidFill>
                      <a:miter lim="400000"/>
                    </a:lnT>
                    <a:lnB w="12700">
                      <a:solidFill>
                        <a:srgbClr val="EFEFEF"/>
                      </a:solidFill>
                      <a:miter lim="400000"/>
                    </a:lnB>
                  </a:tcPr>
                </a:tc>
              </a:tr>
              <a:tr h="688270">
                <a:tc vMerge="1">
                  <a:tcPr/>
                </a:tc>
                <a:tc>
                  <a:txBody>
                    <a:bodyPr/>
                    <a:lstStyle/>
                    <a:p>
                      <a:pPr defTabSz="914400"/>
                      <a:r>
                        <a:rPr sz="1600">
                          <a:latin typeface="Microsoft YaHei"/>
                          <a:ea typeface="Microsoft YaHei"/>
                          <a:cs typeface="Microsoft YaHei"/>
                          <a:sym typeface="Microsoft YaHei"/>
                        </a:rPr>
                        <a:t>扩展技术插件</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安全屋套件</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MESB 独立管理模块</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移动应用集成体系</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0">
                      <a:miter lim="400000"/>
                    </a:lnR>
                    <a:lnT w="12700">
                      <a:solidFill>
                        <a:srgbClr val="EFEFEF"/>
                      </a:solidFill>
                      <a:miter lim="400000"/>
                    </a:lnT>
                    <a:lnB w="12700">
                      <a:solidFill>
                        <a:srgbClr val="EFEFEF"/>
                      </a:solidFill>
                      <a:miter lim="400000"/>
                    </a:lnB>
                    <a:solidFill>
                      <a:srgbClr val="FAFAFA"/>
                    </a:solidFill>
                  </a:tcPr>
                </a:tc>
              </a:tr>
              <a:tr h="688270">
                <a:tc vMerge="1">
                  <a:tcPr/>
                </a:tc>
                <a:tc>
                  <a:txBody>
                    <a:bodyPr/>
                    <a:lstStyle/>
                    <a:p>
                      <a:pPr defTabSz="914400"/>
                      <a:r>
                        <a:rPr sz="1600">
                          <a:latin typeface="Microsoft YaHei"/>
                          <a:ea typeface="Microsoft YaHei"/>
                          <a:cs typeface="Microsoft YaHei"/>
                          <a:sym typeface="Microsoft YaHei"/>
                        </a:rPr>
                        <a:t>增加业务模板</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Betalk 3.0 Client SDK</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数据源代理网关</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移动应用管理体系</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0">
                      <a:miter lim="400000"/>
                    </a:lnR>
                    <a:lnT w="12700">
                      <a:solidFill>
                        <a:srgbClr val="EFEFEF"/>
                      </a:solidFill>
                      <a:miter lim="400000"/>
                    </a:lnT>
                    <a:lnB w="12700">
                      <a:solidFill>
                        <a:srgbClr val="EFEFEF"/>
                      </a:solidFill>
                      <a:miter lim="400000"/>
                    </a:lnB>
                  </a:tcPr>
                </a:tc>
              </a:tr>
              <a:tr h="688270">
                <a:tc rowSpan="3">
                  <a:txBody>
                    <a:bodyPr/>
                    <a:lstStyle/>
                    <a:p>
                      <a:pPr defTabSz="914400"/>
                      <a:r>
                        <a:rPr sz="1600">
                          <a:latin typeface="Microsoft YaHei"/>
                          <a:ea typeface="Microsoft YaHei"/>
                          <a:cs typeface="Microsoft YaHei"/>
                          <a:sym typeface="Microsoft YaHei"/>
                        </a:rPr>
                        <a:t>3.1
2016.11</a:t>
                      </a:r>
                      <a:endParaRPr sz="1600">
                        <a:latin typeface="Microsoft YaHei"/>
                        <a:ea typeface="Microsoft YaHei"/>
                        <a:cs typeface="Microsoft YaHei"/>
                        <a:sym typeface="Microsoft YaHei"/>
                      </a:endParaRPr>
                    </a:p>
                  </a:txBody>
                  <a:tcPr marL="50800" marR="50800" marT="50800" marB="50800" anchor="ctr" anchorCtr="0" horzOverflow="overflow">
                    <a:lnL w="0">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加强H5开发框架</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MDM Restful API</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多租户</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积分激励开发体系</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0">
                      <a:miter lim="400000"/>
                    </a:lnR>
                    <a:lnT w="12700">
                      <a:solidFill>
                        <a:srgbClr val="EFEFEF"/>
                      </a:solidFill>
                      <a:miter lim="400000"/>
                    </a:lnT>
                    <a:lnB w="12700">
                      <a:solidFill>
                        <a:srgbClr val="EFEFEF"/>
                      </a:solidFill>
                      <a:miter lim="400000"/>
                    </a:lnB>
                    <a:solidFill>
                      <a:srgbClr val="FAFAFA"/>
                    </a:solidFill>
                  </a:tcPr>
                </a:tc>
              </a:tr>
              <a:tr h="688270">
                <a:tc vMerge="1">
                  <a:tcPr/>
                </a:tc>
                <a:tc>
                  <a:txBody>
                    <a:bodyPr/>
                    <a:lstStyle/>
                    <a:p>
                      <a:pPr defTabSz="914400"/>
                      <a:r>
                        <a:rPr sz="1600">
                          <a:latin typeface="Microsoft YaHei"/>
                          <a:ea typeface="Microsoft YaHei"/>
                          <a:cs typeface="Microsoft YaHei"/>
                          <a:sym typeface="Microsoft YaHei"/>
                        </a:rPr>
                        <a:t>增加开发技术组件</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WPS SDK</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积分激励开放平台</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第三方合作运营体系</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0">
                      <a:miter lim="400000"/>
                    </a:lnR>
                    <a:lnT w="12700">
                      <a:solidFill>
                        <a:srgbClr val="EFEFEF"/>
                      </a:solidFill>
                      <a:miter lim="400000"/>
                    </a:lnT>
                    <a:lnB w="12700">
                      <a:solidFill>
                        <a:srgbClr val="EFEFEF"/>
                      </a:solidFill>
                      <a:miter lim="400000"/>
                    </a:lnB>
                  </a:tcPr>
                </a:tc>
              </a:tr>
              <a:tr h="688270">
                <a:tc vMerge="1">
                  <a:tcPr/>
                </a:tc>
                <a:tc>
                  <a:txBody>
                    <a:bodyPr/>
                    <a:lstStyle/>
                    <a:p>
                      <a:pPr defTabSz="914400"/>
                      <a:r>
                        <a:rPr sz="1600">
                          <a:latin typeface="Microsoft YaHei"/>
                          <a:ea typeface="Microsoft YaHei"/>
                          <a:cs typeface="Microsoft YaHei"/>
                          <a:sym typeface="Microsoft YaHei"/>
                        </a:rPr>
                        <a:t>打造模板基地</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第三方办公类应用</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扩展轻应用支撑架构</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企业移动应用运营体系</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0">
                      <a:miter lim="400000"/>
                    </a:lnR>
                    <a:lnT w="12700">
                      <a:solidFill>
                        <a:srgbClr val="EFEFEF"/>
                      </a:solidFill>
                      <a:miter lim="400000"/>
                    </a:lnT>
                    <a:lnB w="12700">
                      <a:solidFill>
                        <a:srgbClr val="EFEFEF"/>
                      </a:solidFill>
                      <a:miter lim="400000"/>
                    </a:lnB>
                    <a:solidFill>
                      <a:srgbClr val="FAFAFA"/>
                    </a:solidFill>
                  </a:tcPr>
                </a:tc>
              </a:tr>
              <a:tr h="688270">
                <a:tc rowSpan="3">
                  <a:txBody>
                    <a:bodyPr/>
                    <a:lstStyle/>
                    <a:p>
                      <a:pPr defTabSz="914400"/>
                      <a:r>
                        <a:rPr sz="1600">
                          <a:latin typeface="Microsoft YaHei"/>
                          <a:ea typeface="Microsoft YaHei"/>
                          <a:cs typeface="Microsoft YaHei"/>
                          <a:sym typeface="Microsoft YaHei"/>
                        </a:rPr>
                        <a:t>X.X
future</a:t>
                      </a:r>
                      <a:endParaRPr sz="1600">
                        <a:latin typeface="Microsoft YaHei"/>
                        <a:ea typeface="Microsoft YaHei"/>
                        <a:cs typeface="Microsoft YaHei"/>
                        <a:sym typeface="Microsoft YaHei"/>
                      </a:endParaRPr>
                    </a:p>
                  </a:txBody>
                  <a:tcPr marL="50800" marR="50800" marT="50800" marB="50800" anchor="ctr" anchorCtr="0" horzOverflow="overflow">
                    <a:lnL w="0">
                      <a:miter lim="400000"/>
                    </a:lnL>
                    <a:lnR w="12700">
                      <a:solidFill>
                        <a:srgbClr val="EFEFEF"/>
                      </a:solidFill>
                      <a:miter lim="400000"/>
                    </a:lnR>
                    <a:lnT w="12700">
                      <a:solidFill>
                        <a:srgbClr val="EFEFEF"/>
                      </a:solidFill>
                      <a:miter lim="400000"/>
                    </a:lnT>
                    <a:lnB w="0">
                      <a:miter lim="400000"/>
                    </a:lnB>
                  </a:tcPr>
                </a:tc>
                <a:tc>
                  <a:txBody>
                    <a:bodyPr/>
                    <a:lstStyle/>
                    <a:p>
                      <a:pPr defTabSz="914400"/>
                      <a:r>
                        <a:rPr sz="1600">
                          <a:latin typeface="Microsoft YaHei"/>
                          <a:ea typeface="Microsoft YaHei"/>
                          <a:cs typeface="Microsoft YaHei"/>
                          <a:sym typeface="Microsoft YaHei"/>
                        </a:rPr>
                        <a:t>通用业务开发体系</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全行业应用集成</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混合云架构</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tcPr>
                </a:tc>
                <a:tc>
                  <a:txBody>
                    <a:bodyPr/>
                    <a:lstStyle/>
                    <a:p>
                      <a:pPr defTabSz="914400"/>
                      <a:r>
                        <a:rPr sz="1600">
                          <a:latin typeface="Microsoft YaHei"/>
                          <a:ea typeface="Microsoft YaHei"/>
                          <a:cs typeface="Microsoft YaHei"/>
                          <a:sym typeface="Microsoft YaHei"/>
                        </a:rPr>
                        <a:t>APP NEST产品生态体系</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0">
                      <a:miter lim="400000"/>
                    </a:lnR>
                    <a:lnT w="12700">
                      <a:solidFill>
                        <a:srgbClr val="EFEFEF"/>
                      </a:solidFill>
                      <a:miter lim="400000"/>
                    </a:lnT>
                    <a:lnB w="12700">
                      <a:solidFill>
                        <a:srgbClr val="EFEFEF"/>
                      </a:solidFill>
                      <a:miter lim="400000"/>
                    </a:lnB>
                  </a:tcPr>
                </a:tc>
              </a:tr>
              <a:tr h="688270">
                <a:tc vMerge="1">
                  <a:tcPr/>
                </a:tc>
                <a:tc>
                  <a:txBody>
                    <a:bodyPr/>
                    <a:lstStyle/>
                    <a:p>
                      <a:pPr defTabSz="914400"/>
                      <a:r>
                        <a:rPr sz="1600">
                          <a:latin typeface="Microsoft YaHei"/>
                          <a:ea typeface="Microsoft YaHei"/>
                          <a:cs typeface="Microsoft YaHei"/>
                          <a:sym typeface="Microsoft YaHei"/>
                        </a:rPr>
                        <a:t>行业业务开发体系</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互联网云应用集成</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大数据</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12700">
                      <a:solidFill>
                        <a:srgbClr val="EFEFEF"/>
                      </a:solidFill>
                      <a:miter lim="400000"/>
                    </a:lnB>
                    <a:solidFill>
                      <a:srgbClr val="FAFAFA"/>
                    </a:solidFill>
                  </a:tcPr>
                </a:tc>
                <a:tc>
                  <a:txBody>
                    <a:bodyPr/>
                    <a:lstStyle/>
                    <a:p>
                      <a:pPr defTabSz="914400"/>
                      <a:r>
                        <a:rPr sz="1600">
                          <a:latin typeface="Microsoft YaHei"/>
                          <a:ea typeface="Microsoft YaHei"/>
                          <a:cs typeface="Microsoft YaHei"/>
                          <a:sym typeface="Microsoft YaHei"/>
                        </a:rPr>
                        <a:t>混合云运营体系</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0">
                      <a:miter lim="400000"/>
                    </a:lnR>
                    <a:lnT w="12700">
                      <a:solidFill>
                        <a:srgbClr val="EFEFEF"/>
                      </a:solidFill>
                      <a:miter lim="400000"/>
                    </a:lnT>
                    <a:lnB w="12700">
                      <a:solidFill>
                        <a:srgbClr val="EFEFEF"/>
                      </a:solidFill>
                      <a:miter lim="400000"/>
                    </a:lnB>
                    <a:solidFill>
                      <a:srgbClr val="FAFAFA"/>
                    </a:solidFill>
                  </a:tcPr>
                </a:tc>
              </a:tr>
              <a:tr h="688270">
                <a:tc vMerge="1">
                  <a:tcPr/>
                </a:tc>
                <a:tc>
                  <a:txBody>
                    <a:bodyPr/>
                    <a:lstStyle/>
                    <a:p>
                      <a:pPr defTabSz="914400"/>
                      <a:r>
                        <a:rPr sz="1600">
                          <a:latin typeface="Microsoft YaHei"/>
                          <a:ea typeface="Microsoft YaHei"/>
                          <a:cs typeface="Microsoft YaHei"/>
                          <a:sym typeface="Microsoft YaHei"/>
                        </a:rPr>
                        <a:t>模板基地与在线自动化</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0">
                      <a:miter lim="400000"/>
                    </a:lnB>
                  </a:tcPr>
                </a:tc>
                <a:tc>
                  <a:txBody>
                    <a:bodyPr/>
                    <a:lstStyle/>
                    <a:p>
                      <a:pPr defTabSz="914400">
                        <a:defRPr sz="1600">
                          <a:latin typeface="Microsoft YaHei"/>
                          <a:ea typeface="Microsoft YaHei"/>
                          <a:cs typeface="Microsoft YaHei"/>
                          <a:sym typeface="Microsoft YaHei"/>
                        </a:defRPr>
                      </a:p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0">
                      <a:miter lim="400000"/>
                    </a:lnB>
                  </a:tcPr>
                </a:tc>
                <a:tc>
                  <a:txBody>
                    <a:bodyPr/>
                    <a:lstStyle/>
                    <a:p>
                      <a:pPr defTabSz="914400">
                        <a:defRPr sz="1600">
                          <a:latin typeface="Microsoft YaHei"/>
                          <a:ea typeface="Microsoft YaHei"/>
                          <a:cs typeface="Microsoft YaHei"/>
                          <a:sym typeface="Microsoft YaHei"/>
                        </a:defRPr>
                      </a:pPr>
                    </a:p>
                  </a:txBody>
                  <a:tcPr marL="50800" marR="50800" marT="50800" marB="50800" anchor="ctr" anchorCtr="0" horzOverflow="overflow">
                    <a:lnL w="12700">
                      <a:solidFill>
                        <a:srgbClr val="EFEFEF"/>
                      </a:solidFill>
                      <a:miter lim="400000"/>
                    </a:lnL>
                    <a:lnR w="12700">
                      <a:solidFill>
                        <a:srgbClr val="EFEFEF"/>
                      </a:solidFill>
                      <a:miter lim="400000"/>
                    </a:lnR>
                    <a:lnT w="12700">
                      <a:solidFill>
                        <a:srgbClr val="EFEFEF"/>
                      </a:solidFill>
                      <a:miter lim="400000"/>
                    </a:lnT>
                    <a:lnB w="0">
                      <a:miter lim="400000"/>
                    </a:lnB>
                  </a:tcPr>
                </a:tc>
                <a:tc>
                  <a:txBody>
                    <a:bodyPr/>
                    <a:lstStyle/>
                    <a:p>
                      <a:pPr defTabSz="914400"/>
                      <a:r>
                        <a:rPr sz="1600">
                          <a:latin typeface="Microsoft YaHei"/>
                          <a:ea typeface="Microsoft YaHei"/>
                          <a:cs typeface="Microsoft YaHei"/>
                          <a:sym typeface="Microsoft YaHei"/>
                        </a:rPr>
                        <a:t>国际化</a:t>
                      </a:r>
                      <a:endParaRPr sz="1600">
                        <a:latin typeface="Microsoft YaHei"/>
                        <a:ea typeface="Microsoft YaHei"/>
                        <a:cs typeface="Microsoft YaHei"/>
                        <a:sym typeface="Microsoft YaHei"/>
                      </a:endParaRPr>
                    </a:p>
                  </a:txBody>
                  <a:tcPr marL="50800" marR="50800" marT="50800" marB="50800" anchor="ctr" anchorCtr="0" horzOverflow="overflow">
                    <a:lnL w="12700">
                      <a:solidFill>
                        <a:srgbClr val="EFEFEF"/>
                      </a:solidFill>
                      <a:miter lim="400000"/>
                    </a:lnL>
                    <a:lnR w="0">
                      <a:miter lim="400000"/>
                    </a:lnR>
                    <a:lnT w="12700">
                      <a:solidFill>
                        <a:srgbClr val="EFEFEF"/>
                      </a:solidFill>
                      <a:miter lim="400000"/>
                    </a:lnT>
                    <a:lnB w="12700">
                      <a:solidFill>
                        <a:srgbClr val="EFEFEF"/>
                      </a:solidFill>
                      <a:miter lim="400000"/>
                    </a:lnB>
                  </a:tcPr>
                </a:tc>
              </a:tr>
            </a:tbl>
          </a:graphicData>
        </a:graphic>
      </p:graphicFrame>
      <p:grpSp>
        <p:nvGrpSpPr>
          <p:cNvPr id="1976" name="Group 1976"/>
          <p:cNvGrpSpPr/>
          <p:nvPr/>
        </p:nvGrpSpPr>
        <p:grpSpPr>
          <a:xfrm>
            <a:off x="2158197" y="1797486"/>
            <a:ext cx="178218" cy="178218"/>
            <a:chOff x="0" y="-2"/>
            <a:chExt cx="178216" cy="178216"/>
          </a:xfrm>
        </p:grpSpPr>
        <p:sp>
          <p:nvSpPr>
            <p:cNvPr id="1973" name="Shape 1973"/>
            <p:cNvSpPr/>
            <p:nvPr/>
          </p:nvSpPr>
          <p:spPr>
            <a:xfrm>
              <a:off x="101483" y="103598"/>
              <a:ext cx="76423" cy="74617"/>
            </a:xfrm>
            <a:custGeom>
              <a:avLst/>
              <a:gdLst/>
              <a:ahLst/>
              <a:cxnLst>
                <a:cxn ang="0">
                  <a:pos x="wd2" y="hd2"/>
                </a:cxn>
                <a:cxn ang="5400000">
                  <a:pos x="wd2" y="hd2"/>
                </a:cxn>
                <a:cxn ang="10800000">
                  <a:pos x="wd2" y="hd2"/>
                </a:cxn>
                <a:cxn ang="16200000">
                  <a:pos x="wd2" y="hd2"/>
                </a:cxn>
              </a:cxnLst>
              <a:rect l="0" t="0" r="r" b="b"/>
              <a:pathLst>
                <a:path w="21600" h="21600" extrusionOk="0">
                  <a:moveTo>
                    <a:pt x="4775" y="185"/>
                  </a:moveTo>
                  <a:lnTo>
                    <a:pt x="5435" y="1550"/>
                  </a:lnTo>
                  <a:lnTo>
                    <a:pt x="4020" y="2995"/>
                  </a:lnTo>
                  <a:lnTo>
                    <a:pt x="2707" y="4336"/>
                  </a:lnTo>
                  <a:cubicBezTo>
                    <a:pt x="1928" y="5132"/>
                    <a:pt x="1004" y="5724"/>
                    <a:pt x="0" y="6104"/>
                  </a:cubicBezTo>
                  <a:lnTo>
                    <a:pt x="8918" y="15210"/>
                  </a:lnTo>
                  <a:lnTo>
                    <a:pt x="13137" y="20982"/>
                  </a:lnTo>
                  <a:lnTo>
                    <a:pt x="15377" y="21600"/>
                  </a:lnTo>
                  <a:lnTo>
                    <a:pt x="21600" y="15210"/>
                  </a:lnTo>
                  <a:lnTo>
                    <a:pt x="20997" y="12872"/>
                  </a:lnTo>
                  <a:lnTo>
                    <a:pt x="15384" y="8606"/>
                  </a:lnTo>
                  <a:lnTo>
                    <a:pt x="6955" y="0"/>
                  </a:lnTo>
                  <a:lnTo>
                    <a:pt x="6116" y="857"/>
                  </a:lnTo>
                  <a:lnTo>
                    <a:pt x="4775" y="185"/>
                  </a:lnTo>
                  <a:close/>
                  <a:moveTo>
                    <a:pt x="14779" y="11857"/>
                  </a:moveTo>
                  <a:cubicBezTo>
                    <a:pt x="16234" y="11857"/>
                    <a:pt x="17413" y="13061"/>
                    <a:pt x="17413" y="14547"/>
                  </a:cubicBezTo>
                  <a:cubicBezTo>
                    <a:pt x="17413" y="16032"/>
                    <a:pt x="16234" y="17236"/>
                    <a:pt x="14779" y="17236"/>
                  </a:cubicBezTo>
                  <a:cubicBezTo>
                    <a:pt x="13324" y="17236"/>
                    <a:pt x="12144" y="16032"/>
                    <a:pt x="12144" y="14547"/>
                  </a:cubicBezTo>
                  <a:cubicBezTo>
                    <a:pt x="12144" y="13061"/>
                    <a:pt x="13324" y="11857"/>
                    <a:pt x="14779" y="11857"/>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974" name="Shape 1974"/>
            <p:cNvSpPr/>
            <p:nvPr/>
          </p:nvSpPr>
          <p:spPr>
            <a:xfrm>
              <a:off x="-1" y="-3"/>
              <a:ext cx="79517" cy="79244"/>
            </a:xfrm>
            <a:custGeom>
              <a:avLst/>
              <a:gdLst/>
              <a:ahLst/>
              <a:cxnLst>
                <a:cxn ang="0">
                  <a:pos x="wd2" y="hd2"/>
                </a:cxn>
                <a:cxn ang="5400000">
                  <a:pos x="wd2" y="hd2"/>
                </a:cxn>
                <a:cxn ang="10800000">
                  <a:pos x="wd2" y="hd2"/>
                </a:cxn>
                <a:cxn ang="16200000">
                  <a:pos x="wd2" y="hd2"/>
                </a:cxn>
              </a:cxnLst>
              <a:rect l="0" t="0" r="r" b="b"/>
              <a:pathLst>
                <a:path w="21599" h="21533" extrusionOk="0">
                  <a:moveTo>
                    <a:pt x="17588" y="17017"/>
                  </a:moveTo>
                  <a:lnTo>
                    <a:pt x="18978" y="15631"/>
                  </a:lnTo>
                  <a:lnTo>
                    <a:pt x="20237" y="16285"/>
                  </a:lnTo>
                  <a:lnTo>
                    <a:pt x="19583" y="15028"/>
                  </a:lnTo>
                  <a:lnTo>
                    <a:pt x="20972" y="13642"/>
                  </a:lnTo>
                  <a:lnTo>
                    <a:pt x="21110" y="13505"/>
                  </a:lnTo>
                  <a:cubicBezTo>
                    <a:pt x="21419" y="12708"/>
                    <a:pt x="21600" y="11921"/>
                    <a:pt x="21599" y="11182"/>
                  </a:cubicBezTo>
                  <a:cubicBezTo>
                    <a:pt x="21599" y="5465"/>
                    <a:pt x="16115" y="-67"/>
                    <a:pt x="10383" y="1"/>
                  </a:cubicBezTo>
                  <a:cubicBezTo>
                    <a:pt x="10361" y="1"/>
                    <a:pt x="9713" y="656"/>
                    <a:pt x="9360" y="1008"/>
                  </a:cubicBezTo>
                  <a:cubicBezTo>
                    <a:pt x="13955" y="5588"/>
                    <a:pt x="13575" y="4844"/>
                    <a:pt x="13575" y="7654"/>
                  </a:cubicBezTo>
                  <a:cubicBezTo>
                    <a:pt x="13575" y="9933"/>
                    <a:pt x="9913" y="13533"/>
                    <a:pt x="7678" y="13533"/>
                  </a:cubicBezTo>
                  <a:cubicBezTo>
                    <a:pt x="4785" y="13533"/>
                    <a:pt x="5705" y="14011"/>
                    <a:pt x="1012" y="9330"/>
                  </a:cubicBezTo>
                  <a:cubicBezTo>
                    <a:pt x="647" y="9694"/>
                    <a:pt x="1" y="10329"/>
                    <a:pt x="0" y="10351"/>
                  </a:cubicBezTo>
                  <a:cubicBezTo>
                    <a:pt x="70" y="16067"/>
                    <a:pt x="5485" y="21533"/>
                    <a:pt x="11218" y="21533"/>
                  </a:cubicBezTo>
                  <a:cubicBezTo>
                    <a:pt x="12256" y="21533"/>
                    <a:pt x="13365" y="21203"/>
                    <a:pt x="14461" y="20654"/>
                  </a:cubicBezTo>
                  <a:lnTo>
                    <a:pt x="14670" y="20862"/>
                  </a:lnTo>
                  <a:cubicBezTo>
                    <a:pt x="15020" y="19916"/>
                    <a:pt x="15571" y="19027"/>
                    <a:pt x="16333" y="18268"/>
                  </a:cubicBezTo>
                  <a:lnTo>
                    <a:pt x="17588" y="17017"/>
                  </a:ln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975" name="Shape 1975"/>
            <p:cNvSpPr/>
            <p:nvPr/>
          </p:nvSpPr>
          <p:spPr>
            <a:xfrm>
              <a:off x="0" y="-1"/>
              <a:ext cx="178217" cy="177291"/>
            </a:xfrm>
            <a:custGeom>
              <a:avLst/>
              <a:gdLst/>
              <a:ahLst/>
              <a:cxnLst>
                <a:cxn ang="0">
                  <a:pos x="wd2" y="hd2"/>
                </a:cxn>
                <a:cxn ang="5400000">
                  <a:pos x="wd2" y="hd2"/>
                </a:cxn>
                <a:cxn ang="10800000">
                  <a:pos x="wd2" y="hd2"/>
                </a:cxn>
                <a:cxn ang="16200000">
                  <a:pos x="wd2" y="hd2"/>
                </a:cxn>
              </a:cxnLst>
              <a:rect l="0" t="0" r="r" b="b"/>
              <a:pathLst>
                <a:path w="21403" h="21600" extrusionOk="0">
                  <a:moveTo>
                    <a:pt x="20813" y="2095"/>
                  </a:moveTo>
                  <a:lnTo>
                    <a:pt x="19332" y="597"/>
                  </a:lnTo>
                  <a:cubicBezTo>
                    <a:pt x="18938" y="199"/>
                    <a:pt x="18422" y="0"/>
                    <a:pt x="17906" y="0"/>
                  </a:cubicBezTo>
                  <a:cubicBezTo>
                    <a:pt x="17390" y="0"/>
                    <a:pt x="16873" y="199"/>
                    <a:pt x="16480" y="598"/>
                  </a:cubicBezTo>
                  <a:lnTo>
                    <a:pt x="10142" y="7005"/>
                  </a:lnTo>
                  <a:cubicBezTo>
                    <a:pt x="10337" y="7385"/>
                    <a:pt x="10193" y="7960"/>
                    <a:pt x="9891" y="8267"/>
                  </a:cubicBezTo>
                  <a:cubicBezTo>
                    <a:pt x="9682" y="8478"/>
                    <a:pt x="9349" y="8612"/>
                    <a:pt x="9039" y="8612"/>
                  </a:cubicBezTo>
                  <a:cubicBezTo>
                    <a:pt x="8897" y="8612"/>
                    <a:pt x="8760" y="8584"/>
                    <a:pt x="8643" y="8522"/>
                  </a:cubicBezTo>
                  <a:lnTo>
                    <a:pt x="8087" y="9083"/>
                  </a:lnTo>
                  <a:cubicBezTo>
                    <a:pt x="7300" y="9879"/>
                    <a:pt x="7300" y="11170"/>
                    <a:pt x="8087" y="11966"/>
                  </a:cubicBezTo>
                  <a:lnTo>
                    <a:pt x="8190" y="12071"/>
                  </a:lnTo>
                  <a:lnTo>
                    <a:pt x="3245" y="17071"/>
                  </a:lnTo>
                  <a:lnTo>
                    <a:pt x="1925" y="17576"/>
                  </a:lnTo>
                  <a:lnTo>
                    <a:pt x="0" y="20354"/>
                  </a:lnTo>
                  <a:lnTo>
                    <a:pt x="1236" y="21600"/>
                  </a:lnTo>
                  <a:lnTo>
                    <a:pt x="3980" y="19661"/>
                  </a:lnTo>
                  <a:lnTo>
                    <a:pt x="4480" y="18315"/>
                  </a:lnTo>
                  <a:lnTo>
                    <a:pt x="9422" y="13317"/>
                  </a:lnTo>
                  <a:lnTo>
                    <a:pt x="9569" y="13465"/>
                  </a:lnTo>
                  <a:cubicBezTo>
                    <a:pt x="9962" y="13863"/>
                    <a:pt x="10478" y="14062"/>
                    <a:pt x="10994" y="14062"/>
                  </a:cubicBezTo>
                  <a:cubicBezTo>
                    <a:pt x="11510" y="14062"/>
                    <a:pt x="12027" y="13863"/>
                    <a:pt x="12421" y="13464"/>
                  </a:cubicBezTo>
                  <a:lnTo>
                    <a:pt x="12979" y="12899"/>
                  </a:lnTo>
                  <a:cubicBezTo>
                    <a:pt x="12795" y="12521"/>
                    <a:pt x="12937" y="11955"/>
                    <a:pt x="13238" y="11651"/>
                  </a:cubicBezTo>
                  <a:cubicBezTo>
                    <a:pt x="13445" y="11441"/>
                    <a:pt x="13778" y="11307"/>
                    <a:pt x="14088" y="11307"/>
                  </a:cubicBezTo>
                  <a:cubicBezTo>
                    <a:pt x="14224" y="11307"/>
                    <a:pt x="14357" y="11333"/>
                    <a:pt x="14472" y="11390"/>
                  </a:cubicBezTo>
                  <a:lnTo>
                    <a:pt x="20813" y="4978"/>
                  </a:lnTo>
                  <a:cubicBezTo>
                    <a:pt x="21600" y="4182"/>
                    <a:pt x="21600" y="2891"/>
                    <a:pt x="20813" y="2095"/>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nvGrpSpPr>
          <p:cNvPr id="1980" name="Group 1980"/>
          <p:cNvGrpSpPr/>
          <p:nvPr/>
        </p:nvGrpSpPr>
        <p:grpSpPr>
          <a:xfrm>
            <a:off x="4725496" y="1811452"/>
            <a:ext cx="195506" cy="150286"/>
            <a:chOff x="0" y="0"/>
            <a:chExt cx="195505" cy="150285"/>
          </a:xfrm>
        </p:grpSpPr>
        <p:sp>
          <p:nvSpPr>
            <p:cNvPr id="1977" name="Shape 1977"/>
            <p:cNvSpPr/>
            <p:nvPr/>
          </p:nvSpPr>
          <p:spPr>
            <a:xfrm>
              <a:off x="179213" y="29786"/>
              <a:ext cx="16293" cy="119146"/>
            </a:xfrm>
            <a:prstGeom prst="rect">
              <a:avLst/>
            </a:pr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978" name="Shape 1978"/>
            <p:cNvSpPr/>
            <p:nvPr/>
          </p:nvSpPr>
          <p:spPr>
            <a:xfrm>
              <a:off x="32584" y="-1"/>
              <a:ext cx="129998" cy="150287"/>
            </a:xfrm>
            <a:custGeom>
              <a:avLst/>
              <a:gdLst/>
              <a:ahLst/>
              <a:cxnLst>
                <a:cxn ang="0">
                  <a:pos x="wd2" y="hd2"/>
                </a:cxn>
                <a:cxn ang="5400000">
                  <a:pos x="wd2" y="hd2"/>
                </a:cxn>
                <a:cxn ang="10800000">
                  <a:pos x="wd2" y="hd2"/>
                </a:cxn>
                <a:cxn ang="16200000">
                  <a:pos x="wd2" y="hd2"/>
                </a:cxn>
              </a:cxnLst>
              <a:rect l="0" t="0" r="r" b="b"/>
              <a:pathLst>
                <a:path w="21600" h="21600" extrusionOk="0">
                  <a:moveTo>
                    <a:pt x="19758" y="4472"/>
                  </a:moveTo>
                  <a:cubicBezTo>
                    <a:pt x="18631" y="2561"/>
                    <a:pt x="16604" y="0"/>
                    <a:pt x="14793" y="0"/>
                  </a:cubicBezTo>
                  <a:lnTo>
                    <a:pt x="6749" y="0"/>
                  </a:lnTo>
                  <a:cubicBezTo>
                    <a:pt x="5048" y="0"/>
                    <a:pt x="3205" y="2416"/>
                    <a:pt x="2031" y="4472"/>
                  </a:cubicBezTo>
                  <a:lnTo>
                    <a:pt x="0" y="4472"/>
                  </a:lnTo>
                  <a:lnTo>
                    <a:pt x="0" y="21600"/>
                  </a:lnTo>
                  <a:lnTo>
                    <a:pt x="21600" y="21600"/>
                  </a:lnTo>
                  <a:lnTo>
                    <a:pt x="21600" y="4472"/>
                  </a:lnTo>
                  <a:lnTo>
                    <a:pt x="19758" y="4472"/>
                  </a:lnTo>
                  <a:close/>
                  <a:moveTo>
                    <a:pt x="12734" y="4058"/>
                  </a:moveTo>
                  <a:lnTo>
                    <a:pt x="8712" y="4058"/>
                  </a:lnTo>
                  <a:cubicBezTo>
                    <a:pt x="8051" y="4058"/>
                    <a:pt x="7515" y="3595"/>
                    <a:pt x="7515" y="3023"/>
                  </a:cubicBezTo>
                  <a:cubicBezTo>
                    <a:pt x="7515" y="2451"/>
                    <a:pt x="8051" y="1988"/>
                    <a:pt x="8712" y="1988"/>
                  </a:cubicBezTo>
                  <a:lnTo>
                    <a:pt x="12734" y="1988"/>
                  </a:lnTo>
                  <a:cubicBezTo>
                    <a:pt x="13395" y="1988"/>
                    <a:pt x="13931" y="2451"/>
                    <a:pt x="13931" y="3023"/>
                  </a:cubicBezTo>
                  <a:cubicBezTo>
                    <a:pt x="13931" y="3595"/>
                    <a:pt x="13395" y="4058"/>
                    <a:pt x="12734" y="4058"/>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979" name="Shape 1979"/>
            <p:cNvSpPr/>
            <p:nvPr/>
          </p:nvSpPr>
          <p:spPr>
            <a:xfrm>
              <a:off x="-1" y="29786"/>
              <a:ext cx="15954" cy="119146"/>
            </a:xfrm>
            <a:prstGeom prst="rect">
              <a:avLst/>
            </a:pr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sp>
        <p:nvSpPr>
          <p:cNvPr id="1981" name="Shape 1981"/>
          <p:cNvSpPr/>
          <p:nvPr/>
        </p:nvSpPr>
        <p:spPr>
          <a:xfrm>
            <a:off x="7310084" y="1793031"/>
            <a:ext cx="202570" cy="187128"/>
          </a:xfrm>
          <a:custGeom>
            <a:avLst/>
            <a:gdLst/>
            <a:ahLst/>
            <a:cxnLst>
              <a:cxn ang="0">
                <a:pos x="wd2" y="hd2"/>
              </a:cxn>
              <a:cxn ang="5400000">
                <a:pos x="wd2" y="hd2"/>
              </a:cxn>
              <a:cxn ang="10800000">
                <a:pos x="wd2" y="hd2"/>
              </a:cxn>
              <a:cxn ang="16200000">
                <a:pos x="wd2" y="hd2"/>
              </a:cxn>
            </a:cxnLst>
            <a:rect l="0" t="0" r="r" b="b"/>
            <a:pathLst>
              <a:path w="21600" h="21600" extrusionOk="0">
                <a:moveTo>
                  <a:pt x="13917" y="9085"/>
                </a:moveTo>
                <a:cubicBezTo>
                  <a:pt x="13948" y="9086"/>
                  <a:pt x="13980" y="9088"/>
                  <a:pt x="14010" y="9088"/>
                </a:cubicBezTo>
                <a:cubicBezTo>
                  <a:pt x="19967" y="9088"/>
                  <a:pt x="21600" y="402"/>
                  <a:pt x="21600" y="402"/>
                </a:cubicBezTo>
                <a:lnTo>
                  <a:pt x="17278" y="402"/>
                </a:lnTo>
                <a:cubicBezTo>
                  <a:pt x="17286" y="265"/>
                  <a:pt x="17294" y="128"/>
                  <a:pt x="17294" y="0"/>
                </a:cubicBezTo>
                <a:lnTo>
                  <a:pt x="4306" y="0"/>
                </a:lnTo>
                <a:cubicBezTo>
                  <a:pt x="4306" y="127"/>
                  <a:pt x="4314" y="265"/>
                  <a:pt x="4322" y="402"/>
                </a:cubicBezTo>
                <a:lnTo>
                  <a:pt x="0" y="402"/>
                </a:lnTo>
                <a:cubicBezTo>
                  <a:pt x="0" y="402"/>
                  <a:pt x="1632" y="9088"/>
                  <a:pt x="7589" y="9088"/>
                </a:cubicBezTo>
                <a:cubicBezTo>
                  <a:pt x="7620" y="9088"/>
                  <a:pt x="7652" y="9085"/>
                  <a:pt x="7683" y="9085"/>
                </a:cubicBezTo>
                <a:cubicBezTo>
                  <a:pt x="8024" y="9493"/>
                  <a:pt x="8381" y="9856"/>
                  <a:pt x="8755" y="10143"/>
                </a:cubicBezTo>
                <a:cubicBezTo>
                  <a:pt x="8492" y="10149"/>
                  <a:pt x="8279" y="10378"/>
                  <a:pt x="8279" y="10663"/>
                </a:cubicBezTo>
                <a:cubicBezTo>
                  <a:pt x="8279" y="10953"/>
                  <a:pt x="8495" y="11188"/>
                  <a:pt x="8762" y="11188"/>
                </a:cubicBezTo>
                <a:lnTo>
                  <a:pt x="9399" y="11188"/>
                </a:lnTo>
                <a:lnTo>
                  <a:pt x="7942" y="19481"/>
                </a:lnTo>
                <a:lnTo>
                  <a:pt x="7502" y="19481"/>
                </a:lnTo>
                <a:lnTo>
                  <a:pt x="7502" y="21600"/>
                </a:lnTo>
                <a:lnTo>
                  <a:pt x="14436" y="21600"/>
                </a:lnTo>
                <a:lnTo>
                  <a:pt x="14436" y="19481"/>
                </a:lnTo>
                <a:lnTo>
                  <a:pt x="13993" y="19481"/>
                </a:lnTo>
                <a:lnTo>
                  <a:pt x="12537" y="11188"/>
                </a:lnTo>
                <a:lnTo>
                  <a:pt x="13176" y="11188"/>
                </a:lnTo>
                <a:cubicBezTo>
                  <a:pt x="13441" y="11188"/>
                  <a:pt x="13658" y="10954"/>
                  <a:pt x="13658" y="10663"/>
                </a:cubicBezTo>
                <a:cubicBezTo>
                  <a:pt x="13658" y="10375"/>
                  <a:pt x="13441" y="10140"/>
                  <a:pt x="13176" y="10140"/>
                </a:cubicBezTo>
                <a:lnTo>
                  <a:pt x="12847" y="10140"/>
                </a:lnTo>
                <a:cubicBezTo>
                  <a:pt x="13220" y="9853"/>
                  <a:pt x="13577" y="9492"/>
                  <a:pt x="13917" y="9085"/>
                </a:cubicBezTo>
                <a:close/>
                <a:moveTo>
                  <a:pt x="1129" y="1337"/>
                </a:moveTo>
                <a:lnTo>
                  <a:pt x="4414" y="1337"/>
                </a:lnTo>
                <a:cubicBezTo>
                  <a:pt x="4716" y="3433"/>
                  <a:pt x="5646" y="6107"/>
                  <a:pt x="6952" y="8101"/>
                </a:cubicBezTo>
                <a:cubicBezTo>
                  <a:pt x="3421" y="7637"/>
                  <a:pt x="1741" y="3404"/>
                  <a:pt x="1129" y="1337"/>
                </a:cubicBezTo>
                <a:close/>
                <a:moveTo>
                  <a:pt x="20470" y="1337"/>
                </a:moveTo>
                <a:cubicBezTo>
                  <a:pt x="19858" y="3404"/>
                  <a:pt x="18177" y="7638"/>
                  <a:pt x="14647" y="8101"/>
                </a:cubicBezTo>
                <a:cubicBezTo>
                  <a:pt x="15952" y="6107"/>
                  <a:pt x="16883" y="3433"/>
                  <a:pt x="17185" y="1337"/>
                </a:cubicBezTo>
                <a:lnTo>
                  <a:pt x="20470" y="1337"/>
                </a:lnTo>
                <a:close/>
              </a:path>
            </a:pathLst>
          </a:custGeom>
          <a:solidFill>
            <a:srgbClr val="FFFFFF"/>
          </a:solidFill>
          <a:ln w="12700">
            <a:miter lim="400000"/>
          </a:ln>
        </p:spPr>
        <p:txBody>
          <a:bodyPr lIns="45719" rIns="45719"/>
          <a:lstStyle/>
          <a:p>
            <a:pPr algn="l" defTabSz="457200">
              <a:defRPr sz="1800">
                <a:uFill>
                  <a:solidFill>
                    <a:srgbClr val="000000"/>
                  </a:solidFill>
                </a:uFill>
                <a:latin typeface="Calibri"/>
                <a:ea typeface="Calibri"/>
                <a:cs typeface="Calibri"/>
                <a:sym typeface="Calibri"/>
              </a:defRPr>
            </a:pPr>
          </a:p>
        </p:txBody>
      </p:sp>
      <p:grpSp>
        <p:nvGrpSpPr>
          <p:cNvPr id="2001" name="Group 2001"/>
          <p:cNvGrpSpPr/>
          <p:nvPr/>
        </p:nvGrpSpPr>
        <p:grpSpPr>
          <a:xfrm>
            <a:off x="9901736" y="1778774"/>
            <a:ext cx="215641" cy="215641"/>
            <a:chOff x="0" y="0"/>
            <a:chExt cx="215639" cy="215639"/>
          </a:xfrm>
        </p:grpSpPr>
        <p:sp>
          <p:nvSpPr>
            <p:cNvPr id="1982" name="Shape 1982"/>
            <p:cNvSpPr/>
            <p:nvPr/>
          </p:nvSpPr>
          <p:spPr>
            <a:xfrm>
              <a:off x="0" y="0"/>
              <a:ext cx="215640" cy="215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951" y="7646"/>
                  </a:moveTo>
                  <a:cubicBezTo>
                    <a:pt x="18069" y="7639"/>
                    <a:pt x="18121" y="7531"/>
                    <a:pt x="18225" y="7500"/>
                  </a:cubicBezTo>
                  <a:cubicBezTo>
                    <a:pt x="18420" y="7442"/>
                    <a:pt x="18352" y="7564"/>
                    <a:pt x="18447" y="7660"/>
                  </a:cubicBezTo>
                  <a:cubicBezTo>
                    <a:pt x="18529" y="7660"/>
                    <a:pt x="18346" y="7716"/>
                    <a:pt x="18334" y="7716"/>
                  </a:cubicBezTo>
                  <a:cubicBezTo>
                    <a:pt x="18252" y="7747"/>
                    <a:pt x="18257" y="7731"/>
                    <a:pt x="18192" y="7731"/>
                  </a:cubicBezTo>
                  <a:cubicBezTo>
                    <a:pt x="18166" y="7764"/>
                    <a:pt x="18232" y="7915"/>
                    <a:pt x="18248" y="7915"/>
                  </a:cubicBezTo>
                  <a:cubicBezTo>
                    <a:pt x="18307" y="8002"/>
                    <a:pt x="18338" y="7946"/>
                    <a:pt x="18332" y="8076"/>
                  </a:cubicBezTo>
                  <a:cubicBezTo>
                    <a:pt x="18326" y="8193"/>
                    <a:pt x="18422" y="8085"/>
                    <a:pt x="18461" y="8085"/>
                  </a:cubicBezTo>
                  <a:cubicBezTo>
                    <a:pt x="18461" y="8156"/>
                    <a:pt x="18566" y="8214"/>
                    <a:pt x="18574" y="8297"/>
                  </a:cubicBezTo>
                  <a:cubicBezTo>
                    <a:pt x="18528" y="8303"/>
                    <a:pt x="18423" y="8283"/>
                    <a:pt x="18404" y="8297"/>
                  </a:cubicBezTo>
                  <a:cubicBezTo>
                    <a:pt x="18411" y="8380"/>
                    <a:pt x="18461" y="8380"/>
                    <a:pt x="18461" y="8453"/>
                  </a:cubicBezTo>
                  <a:cubicBezTo>
                    <a:pt x="18549" y="8453"/>
                    <a:pt x="18392" y="8680"/>
                    <a:pt x="18546" y="8680"/>
                  </a:cubicBezTo>
                  <a:cubicBezTo>
                    <a:pt x="18510" y="8823"/>
                    <a:pt x="18267" y="8774"/>
                    <a:pt x="18234" y="8638"/>
                  </a:cubicBezTo>
                  <a:cubicBezTo>
                    <a:pt x="17995" y="8584"/>
                    <a:pt x="18122" y="8416"/>
                    <a:pt x="18114" y="8284"/>
                  </a:cubicBezTo>
                  <a:cubicBezTo>
                    <a:pt x="18104" y="8108"/>
                    <a:pt x="17951" y="8050"/>
                    <a:pt x="17951" y="7915"/>
                  </a:cubicBezTo>
                  <a:cubicBezTo>
                    <a:pt x="17826" y="7915"/>
                    <a:pt x="17951" y="7670"/>
                    <a:pt x="17951" y="7646"/>
                  </a:cubicBezTo>
                  <a:close/>
                  <a:moveTo>
                    <a:pt x="17869" y="15860"/>
                  </a:moveTo>
                  <a:cubicBezTo>
                    <a:pt x="17880" y="15711"/>
                    <a:pt x="17855" y="15455"/>
                    <a:pt x="17923" y="15455"/>
                  </a:cubicBezTo>
                  <a:cubicBezTo>
                    <a:pt x="17923" y="15341"/>
                    <a:pt x="17986" y="15185"/>
                    <a:pt x="17994" y="15044"/>
                  </a:cubicBezTo>
                  <a:cubicBezTo>
                    <a:pt x="18017" y="15044"/>
                    <a:pt x="18041" y="15044"/>
                    <a:pt x="18065" y="15044"/>
                  </a:cubicBezTo>
                  <a:cubicBezTo>
                    <a:pt x="18065" y="15015"/>
                    <a:pt x="18058" y="14913"/>
                    <a:pt x="18107" y="14888"/>
                  </a:cubicBezTo>
                  <a:cubicBezTo>
                    <a:pt x="18107" y="14812"/>
                    <a:pt x="18303" y="14778"/>
                    <a:pt x="18192" y="14676"/>
                  </a:cubicBezTo>
                  <a:cubicBezTo>
                    <a:pt x="18145" y="14660"/>
                    <a:pt x="18107" y="14451"/>
                    <a:pt x="18107" y="14378"/>
                  </a:cubicBezTo>
                  <a:cubicBezTo>
                    <a:pt x="18046" y="14439"/>
                    <a:pt x="18138" y="14619"/>
                    <a:pt x="17994" y="14619"/>
                  </a:cubicBezTo>
                  <a:cubicBezTo>
                    <a:pt x="17994" y="14447"/>
                    <a:pt x="17802" y="14718"/>
                    <a:pt x="17966" y="14718"/>
                  </a:cubicBezTo>
                  <a:cubicBezTo>
                    <a:pt x="17966" y="14874"/>
                    <a:pt x="17765" y="14803"/>
                    <a:pt x="17696" y="14761"/>
                  </a:cubicBezTo>
                  <a:cubicBezTo>
                    <a:pt x="17662" y="14847"/>
                    <a:pt x="17637" y="14882"/>
                    <a:pt x="17739" y="14903"/>
                  </a:cubicBezTo>
                  <a:cubicBezTo>
                    <a:pt x="17698" y="15025"/>
                    <a:pt x="17655" y="14946"/>
                    <a:pt x="17597" y="14903"/>
                  </a:cubicBezTo>
                  <a:cubicBezTo>
                    <a:pt x="17540" y="15073"/>
                    <a:pt x="17410" y="16061"/>
                    <a:pt x="17786" y="15978"/>
                  </a:cubicBezTo>
                  <a:cubicBezTo>
                    <a:pt x="16200" y="18114"/>
                    <a:pt x="13659" y="19500"/>
                    <a:pt x="10800" y="19500"/>
                  </a:cubicBezTo>
                  <a:cubicBezTo>
                    <a:pt x="6003" y="19500"/>
                    <a:pt x="2100" y="15597"/>
                    <a:pt x="2100" y="10800"/>
                  </a:cubicBezTo>
                  <a:cubicBezTo>
                    <a:pt x="2100" y="9473"/>
                    <a:pt x="2400" y="8214"/>
                    <a:pt x="2934" y="7088"/>
                  </a:cubicBezTo>
                  <a:cubicBezTo>
                    <a:pt x="2934" y="7089"/>
                    <a:pt x="2936" y="7091"/>
                    <a:pt x="2936" y="7093"/>
                  </a:cubicBezTo>
                  <a:cubicBezTo>
                    <a:pt x="3188" y="7294"/>
                    <a:pt x="3192" y="7631"/>
                    <a:pt x="3192" y="7901"/>
                  </a:cubicBezTo>
                  <a:cubicBezTo>
                    <a:pt x="3158" y="8054"/>
                    <a:pt x="3234" y="8236"/>
                    <a:pt x="3234" y="8383"/>
                  </a:cubicBezTo>
                  <a:cubicBezTo>
                    <a:pt x="3305" y="8418"/>
                    <a:pt x="3432" y="8638"/>
                    <a:pt x="3432" y="8709"/>
                  </a:cubicBezTo>
                  <a:cubicBezTo>
                    <a:pt x="3435" y="8709"/>
                    <a:pt x="3594" y="8932"/>
                    <a:pt x="3603" y="8949"/>
                  </a:cubicBezTo>
                  <a:cubicBezTo>
                    <a:pt x="3792" y="8949"/>
                    <a:pt x="3886" y="9032"/>
                    <a:pt x="3886" y="9205"/>
                  </a:cubicBezTo>
                  <a:cubicBezTo>
                    <a:pt x="3876" y="9205"/>
                    <a:pt x="4000" y="9469"/>
                    <a:pt x="4042" y="9502"/>
                  </a:cubicBezTo>
                  <a:cubicBezTo>
                    <a:pt x="4042" y="9577"/>
                    <a:pt x="4155" y="9849"/>
                    <a:pt x="4226" y="9885"/>
                  </a:cubicBezTo>
                  <a:cubicBezTo>
                    <a:pt x="4226" y="10115"/>
                    <a:pt x="4784" y="10484"/>
                    <a:pt x="4465" y="9943"/>
                  </a:cubicBezTo>
                  <a:cubicBezTo>
                    <a:pt x="4436" y="9894"/>
                    <a:pt x="4289" y="9616"/>
                    <a:pt x="4255" y="9616"/>
                  </a:cubicBezTo>
                  <a:cubicBezTo>
                    <a:pt x="4255" y="9525"/>
                    <a:pt x="4068" y="9420"/>
                    <a:pt x="4090" y="9342"/>
                  </a:cubicBezTo>
                  <a:cubicBezTo>
                    <a:pt x="4124" y="9221"/>
                    <a:pt x="4340" y="9498"/>
                    <a:pt x="4340" y="9559"/>
                  </a:cubicBezTo>
                  <a:cubicBezTo>
                    <a:pt x="4371" y="9559"/>
                    <a:pt x="4453" y="9741"/>
                    <a:pt x="4453" y="9758"/>
                  </a:cubicBezTo>
                  <a:cubicBezTo>
                    <a:pt x="4505" y="9758"/>
                    <a:pt x="4709" y="9909"/>
                    <a:pt x="4709" y="9999"/>
                  </a:cubicBezTo>
                  <a:cubicBezTo>
                    <a:pt x="4856" y="9999"/>
                    <a:pt x="4940" y="10367"/>
                    <a:pt x="4945" y="10471"/>
                  </a:cubicBezTo>
                  <a:cubicBezTo>
                    <a:pt x="4948" y="10558"/>
                    <a:pt x="4996" y="10792"/>
                    <a:pt x="5120" y="10792"/>
                  </a:cubicBezTo>
                  <a:cubicBezTo>
                    <a:pt x="5174" y="10900"/>
                    <a:pt x="5409" y="10861"/>
                    <a:pt x="5460" y="10962"/>
                  </a:cubicBezTo>
                  <a:cubicBezTo>
                    <a:pt x="5611" y="10962"/>
                    <a:pt x="5777" y="11075"/>
                    <a:pt x="5941" y="11075"/>
                  </a:cubicBezTo>
                  <a:cubicBezTo>
                    <a:pt x="6084" y="11075"/>
                    <a:pt x="6113" y="11246"/>
                    <a:pt x="6239" y="11246"/>
                  </a:cubicBezTo>
                  <a:cubicBezTo>
                    <a:pt x="6259" y="11285"/>
                    <a:pt x="6324" y="11271"/>
                    <a:pt x="6324" y="11302"/>
                  </a:cubicBezTo>
                  <a:cubicBezTo>
                    <a:pt x="6448" y="11302"/>
                    <a:pt x="6791" y="11496"/>
                    <a:pt x="6735" y="11642"/>
                  </a:cubicBezTo>
                  <a:cubicBezTo>
                    <a:pt x="6795" y="11672"/>
                    <a:pt x="6964" y="11843"/>
                    <a:pt x="6947" y="11926"/>
                  </a:cubicBezTo>
                  <a:cubicBezTo>
                    <a:pt x="6971" y="12095"/>
                    <a:pt x="7238" y="12086"/>
                    <a:pt x="7345" y="12138"/>
                  </a:cubicBezTo>
                  <a:cubicBezTo>
                    <a:pt x="7444" y="11839"/>
                    <a:pt x="7571" y="12122"/>
                    <a:pt x="7571" y="12266"/>
                  </a:cubicBezTo>
                  <a:cubicBezTo>
                    <a:pt x="7561" y="12313"/>
                    <a:pt x="7571" y="12512"/>
                    <a:pt x="7571" y="12606"/>
                  </a:cubicBezTo>
                  <a:cubicBezTo>
                    <a:pt x="7701" y="12606"/>
                    <a:pt x="7536" y="12818"/>
                    <a:pt x="7501" y="12677"/>
                  </a:cubicBezTo>
                  <a:cubicBezTo>
                    <a:pt x="7451" y="12698"/>
                    <a:pt x="7423" y="12736"/>
                    <a:pt x="7415" y="12790"/>
                  </a:cubicBezTo>
                  <a:cubicBezTo>
                    <a:pt x="7346" y="12790"/>
                    <a:pt x="7186" y="13220"/>
                    <a:pt x="7345" y="13272"/>
                  </a:cubicBezTo>
                  <a:cubicBezTo>
                    <a:pt x="7326" y="13439"/>
                    <a:pt x="7134" y="13582"/>
                    <a:pt x="7316" y="13683"/>
                  </a:cubicBezTo>
                  <a:cubicBezTo>
                    <a:pt x="7316" y="13672"/>
                    <a:pt x="7662" y="14179"/>
                    <a:pt x="7614" y="14179"/>
                  </a:cubicBezTo>
                  <a:cubicBezTo>
                    <a:pt x="7614" y="14259"/>
                    <a:pt x="7665" y="14355"/>
                    <a:pt x="7685" y="14420"/>
                  </a:cubicBezTo>
                  <a:cubicBezTo>
                    <a:pt x="7685" y="14567"/>
                    <a:pt x="7830" y="14902"/>
                    <a:pt x="8039" y="14902"/>
                  </a:cubicBezTo>
                  <a:cubicBezTo>
                    <a:pt x="8037" y="14898"/>
                    <a:pt x="8254" y="15129"/>
                    <a:pt x="8223" y="15129"/>
                  </a:cubicBezTo>
                  <a:cubicBezTo>
                    <a:pt x="8287" y="15511"/>
                    <a:pt x="8195" y="15751"/>
                    <a:pt x="8195" y="16163"/>
                  </a:cubicBezTo>
                  <a:cubicBezTo>
                    <a:pt x="8072" y="16163"/>
                    <a:pt x="8188" y="16989"/>
                    <a:pt x="8025" y="17071"/>
                  </a:cubicBezTo>
                  <a:cubicBezTo>
                    <a:pt x="7995" y="17203"/>
                    <a:pt x="7898" y="17312"/>
                    <a:pt x="7940" y="17396"/>
                  </a:cubicBezTo>
                  <a:cubicBezTo>
                    <a:pt x="7954" y="17531"/>
                    <a:pt x="7940" y="17666"/>
                    <a:pt x="7940" y="17779"/>
                  </a:cubicBezTo>
                  <a:cubicBezTo>
                    <a:pt x="7907" y="17779"/>
                    <a:pt x="7869" y="17962"/>
                    <a:pt x="7869" y="18006"/>
                  </a:cubicBezTo>
                  <a:cubicBezTo>
                    <a:pt x="7775" y="18006"/>
                    <a:pt x="7769" y="18709"/>
                    <a:pt x="7780" y="18957"/>
                  </a:cubicBezTo>
                  <a:cubicBezTo>
                    <a:pt x="8005" y="19041"/>
                    <a:pt x="8236" y="19114"/>
                    <a:pt x="8470" y="19179"/>
                  </a:cubicBezTo>
                  <a:cubicBezTo>
                    <a:pt x="8443" y="19138"/>
                    <a:pt x="8422" y="19094"/>
                    <a:pt x="8422" y="19040"/>
                  </a:cubicBezTo>
                  <a:cubicBezTo>
                    <a:pt x="8327" y="19040"/>
                    <a:pt x="8420" y="18785"/>
                    <a:pt x="8521" y="18785"/>
                  </a:cubicBezTo>
                  <a:cubicBezTo>
                    <a:pt x="8556" y="18663"/>
                    <a:pt x="8618" y="18661"/>
                    <a:pt x="8677" y="18572"/>
                  </a:cubicBezTo>
                  <a:cubicBezTo>
                    <a:pt x="8747" y="18572"/>
                    <a:pt x="8635" y="18459"/>
                    <a:pt x="8635" y="18530"/>
                  </a:cubicBezTo>
                  <a:cubicBezTo>
                    <a:pt x="8618" y="18530"/>
                    <a:pt x="8618" y="18575"/>
                    <a:pt x="8578" y="18586"/>
                  </a:cubicBezTo>
                  <a:cubicBezTo>
                    <a:pt x="8565" y="18552"/>
                    <a:pt x="8582" y="18516"/>
                    <a:pt x="8564" y="18516"/>
                  </a:cubicBezTo>
                  <a:cubicBezTo>
                    <a:pt x="8564" y="18436"/>
                    <a:pt x="8606" y="18359"/>
                    <a:pt x="8606" y="18275"/>
                  </a:cubicBezTo>
                  <a:cubicBezTo>
                    <a:pt x="8633" y="18275"/>
                    <a:pt x="8668" y="18173"/>
                    <a:pt x="8706" y="18147"/>
                  </a:cubicBezTo>
                  <a:cubicBezTo>
                    <a:pt x="8784" y="18056"/>
                    <a:pt x="8862" y="18045"/>
                    <a:pt x="8862" y="17920"/>
                  </a:cubicBezTo>
                  <a:cubicBezTo>
                    <a:pt x="8879" y="17920"/>
                    <a:pt x="8837" y="17779"/>
                    <a:pt x="8805" y="17779"/>
                  </a:cubicBezTo>
                  <a:cubicBezTo>
                    <a:pt x="8888" y="17707"/>
                    <a:pt x="8989" y="17837"/>
                    <a:pt x="8989" y="17693"/>
                  </a:cubicBezTo>
                  <a:cubicBezTo>
                    <a:pt x="9015" y="17693"/>
                    <a:pt x="9032" y="17605"/>
                    <a:pt x="9032" y="17580"/>
                  </a:cubicBezTo>
                  <a:cubicBezTo>
                    <a:pt x="9152" y="17500"/>
                    <a:pt x="9130" y="17481"/>
                    <a:pt x="9315" y="17481"/>
                  </a:cubicBezTo>
                  <a:cubicBezTo>
                    <a:pt x="9338" y="17435"/>
                    <a:pt x="9473" y="17380"/>
                    <a:pt x="9528" y="17382"/>
                  </a:cubicBezTo>
                  <a:cubicBezTo>
                    <a:pt x="9528" y="17362"/>
                    <a:pt x="9545" y="17169"/>
                    <a:pt x="9528" y="17169"/>
                  </a:cubicBezTo>
                  <a:cubicBezTo>
                    <a:pt x="9528" y="17065"/>
                    <a:pt x="9712" y="17054"/>
                    <a:pt x="9712" y="17013"/>
                  </a:cubicBezTo>
                  <a:cubicBezTo>
                    <a:pt x="9812" y="16942"/>
                    <a:pt x="9843" y="16857"/>
                    <a:pt x="9849" y="16740"/>
                  </a:cubicBezTo>
                  <a:cubicBezTo>
                    <a:pt x="9854" y="16645"/>
                    <a:pt x="9994" y="16531"/>
                    <a:pt x="10073" y="16531"/>
                  </a:cubicBezTo>
                  <a:cubicBezTo>
                    <a:pt x="10199" y="16531"/>
                    <a:pt x="10115" y="16475"/>
                    <a:pt x="10194" y="16475"/>
                  </a:cubicBezTo>
                  <a:cubicBezTo>
                    <a:pt x="10171" y="16407"/>
                    <a:pt x="10224" y="16412"/>
                    <a:pt x="10260" y="16368"/>
                  </a:cubicBezTo>
                  <a:cubicBezTo>
                    <a:pt x="10314" y="16301"/>
                    <a:pt x="10296" y="16065"/>
                    <a:pt x="10307" y="15964"/>
                  </a:cubicBezTo>
                  <a:cubicBezTo>
                    <a:pt x="10281" y="15964"/>
                    <a:pt x="10425" y="15828"/>
                    <a:pt x="10435" y="15808"/>
                  </a:cubicBezTo>
                  <a:cubicBezTo>
                    <a:pt x="10502" y="15808"/>
                    <a:pt x="10552" y="15752"/>
                    <a:pt x="10619" y="15752"/>
                  </a:cubicBezTo>
                  <a:cubicBezTo>
                    <a:pt x="10655" y="15681"/>
                    <a:pt x="10888" y="15575"/>
                    <a:pt x="10974" y="15511"/>
                  </a:cubicBezTo>
                  <a:cubicBezTo>
                    <a:pt x="11011" y="15360"/>
                    <a:pt x="11115" y="15330"/>
                    <a:pt x="11115" y="15170"/>
                  </a:cubicBezTo>
                  <a:cubicBezTo>
                    <a:pt x="11157" y="15170"/>
                    <a:pt x="11200" y="14858"/>
                    <a:pt x="11200" y="14802"/>
                  </a:cubicBezTo>
                  <a:cubicBezTo>
                    <a:pt x="11208" y="14802"/>
                    <a:pt x="11215" y="14518"/>
                    <a:pt x="11215" y="14490"/>
                  </a:cubicBezTo>
                  <a:cubicBezTo>
                    <a:pt x="11221" y="14490"/>
                    <a:pt x="11427" y="14261"/>
                    <a:pt x="11427" y="14234"/>
                  </a:cubicBezTo>
                  <a:cubicBezTo>
                    <a:pt x="11617" y="14093"/>
                    <a:pt x="11588" y="13676"/>
                    <a:pt x="11405" y="13514"/>
                  </a:cubicBezTo>
                  <a:cubicBezTo>
                    <a:pt x="11299" y="13420"/>
                    <a:pt x="11232" y="13367"/>
                    <a:pt x="11073" y="13313"/>
                  </a:cubicBezTo>
                  <a:cubicBezTo>
                    <a:pt x="11048" y="13388"/>
                    <a:pt x="10982" y="13340"/>
                    <a:pt x="10915" y="13339"/>
                  </a:cubicBezTo>
                  <a:cubicBezTo>
                    <a:pt x="10800" y="13335"/>
                    <a:pt x="10788" y="13413"/>
                    <a:pt x="10676" y="13413"/>
                  </a:cubicBezTo>
                  <a:cubicBezTo>
                    <a:pt x="10690" y="13345"/>
                    <a:pt x="10725" y="13144"/>
                    <a:pt x="10591" y="13130"/>
                  </a:cubicBezTo>
                  <a:cubicBezTo>
                    <a:pt x="10591" y="13265"/>
                    <a:pt x="10455" y="13200"/>
                    <a:pt x="10492" y="13115"/>
                  </a:cubicBezTo>
                  <a:cubicBezTo>
                    <a:pt x="10428" y="13115"/>
                    <a:pt x="10369" y="13016"/>
                    <a:pt x="10280" y="13002"/>
                  </a:cubicBezTo>
                  <a:cubicBezTo>
                    <a:pt x="10280" y="13147"/>
                    <a:pt x="10062" y="13030"/>
                    <a:pt x="10123" y="13030"/>
                  </a:cubicBezTo>
                  <a:cubicBezTo>
                    <a:pt x="10123" y="13012"/>
                    <a:pt x="10087" y="12817"/>
                    <a:pt x="10138" y="12817"/>
                  </a:cubicBezTo>
                  <a:cubicBezTo>
                    <a:pt x="10121" y="12734"/>
                    <a:pt x="10101" y="12590"/>
                    <a:pt x="10038" y="12548"/>
                  </a:cubicBezTo>
                  <a:cubicBezTo>
                    <a:pt x="9983" y="12431"/>
                    <a:pt x="10070" y="12473"/>
                    <a:pt x="9939" y="12364"/>
                  </a:cubicBezTo>
                  <a:cubicBezTo>
                    <a:pt x="9917" y="12318"/>
                    <a:pt x="9905" y="12353"/>
                    <a:pt x="9883" y="12308"/>
                  </a:cubicBezTo>
                  <a:cubicBezTo>
                    <a:pt x="9839" y="12308"/>
                    <a:pt x="9753" y="12192"/>
                    <a:pt x="9727" y="12293"/>
                  </a:cubicBezTo>
                  <a:cubicBezTo>
                    <a:pt x="9644" y="12287"/>
                    <a:pt x="9572" y="12248"/>
                    <a:pt x="9495" y="12224"/>
                  </a:cubicBezTo>
                  <a:cubicBezTo>
                    <a:pt x="9355" y="12182"/>
                    <a:pt x="9478" y="12169"/>
                    <a:pt x="9386" y="12123"/>
                  </a:cubicBezTo>
                  <a:cubicBezTo>
                    <a:pt x="9386" y="12082"/>
                    <a:pt x="9259" y="12071"/>
                    <a:pt x="9259" y="12010"/>
                  </a:cubicBezTo>
                  <a:cubicBezTo>
                    <a:pt x="9233" y="11942"/>
                    <a:pt x="9182" y="11935"/>
                    <a:pt x="9174" y="11911"/>
                  </a:cubicBezTo>
                  <a:cubicBezTo>
                    <a:pt x="9161" y="11914"/>
                    <a:pt x="9152" y="11909"/>
                    <a:pt x="9145" y="11897"/>
                  </a:cubicBezTo>
                  <a:cubicBezTo>
                    <a:pt x="9117" y="11898"/>
                    <a:pt x="9123" y="11842"/>
                    <a:pt x="9059" y="11842"/>
                  </a:cubicBezTo>
                  <a:cubicBezTo>
                    <a:pt x="9053" y="11822"/>
                    <a:pt x="8992" y="11772"/>
                    <a:pt x="8975" y="11783"/>
                  </a:cubicBezTo>
                  <a:cubicBezTo>
                    <a:pt x="8909" y="11829"/>
                    <a:pt x="8732" y="11807"/>
                    <a:pt x="8655" y="11802"/>
                  </a:cubicBezTo>
                  <a:cubicBezTo>
                    <a:pt x="8463" y="11788"/>
                    <a:pt x="8497" y="11569"/>
                    <a:pt x="8395" y="11556"/>
                  </a:cubicBezTo>
                  <a:cubicBezTo>
                    <a:pt x="8327" y="11603"/>
                    <a:pt x="8249" y="11646"/>
                    <a:pt x="8172" y="11647"/>
                  </a:cubicBezTo>
                  <a:cubicBezTo>
                    <a:pt x="8154" y="11620"/>
                    <a:pt x="8151" y="11627"/>
                    <a:pt x="8111" y="11603"/>
                  </a:cubicBezTo>
                  <a:cubicBezTo>
                    <a:pt x="8101" y="11603"/>
                    <a:pt x="8049" y="11633"/>
                    <a:pt x="8035" y="11643"/>
                  </a:cubicBezTo>
                  <a:cubicBezTo>
                    <a:pt x="7988" y="11672"/>
                    <a:pt x="7943" y="11762"/>
                    <a:pt x="7885" y="11730"/>
                  </a:cubicBezTo>
                  <a:cubicBezTo>
                    <a:pt x="7858" y="11700"/>
                    <a:pt x="7838" y="11708"/>
                    <a:pt x="7827" y="11755"/>
                  </a:cubicBezTo>
                  <a:cubicBezTo>
                    <a:pt x="7708" y="11755"/>
                    <a:pt x="7887" y="12038"/>
                    <a:pt x="7601" y="12038"/>
                  </a:cubicBezTo>
                  <a:cubicBezTo>
                    <a:pt x="7612" y="11938"/>
                    <a:pt x="7602" y="11840"/>
                    <a:pt x="7459" y="11840"/>
                  </a:cubicBezTo>
                  <a:cubicBezTo>
                    <a:pt x="7459" y="11962"/>
                    <a:pt x="7255" y="11938"/>
                    <a:pt x="7161" y="11925"/>
                  </a:cubicBezTo>
                  <a:cubicBezTo>
                    <a:pt x="7185" y="11831"/>
                    <a:pt x="7139" y="11763"/>
                    <a:pt x="7062" y="11712"/>
                  </a:cubicBezTo>
                  <a:cubicBezTo>
                    <a:pt x="7062" y="11639"/>
                    <a:pt x="7006" y="11546"/>
                    <a:pt x="7006" y="11429"/>
                  </a:cubicBezTo>
                  <a:cubicBezTo>
                    <a:pt x="6906" y="11429"/>
                    <a:pt x="7056" y="11117"/>
                    <a:pt x="6892" y="11117"/>
                  </a:cubicBezTo>
                  <a:cubicBezTo>
                    <a:pt x="6902" y="11134"/>
                    <a:pt x="6907" y="11153"/>
                    <a:pt x="6906" y="11174"/>
                  </a:cubicBezTo>
                  <a:cubicBezTo>
                    <a:pt x="6793" y="11174"/>
                    <a:pt x="6679" y="11194"/>
                    <a:pt x="6566" y="11174"/>
                  </a:cubicBezTo>
                  <a:cubicBezTo>
                    <a:pt x="6594" y="11071"/>
                    <a:pt x="6506" y="11060"/>
                    <a:pt x="6533" y="10951"/>
                  </a:cubicBezTo>
                  <a:cubicBezTo>
                    <a:pt x="6554" y="10862"/>
                    <a:pt x="6590" y="10783"/>
                    <a:pt x="6609" y="10692"/>
                  </a:cubicBezTo>
                  <a:cubicBezTo>
                    <a:pt x="6651" y="10692"/>
                    <a:pt x="6645" y="10564"/>
                    <a:pt x="6722" y="10564"/>
                  </a:cubicBezTo>
                  <a:cubicBezTo>
                    <a:pt x="6800" y="10519"/>
                    <a:pt x="6694" y="10393"/>
                    <a:pt x="6694" y="10508"/>
                  </a:cubicBezTo>
                  <a:cubicBezTo>
                    <a:pt x="6694" y="10508"/>
                    <a:pt x="6553" y="10558"/>
                    <a:pt x="6537" y="10564"/>
                  </a:cubicBezTo>
                  <a:cubicBezTo>
                    <a:pt x="6537" y="10573"/>
                    <a:pt x="6396" y="10708"/>
                    <a:pt x="6396" y="10607"/>
                  </a:cubicBezTo>
                  <a:cubicBezTo>
                    <a:pt x="6324" y="10635"/>
                    <a:pt x="6214" y="10778"/>
                    <a:pt x="6325" y="10805"/>
                  </a:cubicBezTo>
                  <a:cubicBezTo>
                    <a:pt x="6313" y="10864"/>
                    <a:pt x="6226" y="10910"/>
                    <a:pt x="6226" y="10919"/>
                  </a:cubicBezTo>
                  <a:cubicBezTo>
                    <a:pt x="6065" y="10920"/>
                    <a:pt x="6123" y="10908"/>
                    <a:pt x="6113" y="10833"/>
                  </a:cubicBezTo>
                  <a:cubicBezTo>
                    <a:pt x="6019" y="10833"/>
                    <a:pt x="5911" y="10621"/>
                    <a:pt x="5815" y="10621"/>
                  </a:cubicBezTo>
                  <a:cubicBezTo>
                    <a:pt x="5815" y="10530"/>
                    <a:pt x="5716" y="10443"/>
                    <a:pt x="5716" y="10323"/>
                  </a:cubicBezTo>
                  <a:cubicBezTo>
                    <a:pt x="5692" y="10323"/>
                    <a:pt x="5692" y="9898"/>
                    <a:pt x="5716" y="9898"/>
                  </a:cubicBezTo>
                  <a:cubicBezTo>
                    <a:pt x="5716" y="9682"/>
                    <a:pt x="5867" y="9502"/>
                    <a:pt x="6084" y="9480"/>
                  </a:cubicBezTo>
                  <a:cubicBezTo>
                    <a:pt x="6220" y="9466"/>
                    <a:pt x="6205" y="9562"/>
                    <a:pt x="6328" y="9580"/>
                  </a:cubicBezTo>
                  <a:cubicBezTo>
                    <a:pt x="6399" y="9590"/>
                    <a:pt x="6440" y="9558"/>
                    <a:pt x="6509" y="9530"/>
                  </a:cubicBezTo>
                  <a:cubicBezTo>
                    <a:pt x="6505" y="9471"/>
                    <a:pt x="6466" y="9455"/>
                    <a:pt x="6453" y="9402"/>
                  </a:cubicBezTo>
                  <a:cubicBezTo>
                    <a:pt x="6537" y="9402"/>
                    <a:pt x="6772" y="9417"/>
                    <a:pt x="6807" y="9487"/>
                  </a:cubicBezTo>
                  <a:cubicBezTo>
                    <a:pt x="6888" y="9521"/>
                    <a:pt x="6992" y="9430"/>
                    <a:pt x="7048" y="9509"/>
                  </a:cubicBezTo>
                  <a:cubicBezTo>
                    <a:pt x="7090" y="9567"/>
                    <a:pt x="7161" y="9754"/>
                    <a:pt x="7161" y="9813"/>
                  </a:cubicBezTo>
                  <a:cubicBezTo>
                    <a:pt x="7144" y="9813"/>
                    <a:pt x="7238" y="9954"/>
                    <a:pt x="7247" y="9969"/>
                  </a:cubicBezTo>
                  <a:cubicBezTo>
                    <a:pt x="7380" y="9967"/>
                    <a:pt x="7347" y="9863"/>
                    <a:pt x="7326" y="9763"/>
                  </a:cubicBezTo>
                  <a:cubicBezTo>
                    <a:pt x="7309" y="9681"/>
                    <a:pt x="7288" y="9431"/>
                    <a:pt x="7232" y="9374"/>
                  </a:cubicBezTo>
                  <a:cubicBezTo>
                    <a:pt x="7232" y="9134"/>
                    <a:pt x="7396" y="9159"/>
                    <a:pt x="7488" y="8977"/>
                  </a:cubicBezTo>
                  <a:cubicBezTo>
                    <a:pt x="7637" y="8977"/>
                    <a:pt x="7669" y="8737"/>
                    <a:pt x="7757" y="8679"/>
                  </a:cubicBezTo>
                  <a:cubicBezTo>
                    <a:pt x="7757" y="8649"/>
                    <a:pt x="7814" y="8459"/>
                    <a:pt x="7827" y="8452"/>
                  </a:cubicBezTo>
                  <a:cubicBezTo>
                    <a:pt x="7847" y="8338"/>
                    <a:pt x="7896" y="8341"/>
                    <a:pt x="7941" y="8268"/>
                  </a:cubicBezTo>
                  <a:cubicBezTo>
                    <a:pt x="7924" y="8268"/>
                    <a:pt x="8125" y="8118"/>
                    <a:pt x="8125" y="8141"/>
                  </a:cubicBezTo>
                  <a:cubicBezTo>
                    <a:pt x="8201" y="8090"/>
                    <a:pt x="8267" y="7931"/>
                    <a:pt x="8295" y="7843"/>
                  </a:cubicBezTo>
                  <a:cubicBezTo>
                    <a:pt x="8334" y="7843"/>
                    <a:pt x="8420" y="7763"/>
                    <a:pt x="8437" y="7730"/>
                  </a:cubicBezTo>
                  <a:cubicBezTo>
                    <a:pt x="8537" y="7730"/>
                    <a:pt x="8597" y="7673"/>
                    <a:pt x="8721" y="7673"/>
                  </a:cubicBezTo>
                  <a:cubicBezTo>
                    <a:pt x="8701" y="7713"/>
                    <a:pt x="8721" y="7704"/>
                    <a:pt x="8735" y="7772"/>
                  </a:cubicBezTo>
                  <a:cubicBezTo>
                    <a:pt x="8739" y="7771"/>
                    <a:pt x="8657" y="7790"/>
                    <a:pt x="8648" y="7769"/>
                  </a:cubicBezTo>
                  <a:cubicBezTo>
                    <a:pt x="8633" y="7825"/>
                    <a:pt x="8520" y="7840"/>
                    <a:pt x="8749" y="7814"/>
                  </a:cubicBezTo>
                  <a:cubicBezTo>
                    <a:pt x="8763" y="7784"/>
                    <a:pt x="8838" y="7757"/>
                    <a:pt x="8877" y="7744"/>
                  </a:cubicBezTo>
                  <a:cubicBezTo>
                    <a:pt x="8877" y="7671"/>
                    <a:pt x="8983" y="7722"/>
                    <a:pt x="9004" y="7658"/>
                  </a:cubicBezTo>
                  <a:cubicBezTo>
                    <a:pt x="8921" y="7654"/>
                    <a:pt x="8856" y="7622"/>
                    <a:pt x="8800" y="7530"/>
                  </a:cubicBezTo>
                  <a:cubicBezTo>
                    <a:pt x="8741" y="7435"/>
                    <a:pt x="8618" y="7304"/>
                    <a:pt x="8820" y="7304"/>
                  </a:cubicBezTo>
                  <a:cubicBezTo>
                    <a:pt x="8820" y="7275"/>
                    <a:pt x="8792" y="7291"/>
                    <a:pt x="8792" y="7262"/>
                  </a:cubicBezTo>
                  <a:cubicBezTo>
                    <a:pt x="8687" y="7291"/>
                    <a:pt x="8665" y="7361"/>
                    <a:pt x="8550" y="7361"/>
                  </a:cubicBezTo>
                  <a:cubicBezTo>
                    <a:pt x="8409" y="7408"/>
                    <a:pt x="8340" y="7547"/>
                    <a:pt x="8181" y="7545"/>
                  </a:cubicBezTo>
                  <a:cubicBezTo>
                    <a:pt x="8195" y="7402"/>
                    <a:pt x="8447" y="7114"/>
                    <a:pt x="8577" y="7072"/>
                  </a:cubicBezTo>
                  <a:cubicBezTo>
                    <a:pt x="8825" y="6993"/>
                    <a:pt x="9234" y="7212"/>
                    <a:pt x="9302" y="6907"/>
                  </a:cubicBezTo>
                  <a:cubicBezTo>
                    <a:pt x="9351" y="6913"/>
                    <a:pt x="9570" y="6991"/>
                    <a:pt x="9570" y="6893"/>
                  </a:cubicBezTo>
                  <a:cubicBezTo>
                    <a:pt x="9623" y="6893"/>
                    <a:pt x="9526" y="6794"/>
                    <a:pt x="9627" y="6794"/>
                  </a:cubicBezTo>
                  <a:cubicBezTo>
                    <a:pt x="9613" y="6724"/>
                    <a:pt x="9497" y="6638"/>
                    <a:pt x="9458" y="6638"/>
                  </a:cubicBezTo>
                  <a:cubicBezTo>
                    <a:pt x="9458" y="6482"/>
                    <a:pt x="9373" y="6652"/>
                    <a:pt x="9329" y="6652"/>
                  </a:cubicBezTo>
                  <a:cubicBezTo>
                    <a:pt x="9329" y="6550"/>
                    <a:pt x="9293" y="6559"/>
                    <a:pt x="9259" y="6524"/>
                  </a:cubicBezTo>
                  <a:cubicBezTo>
                    <a:pt x="9259" y="6449"/>
                    <a:pt x="9097" y="6334"/>
                    <a:pt x="9046" y="6255"/>
                  </a:cubicBezTo>
                  <a:cubicBezTo>
                    <a:pt x="8977" y="6255"/>
                    <a:pt x="8877" y="5906"/>
                    <a:pt x="8819" y="5943"/>
                  </a:cubicBezTo>
                  <a:cubicBezTo>
                    <a:pt x="8819" y="6029"/>
                    <a:pt x="8755" y="6142"/>
                    <a:pt x="8663" y="6142"/>
                  </a:cubicBezTo>
                  <a:cubicBezTo>
                    <a:pt x="8663" y="6199"/>
                    <a:pt x="8520" y="6173"/>
                    <a:pt x="8493" y="6170"/>
                  </a:cubicBezTo>
                  <a:cubicBezTo>
                    <a:pt x="8493" y="6087"/>
                    <a:pt x="8522" y="6159"/>
                    <a:pt x="8522" y="6113"/>
                  </a:cubicBezTo>
                  <a:cubicBezTo>
                    <a:pt x="8474" y="6113"/>
                    <a:pt x="8479" y="6053"/>
                    <a:pt x="8479" y="6043"/>
                  </a:cubicBezTo>
                  <a:cubicBezTo>
                    <a:pt x="8452" y="6043"/>
                    <a:pt x="8238" y="5833"/>
                    <a:pt x="8238" y="5788"/>
                  </a:cubicBezTo>
                  <a:cubicBezTo>
                    <a:pt x="8048" y="5851"/>
                    <a:pt x="8194" y="5771"/>
                    <a:pt x="8011" y="5688"/>
                  </a:cubicBezTo>
                  <a:cubicBezTo>
                    <a:pt x="7947" y="5856"/>
                    <a:pt x="7766" y="5717"/>
                    <a:pt x="7657" y="5717"/>
                  </a:cubicBezTo>
                  <a:cubicBezTo>
                    <a:pt x="7657" y="5740"/>
                    <a:pt x="7564" y="5704"/>
                    <a:pt x="7529" y="5717"/>
                  </a:cubicBezTo>
                  <a:cubicBezTo>
                    <a:pt x="7530" y="5816"/>
                    <a:pt x="7612" y="6029"/>
                    <a:pt x="7501" y="6057"/>
                  </a:cubicBezTo>
                  <a:cubicBezTo>
                    <a:pt x="7522" y="6132"/>
                    <a:pt x="7574" y="6082"/>
                    <a:pt x="7616" y="6132"/>
                  </a:cubicBezTo>
                  <a:cubicBezTo>
                    <a:pt x="7681" y="6210"/>
                    <a:pt x="7655" y="6350"/>
                    <a:pt x="7614" y="6440"/>
                  </a:cubicBezTo>
                  <a:cubicBezTo>
                    <a:pt x="7778" y="6503"/>
                    <a:pt x="7487" y="6634"/>
                    <a:pt x="7487" y="6553"/>
                  </a:cubicBezTo>
                  <a:cubicBezTo>
                    <a:pt x="7397" y="6578"/>
                    <a:pt x="7383" y="6692"/>
                    <a:pt x="7472" y="6751"/>
                  </a:cubicBezTo>
                  <a:cubicBezTo>
                    <a:pt x="7472" y="6809"/>
                    <a:pt x="7443" y="6908"/>
                    <a:pt x="7529" y="6908"/>
                  </a:cubicBezTo>
                  <a:cubicBezTo>
                    <a:pt x="7505" y="7002"/>
                    <a:pt x="7363" y="7012"/>
                    <a:pt x="7274" y="6979"/>
                  </a:cubicBezTo>
                  <a:cubicBezTo>
                    <a:pt x="7265" y="6950"/>
                    <a:pt x="7274" y="6940"/>
                    <a:pt x="7302" y="6950"/>
                  </a:cubicBezTo>
                  <a:cubicBezTo>
                    <a:pt x="7288" y="6896"/>
                    <a:pt x="7220" y="6737"/>
                    <a:pt x="7245" y="6737"/>
                  </a:cubicBezTo>
                  <a:cubicBezTo>
                    <a:pt x="7227" y="6683"/>
                    <a:pt x="7047" y="6397"/>
                    <a:pt x="7047" y="6553"/>
                  </a:cubicBezTo>
                  <a:cubicBezTo>
                    <a:pt x="6945" y="6553"/>
                    <a:pt x="6835" y="6575"/>
                    <a:pt x="6835" y="6453"/>
                  </a:cubicBezTo>
                  <a:cubicBezTo>
                    <a:pt x="6797" y="6441"/>
                    <a:pt x="6737" y="6413"/>
                    <a:pt x="6721" y="6383"/>
                  </a:cubicBezTo>
                  <a:cubicBezTo>
                    <a:pt x="6535" y="6356"/>
                    <a:pt x="6460" y="6335"/>
                    <a:pt x="6253" y="6298"/>
                  </a:cubicBezTo>
                  <a:cubicBezTo>
                    <a:pt x="6262" y="6212"/>
                    <a:pt x="6076" y="6055"/>
                    <a:pt x="5984" y="6000"/>
                  </a:cubicBezTo>
                  <a:cubicBezTo>
                    <a:pt x="5984" y="5789"/>
                    <a:pt x="5924" y="5594"/>
                    <a:pt x="6154" y="5561"/>
                  </a:cubicBezTo>
                  <a:cubicBezTo>
                    <a:pt x="6154" y="5593"/>
                    <a:pt x="6359" y="5498"/>
                    <a:pt x="6381" y="5490"/>
                  </a:cubicBezTo>
                  <a:cubicBezTo>
                    <a:pt x="6439" y="5373"/>
                    <a:pt x="6554" y="5554"/>
                    <a:pt x="6603" y="5380"/>
                  </a:cubicBezTo>
                  <a:cubicBezTo>
                    <a:pt x="6633" y="5275"/>
                    <a:pt x="6758" y="5210"/>
                    <a:pt x="6863" y="5249"/>
                  </a:cubicBezTo>
                  <a:cubicBezTo>
                    <a:pt x="6845" y="5381"/>
                    <a:pt x="6807" y="5518"/>
                    <a:pt x="6693" y="5518"/>
                  </a:cubicBezTo>
                  <a:cubicBezTo>
                    <a:pt x="6775" y="5588"/>
                    <a:pt x="6998" y="5490"/>
                    <a:pt x="7089" y="5490"/>
                  </a:cubicBezTo>
                  <a:cubicBezTo>
                    <a:pt x="7089" y="5499"/>
                    <a:pt x="7235" y="5518"/>
                    <a:pt x="7274" y="5518"/>
                  </a:cubicBezTo>
                  <a:cubicBezTo>
                    <a:pt x="7210" y="5433"/>
                    <a:pt x="6803" y="5361"/>
                    <a:pt x="6990" y="5221"/>
                  </a:cubicBezTo>
                  <a:cubicBezTo>
                    <a:pt x="6990" y="5181"/>
                    <a:pt x="7154" y="5180"/>
                    <a:pt x="7176" y="5093"/>
                  </a:cubicBezTo>
                  <a:cubicBezTo>
                    <a:pt x="7193" y="5025"/>
                    <a:pt x="7212" y="4832"/>
                    <a:pt x="7175" y="4819"/>
                  </a:cubicBezTo>
                  <a:cubicBezTo>
                    <a:pt x="7120" y="4800"/>
                    <a:pt x="7064" y="4827"/>
                    <a:pt x="6976" y="4810"/>
                  </a:cubicBezTo>
                  <a:cubicBezTo>
                    <a:pt x="6976" y="4780"/>
                    <a:pt x="6975" y="4753"/>
                    <a:pt x="6947" y="4753"/>
                  </a:cubicBezTo>
                  <a:cubicBezTo>
                    <a:pt x="6947" y="4841"/>
                    <a:pt x="6868" y="4758"/>
                    <a:pt x="6806" y="4781"/>
                  </a:cubicBezTo>
                  <a:cubicBezTo>
                    <a:pt x="6806" y="4803"/>
                    <a:pt x="6859" y="4867"/>
                    <a:pt x="6820" y="4867"/>
                  </a:cubicBezTo>
                  <a:cubicBezTo>
                    <a:pt x="6820" y="4998"/>
                    <a:pt x="6805" y="5126"/>
                    <a:pt x="6636" y="5150"/>
                  </a:cubicBezTo>
                  <a:cubicBezTo>
                    <a:pt x="6634" y="5058"/>
                    <a:pt x="6587" y="4883"/>
                    <a:pt x="6494" y="4852"/>
                  </a:cubicBezTo>
                  <a:cubicBezTo>
                    <a:pt x="6494" y="5125"/>
                    <a:pt x="6233" y="4739"/>
                    <a:pt x="6182" y="4696"/>
                  </a:cubicBezTo>
                  <a:cubicBezTo>
                    <a:pt x="6162" y="4615"/>
                    <a:pt x="6104" y="4580"/>
                    <a:pt x="6040" y="4555"/>
                  </a:cubicBezTo>
                  <a:cubicBezTo>
                    <a:pt x="5997" y="4665"/>
                    <a:pt x="5921" y="4566"/>
                    <a:pt x="5855" y="4681"/>
                  </a:cubicBezTo>
                  <a:cubicBezTo>
                    <a:pt x="5801" y="4775"/>
                    <a:pt x="5861" y="4763"/>
                    <a:pt x="5799" y="4866"/>
                  </a:cubicBezTo>
                  <a:cubicBezTo>
                    <a:pt x="5719" y="4866"/>
                    <a:pt x="5523" y="4812"/>
                    <a:pt x="5516" y="4895"/>
                  </a:cubicBezTo>
                  <a:cubicBezTo>
                    <a:pt x="5600" y="4897"/>
                    <a:pt x="5635" y="4916"/>
                    <a:pt x="5615" y="4994"/>
                  </a:cubicBezTo>
                  <a:cubicBezTo>
                    <a:pt x="5753" y="4994"/>
                    <a:pt x="5558" y="5081"/>
                    <a:pt x="5558" y="5093"/>
                  </a:cubicBezTo>
                  <a:cubicBezTo>
                    <a:pt x="5479" y="5093"/>
                    <a:pt x="5425" y="5125"/>
                    <a:pt x="5332" y="5110"/>
                  </a:cubicBezTo>
                  <a:cubicBezTo>
                    <a:pt x="5217" y="5092"/>
                    <a:pt x="5097" y="5071"/>
                    <a:pt x="4988" y="5035"/>
                  </a:cubicBezTo>
                  <a:cubicBezTo>
                    <a:pt x="4894" y="5003"/>
                    <a:pt x="4911" y="4952"/>
                    <a:pt x="4878" y="4952"/>
                  </a:cubicBezTo>
                  <a:cubicBezTo>
                    <a:pt x="4752" y="4742"/>
                    <a:pt x="5063" y="4867"/>
                    <a:pt x="5063" y="4881"/>
                  </a:cubicBezTo>
                  <a:cubicBezTo>
                    <a:pt x="5166" y="4881"/>
                    <a:pt x="5288" y="5015"/>
                    <a:pt x="5261" y="4796"/>
                  </a:cubicBezTo>
                  <a:cubicBezTo>
                    <a:pt x="5298" y="4805"/>
                    <a:pt x="5336" y="4810"/>
                    <a:pt x="5374" y="4810"/>
                  </a:cubicBezTo>
                  <a:cubicBezTo>
                    <a:pt x="5350" y="4712"/>
                    <a:pt x="5239" y="4762"/>
                    <a:pt x="5162" y="4767"/>
                  </a:cubicBezTo>
                  <a:cubicBezTo>
                    <a:pt x="5163" y="4707"/>
                    <a:pt x="5079" y="4569"/>
                    <a:pt x="5063" y="4569"/>
                  </a:cubicBezTo>
                  <a:cubicBezTo>
                    <a:pt x="5028" y="4464"/>
                    <a:pt x="5048" y="4459"/>
                    <a:pt x="5048" y="4370"/>
                  </a:cubicBezTo>
                  <a:cubicBezTo>
                    <a:pt x="5024" y="4377"/>
                    <a:pt x="4882" y="4473"/>
                    <a:pt x="4869" y="4443"/>
                  </a:cubicBezTo>
                  <a:cubicBezTo>
                    <a:pt x="6424" y="2990"/>
                    <a:pt x="8510" y="2099"/>
                    <a:pt x="10800" y="2099"/>
                  </a:cubicBezTo>
                  <a:cubicBezTo>
                    <a:pt x="13466" y="2099"/>
                    <a:pt x="15854" y="3307"/>
                    <a:pt x="17450" y="5201"/>
                  </a:cubicBezTo>
                  <a:cubicBezTo>
                    <a:pt x="17399" y="5342"/>
                    <a:pt x="17273" y="5227"/>
                    <a:pt x="17214" y="5335"/>
                  </a:cubicBezTo>
                  <a:cubicBezTo>
                    <a:pt x="17198" y="5335"/>
                    <a:pt x="17155" y="5462"/>
                    <a:pt x="17242" y="5462"/>
                  </a:cubicBezTo>
                  <a:cubicBezTo>
                    <a:pt x="17214" y="5576"/>
                    <a:pt x="17100" y="5560"/>
                    <a:pt x="17100" y="5462"/>
                  </a:cubicBezTo>
                  <a:cubicBezTo>
                    <a:pt x="17021" y="5462"/>
                    <a:pt x="16975" y="5549"/>
                    <a:pt x="16860" y="5547"/>
                  </a:cubicBezTo>
                  <a:cubicBezTo>
                    <a:pt x="16874" y="5475"/>
                    <a:pt x="16729" y="5264"/>
                    <a:pt x="16647" y="5264"/>
                  </a:cubicBezTo>
                  <a:cubicBezTo>
                    <a:pt x="16673" y="5212"/>
                    <a:pt x="16647" y="5259"/>
                    <a:pt x="16647" y="5207"/>
                  </a:cubicBezTo>
                  <a:cubicBezTo>
                    <a:pt x="16883" y="5207"/>
                    <a:pt x="17132" y="5165"/>
                    <a:pt x="17313" y="5165"/>
                  </a:cubicBezTo>
                  <a:cubicBezTo>
                    <a:pt x="17313" y="5035"/>
                    <a:pt x="16928" y="4871"/>
                    <a:pt x="16834" y="4921"/>
                  </a:cubicBezTo>
                  <a:cubicBezTo>
                    <a:pt x="16779" y="4951"/>
                    <a:pt x="16610" y="4867"/>
                    <a:pt x="16534" y="4867"/>
                  </a:cubicBezTo>
                  <a:cubicBezTo>
                    <a:pt x="16534" y="4811"/>
                    <a:pt x="16056" y="4812"/>
                    <a:pt x="15981" y="4810"/>
                  </a:cubicBezTo>
                  <a:cubicBezTo>
                    <a:pt x="15981" y="4715"/>
                    <a:pt x="15220" y="4925"/>
                    <a:pt x="15151" y="4930"/>
                  </a:cubicBezTo>
                  <a:cubicBezTo>
                    <a:pt x="14989" y="4943"/>
                    <a:pt x="14920" y="5039"/>
                    <a:pt x="14790" y="5150"/>
                  </a:cubicBezTo>
                  <a:cubicBezTo>
                    <a:pt x="14790" y="5149"/>
                    <a:pt x="14400" y="5476"/>
                    <a:pt x="14592" y="5476"/>
                  </a:cubicBezTo>
                  <a:cubicBezTo>
                    <a:pt x="14567" y="5700"/>
                    <a:pt x="13982" y="5675"/>
                    <a:pt x="13982" y="5817"/>
                  </a:cubicBezTo>
                  <a:cubicBezTo>
                    <a:pt x="13955" y="5824"/>
                    <a:pt x="13783" y="5780"/>
                    <a:pt x="13868" y="5929"/>
                  </a:cubicBezTo>
                  <a:cubicBezTo>
                    <a:pt x="13854" y="5929"/>
                    <a:pt x="14001" y="6095"/>
                    <a:pt x="14011" y="6114"/>
                  </a:cubicBezTo>
                  <a:cubicBezTo>
                    <a:pt x="14133" y="6114"/>
                    <a:pt x="14238" y="6170"/>
                    <a:pt x="14393" y="6170"/>
                  </a:cubicBezTo>
                  <a:cubicBezTo>
                    <a:pt x="14410" y="6137"/>
                    <a:pt x="14478" y="6120"/>
                    <a:pt x="14521" y="6114"/>
                  </a:cubicBezTo>
                  <a:cubicBezTo>
                    <a:pt x="14528" y="6201"/>
                    <a:pt x="14597" y="6383"/>
                    <a:pt x="14649" y="6383"/>
                  </a:cubicBezTo>
                  <a:cubicBezTo>
                    <a:pt x="14649" y="6464"/>
                    <a:pt x="14690" y="6592"/>
                    <a:pt x="14535" y="6511"/>
                  </a:cubicBezTo>
                  <a:cubicBezTo>
                    <a:pt x="14513" y="6494"/>
                    <a:pt x="14508" y="6379"/>
                    <a:pt x="14502" y="6337"/>
                  </a:cubicBezTo>
                  <a:cubicBezTo>
                    <a:pt x="14486" y="6228"/>
                    <a:pt x="14370" y="6386"/>
                    <a:pt x="14266" y="6369"/>
                  </a:cubicBezTo>
                  <a:cubicBezTo>
                    <a:pt x="14266" y="6449"/>
                    <a:pt x="14250" y="6666"/>
                    <a:pt x="14336" y="6695"/>
                  </a:cubicBezTo>
                  <a:cubicBezTo>
                    <a:pt x="14297" y="6813"/>
                    <a:pt x="14137" y="6732"/>
                    <a:pt x="14068" y="6837"/>
                  </a:cubicBezTo>
                  <a:cubicBezTo>
                    <a:pt x="14009" y="6837"/>
                    <a:pt x="13912" y="7011"/>
                    <a:pt x="13912" y="6893"/>
                  </a:cubicBezTo>
                  <a:cubicBezTo>
                    <a:pt x="13820" y="6954"/>
                    <a:pt x="13920" y="7118"/>
                    <a:pt x="13742" y="7021"/>
                  </a:cubicBezTo>
                  <a:cubicBezTo>
                    <a:pt x="13735" y="7060"/>
                    <a:pt x="13738" y="7113"/>
                    <a:pt x="13727" y="7177"/>
                  </a:cubicBezTo>
                  <a:cubicBezTo>
                    <a:pt x="13840" y="7177"/>
                    <a:pt x="13706" y="7262"/>
                    <a:pt x="13671" y="7262"/>
                  </a:cubicBezTo>
                  <a:cubicBezTo>
                    <a:pt x="13671" y="7386"/>
                    <a:pt x="13544" y="7255"/>
                    <a:pt x="13515" y="7234"/>
                  </a:cubicBezTo>
                  <a:cubicBezTo>
                    <a:pt x="13512" y="7240"/>
                    <a:pt x="13508" y="7245"/>
                    <a:pt x="13500" y="7247"/>
                  </a:cubicBezTo>
                  <a:cubicBezTo>
                    <a:pt x="13607" y="7428"/>
                    <a:pt x="13337" y="7343"/>
                    <a:pt x="13263" y="7302"/>
                  </a:cubicBezTo>
                  <a:cubicBezTo>
                    <a:pt x="13176" y="7253"/>
                    <a:pt x="13299" y="7384"/>
                    <a:pt x="13358" y="7404"/>
                  </a:cubicBezTo>
                  <a:cubicBezTo>
                    <a:pt x="13358" y="7492"/>
                    <a:pt x="13655" y="7652"/>
                    <a:pt x="13486" y="7829"/>
                  </a:cubicBezTo>
                  <a:cubicBezTo>
                    <a:pt x="13486" y="7881"/>
                    <a:pt x="13491" y="7886"/>
                    <a:pt x="13543" y="7886"/>
                  </a:cubicBezTo>
                  <a:cubicBezTo>
                    <a:pt x="13543" y="8010"/>
                    <a:pt x="13390" y="7988"/>
                    <a:pt x="13302" y="7971"/>
                  </a:cubicBezTo>
                  <a:cubicBezTo>
                    <a:pt x="13340" y="7898"/>
                    <a:pt x="13312" y="7860"/>
                    <a:pt x="13217" y="7857"/>
                  </a:cubicBezTo>
                  <a:cubicBezTo>
                    <a:pt x="13217" y="7966"/>
                    <a:pt x="12989" y="7906"/>
                    <a:pt x="12891" y="7942"/>
                  </a:cubicBezTo>
                  <a:cubicBezTo>
                    <a:pt x="12873" y="7906"/>
                    <a:pt x="12866" y="7895"/>
                    <a:pt x="12834" y="7886"/>
                  </a:cubicBezTo>
                  <a:cubicBezTo>
                    <a:pt x="12807" y="7951"/>
                    <a:pt x="12764" y="8396"/>
                    <a:pt x="12778" y="8396"/>
                  </a:cubicBezTo>
                  <a:cubicBezTo>
                    <a:pt x="12778" y="8571"/>
                    <a:pt x="12916" y="8683"/>
                    <a:pt x="13075" y="8736"/>
                  </a:cubicBezTo>
                  <a:cubicBezTo>
                    <a:pt x="13075" y="8692"/>
                    <a:pt x="13445" y="8720"/>
                    <a:pt x="13460" y="8660"/>
                  </a:cubicBezTo>
                  <a:cubicBezTo>
                    <a:pt x="13491" y="8540"/>
                    <a:pt x="13592" y="8537"/>
                    <a:pt x="13614" y="8410"/>
                  </a:cubicBezTo>
                  <a:cubicBezTo>
                    <a:pt x="13624" y="8351"/>
                    <a:pt x="13808" y="7901"/>
                    <a:pt x="13813" y="7900"/>
                  </a:cubicBezTo>
                  <a:cubicBezTo>
                    <a:pt x="13813" y="7883"/>
                    <a:pt x="14150" y="7991"/>
                    <a:pt x="14209" y="7871"/>
                  </a:cubicBezTo>
                  <a:cubicBezTo>
                    <a:pt x="14239" y="7871"/>
                    <a:pt x="14316" y="7844"/>
                    <a:pt x="14336" y="7815"/>
                  </a:cubicBezTo>
                  <a:cubicBezTo>
                    <a:pt x="14446" y="7829"/>
                    <a:pt x="14471" y="8027"/>
                    <a:pt x="14535" y="8027"/>
                  </a:cubicBezTo>
                  <a:cubicBezTo>
                    <a:pt x="14613" y="8144"/>
                    <a:pt x="14798" y="8114"/>
                    <a:pt x="14861" y="8240"/>
                  </a:cubicBezTo>
                  <a:cubicBezTo>
                    <a:pt x="14953" y="8240"/>
                    <a:pt x="14960" y="8478"/>
                    <a:pt x="14960" y="8566"/>
                  </a:cubicBezTo>
                  <a:cubicBezTo>
                    <a:pt x="15066" y="8486"/>
                    <a:pt x="15079" y="8416"/>
                    <a:pt x="15055" y="8335"/>
                  </a:cubicBezTo>
                  <a:cubicBezTo>
                    <a:pt x="15013" y="8194"/>
                    <a:pt x="15167" y="8362"/>
                    <a:pt x="15215" y="8297"/>
                  </a:cubicBezTo>
                  <a:cubicBezTo>
                    <a:pt x="15148" y="8297"/>
                    <a:pt x="15163" y="8166"/>
                    <a:pt x="15031" y="8198"/>
                  </a:cubicBezTo>
                  <a:cubicBezTo>
                    <a:pt x="15022" y="8161"/>
                    <a:pt x="15017" y="8123"/>
                    <a:pt x="15017" y="8084"/>
                  </a:cubicBezTo>
                  <a:cubicBezTo>
                    <a:pt x="14837" y="8114"/>
                    <a:pt x="14852" y="7842"/>
                    <a:pt x="14705" y="7872"/>
                  </a:cubicBezTo>
                  <a:cubicBezTo>
                    <a:pt x="14688" y="7805"/>
                    <a:pt x="14604" y="7784"/>
                    <a:pt x="14650" y="7702"/>
                  </a:cubicBezTo>
                  <a:cubicBezTo>
                    <a:pt x="14722" y="7572"/>
                    <a:pt x="14958" y="7957"/>
                    <a:pt x="15059" y="7957"/>
                  </a:cubicBezTo>
                  <a:cubicBezTo>
                    <a:pt x="15083" y="8004"/>
                    <a:pt x="15243" y="8020"/>
                    <a:pt x="15243" y="8056"/>
                  </a:cubicBezTo>
                  <a:cubicBezTo>
                    <a:pt x="15327" y="8084"/>
                    <a:pt x="15286" y="8221"/>
                    <a:pt x="15286" y="8297"/>
                  </a:cubicBezTo>
                  <a:cubicBezTo>
                    <a:pt x="15365" y="8297"/>
                    <a:pt x="15338" y="8340"/>
                    <a:pt x="15371" y="8396"/>
                  </a:cubicBezTo>
                  <a:cubicBezTo>
                    <a:pt x="15484" y="8453"/>
                    <a:pt x="15420" y="8667"/>
                    <a:pt x="15612" y="8708"/>
                  </a:cubicBezTo>
                  <a:cubicBezTo>
                    <a:pt x="15612" y="8636"/>
                    <a:pt x="15796" y="8495"/>
                    <a:pt x="15683" y="8495"/>
                  </a:cubicBezTo>
                  <a:cubicBezTo>
                    <a:pt x="15692" y="8437"/>
                    <a:pt x="15559" y="8180"/>
                    <a:pt x="15744" y="8216"/>
                  </a:cubicBezTo>
                  <a:cubicBezTo>
                    <a:pt x="15810" y="8229"/>
                    <a:pt x="15917" y="8234"/>
                    <a:pt x="15938" y="8313"/>
                  </a:cubicBezTo>
                  <a:cubicBezTo>
                    <a:pt x="15977" y="8469"/>
                    <a:pt x="15944" y="8555"/>
                    <a:pt x="16066" y="8665"/>
                  </a:cubicBezTo>
                  <a:cubicBezTo>
                    <a:pt x="16142" y="8819"/>
                    <a:pt x="16411" y="8648"/>
                    <a:pt x="16448" y="8722"/>
                  </a:cubicBezTo>
                  <a:cubicBezTo>
                    <a:pt x="16474" y="8722"/>
                    <a:pt x="16646" y="8794"/>
                    <a:pt x="16646" y="8736"/>
                  </a:cubicBezTo>
                  <a:cubicBezTo>
                    <a:pt x="16724" y="8711"/>
                    <a:pt x="16747" y="8694"/>
                    <a:pt x="16845" y="8694"/>
                  </a:cubicBezTo>
                  <a:cubicBezTo>
                    <a:pt x="16845" y="8792"/>
                    <a:pt x="16810" y="8918"/>
                    <a:pt x="16792" y="9001"/>
                  </a:cubicBezTo>
                  <a:cubicBezTo>
                    <a:pt x="16778" y="9068"/>
                    <a:pt x="16710" y="9131"/>
                    <a:pt x="16732" y="9218"/>
                  </a:cubicBezTo>
                  <a:cubicBezTo>
                    <a:pt x="16667" y="9218"/>
                    <a:pt x="16677" y="9303"/>
                    <a:pt x="16746" y="9303"/>
                  </a:cubicBezTo>
                  <a:cubicBezTo>
                    <a:pt x="16746" y="9434"/>
                    <a:pt x="16592" y="9413"/>
                    <a:pt x="16490" y="9402"/>
                  </a:cubicBezTo>
                  <a:cubicBezTo>
                    <a:pt x="16519" y="9500"/>
                    <a:pt x="16689" y="9710"/>
                    <a:pt x="16760" y="9757"/>
                  </a:cubicBezTo>
                  <a:cubicBezTo>
                    <a:pt x="16789" y="9843"/>
                    <a:pt x="16860" y="9994"/>
                    <a:pt x="16930" y="10040"/>
                  </a:cubicBezTo>
                  <a:cubicBezTo>
                    <a:pt x="16941" y="10105"/>
                    <a:pt x="17007" y="10284"/>
                    <a:pt x="17058" y="10309"/>
                  </a:cubicBezTo>
                  <a:cubicBezTo>
                    <a:pt x="17058" y="10407"/>
                    <a:pt x="17393" y="11032"/>
                    <a:pt x="17313" y="11032"/>
                  </a:cubicBezTo>
                  <a:cubicBezTo>
                    <a:pt x="17344" y="11084"/>
                    <a:pt x="17379" y="11107"/>
                    <a:pt x="17369" y="11160"/>
                  </a:cubicBezTo>
                  <a:cubicBezTo>
                    <a:pt x="17496" y="11160"/>
                    <a:pt x="17446" y="11471"/>
                    <a:pt x="17709" y="11471"/>
                  </a:cubicBezTo>
                  <a:cubicBezTo>
                    <a:pt x="17728" y="11433"/>
                    <a:pt x="17941" y="11358"/>
                    <a:pt x="17993" y="11358"/>
                  </a:cubicBezTo>
                  <a:cubicBezTo>
                    <a:pt x="18041" y="11263"/>
                    <a:pt x="18301" y="11188"/>
                    <a:pt x="18375" y="11188"/>
                  </a:cubicBezTo>
                  <a:cubicBezTo>
                    <a:pt x="18350" y="11111"/>
                    <a:pt x="18772" y="10928"/>
                    <a:pt x="18772" y="10890"/>
                  </a:cubicBezTo>
                  <a:cubicBezTo>
                    <a:pt x="18825" y="10871"/>
                    <a:pt x="18871" y="10761"/>
                    <a:pt x="18871" y="10699"/>
                  </a:cubicBezTo>
                  <a:cubicBezTo>
                    <a:pt x="18871" y="10603"/>
                    <a:pt x="18942" y="10596"/>
                    <a:pt x="18942" y="10522"/>
                  </a:cubicBezTo>
                  <a:cubicBezTo>
                    <a:pt x="19056" y="10446"/>
                    <a:pt x="19083" y="10254"/>
                    <a:pt x="18928" y="10210"/>
                  </a:cubicBezTo>
                  <a:cubicBezTo>
                    <a:pt x="18955" y="10373"/>
                    <a:pt x="18814" y="10287"/>
                    <a:pt x="18834" y="10243"/>
                  </a:cubicBezTo>
                  <a:cubicBezTo>
                    <a:pt x="18865" y="10178"/>
                    <a:pt x="18819" y="10152"/>
                    <a:pt x="18772" y="10097"/>
                  </a:cubicBezTo>
                  <a:cubicBezTo>
                    <a:pt x="18718" y="10070"/>
                    <a:pt x="18783" y="10009"/>
                    <a:pt x="18729" y="9969"/>
                  </a:cubicBezTo>
                  <a:cubicBezTo>
                    <a:pt x="18658" y="10146"/>
                    <a:pt x="18520" y="10224"/>
                    <a:pt x="18375" y="10224"/>
                  </a:cubicBezTo>
                  <a:cubicBezTo>
                    <a:pt x="18334" y="10107"/>
                    <a:pt x="18463" y="10258"/>
                    <a:pt x="18358" y="10097"/>
                  </a:cubicBezTo>
                  <a:cubicBezTo>
                    <a:pt x="18327" y="10050"/>
                    <a:pt x="18318" y="9998"/>
                    <a:pt x="18332" y="9941"/>
                  </a:cubicBezTo>
                  <a:cubicBezTo>
                    <a:pt x="18314" y="9941"/>
                    <a:pt x="18317" y="9936"/>
                    <a:pt x="18304" y="9926"/>
                  </a:cubicBezTo>
                  <a:cubicBezTo>
                    <a:pt x="18279" y="10077"/>
                    <a:pt x="18295" y="10097"/>
                    <a:pt x="18190" y="10097"/>
                  </a:cubicBezTo>
                  <a:cubicBezTo>
                    <a:pt x="18172" y="10045"/>
                    <a:pt x="18273" y="10019"/>
                    <a:pt x="18191" y="9939"/>
                  </a:cubicBezTo>
                  <a:cubicBezTo>
                    <a:pt x="18158" y="9908"/>
                    <a:pt x="18134" y="9823"/>
                    <a:pt x="18134" y="9785"/>
                  </a:cubicBezTo>
                  <a:cubicBezTo>
                    <a:pt x="18088" y="9754"/>
                    <a:pt x="17978" y="9575"/>
                    <a:pt x="18005" y="9526"/>
                  </a:cubicBezTo>
                  <a:cubicBezTo>
                    <a:pt x="18105" y="9345"/>
                    <a:pt x="18341" y="9758"/>
                    <a:pt x="18318" y="9827"/>
                  </a:cubicBezTo>
                  <a:cubicBezTo>
                    <a:pt x="18332" y="9822"/>
                    <a:pt x="18336" y="9827"/>
                    <a:pt x="18332" y="9841"/>
                  </a:cubicBezTo>
                  <a:cubicBezTo>
                    <a:pt x="18615" y="9756"/>
                    <a:pt x="18856" y="10026"/>
                    <a:pt x="19140" y="10026"/>
                  </a:cubicBezTo>
                  <a:cubicBezTo>
                    <a:pt x="19191" y="10047"/>
                    <a:pt x="19347" y="10079"/>
                    <a:pt x="19465" y="10072"/>
                  </a:cubicBezTo>
                  <a:cubicBezTo>
                    <a:pt x="19485" y="10312"/>
                    <a:pt x="19498" y="10554"/>
                    <a:pt x="19498" y="10799"/>
                  </a:cubicBezTo>
                  <a:cubicBezTo>
                    <a:pt x="19500" y="12687"/>
                    <a:pt x="18894" y="14433"/>
                    <a:pt x="17869" y="15860"/>
                  </a:cubicBezTo>
                  <a:close/>
                  <a:moveTo>
                    <a:pt x="16109" y="8099"/>
                  </a:moveTo>
                  <a:cubicBezTo>
                    <a:pt x="16087" y="7865"/>
                    <a:pt x="16229" y="7741"/>
                    <a:pt x="16321" y="7532"/>
                  </a:cubicBezTo>
                  <a:cubicBezTo>
                    <a:pt x="16482" y="7516"/>
                    <a:pt x="16539" y="7556"/>
                    <a:pt x="16534" y="7702"/>
                  </a:cubicBezTo>
                  <a:cubicBezTo>
                    <a:pt x="16648" y="7702"/>
                    <a:pt x="16556" y="7834"/>
                    <a:pt x="16708" y="7776"/>
                  </a:cubicBezTo>
                  <a:cubicBezTo>
                    <a:pt x="16745" y="7724"/>
                    <a:pt x="16796" y="7709"/>
                    <a:pt x="16860" y="7731"/>
                  </a:cubicBezTo>
                  <a:cubicBezTo>
                    <a:pt x="16959" y="7731"/>
                    <a:pt x="16986" y="7787"/>
                    <a:pt x="17059" y="7787"/>
                  </a:cubicBezTo>
                  <a:cubicBezTo>
                    <a:pt x="17129" y="7929"/>
                    <a:pt x="17351" y="7886"/>
                    <a:pt x="17342" y="8142"/>
                  </a:cubicBezTo>
                  <a:cubicBezTo>
                    <a:pt x="17504" y="8142"/>
                    <a:pt x="17200" y="8306"/>
                    <a:pt x="17200" y="8269"/>
                  </a:cubicBezTo>
                  <a:cubicBezTo>
                    <a:pt x="17019" y="8321"/>
                    <a:pt x="16979" y="8142"/>
                    <a:pt x="16902" y="8142"/>
                  </a:cubicBezTo>
                  <a:cubicBezTo>
                    <a:pt x="16902" y="8309"/>
                    <a:pt x="16808" y="8113"/>
                    <a:pt x="16789" y="8113"/>
                  </a:cubicBezTo>
                  <a:cubicBezTo>
                    <a:pt x="16789" y="8170"/>
                    <a:pt x="16242" y="8203"/>
                    <a:pt x="16151" y="8198"/>
                  </a:cubicBezTo>
                  <a:cubicBezTo>
                    <a:pt x="16164" y="8130"/>
                    <a:pt x="16176" y="8115"/>
                    <a:pt x="16109" y="8099"/>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983" name="Shape 1983"/>
            <p:cNvSpPr/>
            <p:nvPr/>
          </p:nvSpPr>
          <p:spPr>
            <a:xfrm>
              <a:off x="113809" y="53078"/>
              <a:ext cx="8238" cy="4285"/>
            </a:xfrm>
            <a:custGeom>
              <a:avLst/>
              <a:gdLst/>
              <a:ahLst/>
              <a:cxnLst>
                <a:cxn ang="0">
                  <a:pos x="wd2" y="hd2"/>
                </a:cxn>
                <a:cxn ang="5400000">
                  <a:pos x="wd2" y="hd2"/>
                </a:cxn>
                <a:cxn ang="10800000">
                  <a:pos x="wd2" y="hd2"/>
                </a:cxn>
                <a:cxn ang="16200000">
                  <a:pos x="wd2" y="hd2"/>
                </a:cxn>
              </a:cxnLst>
              <a:rect l="0" t="0" r="r" b="b"/>
              <a:pathLst>
                <a:path w="20542" h="17263" extrusionOk="0">
                  <a:moveTo>
                    <a:pt x="19936" y="4186"/>
                  </a:moveTo>
                  <a:cubicBezTo>
                    <a:pt x="18293" y="6058"/>
                    <a:pt x="18766" y="9572"/>
                    <a:pt x="16483" y="7506"/>
                  </a:cubicBezTo>
                  <a:cubicBezTo>
                    <a:pt x="16483" y="-3197"/>
                    <a:pt x="15350" y="3479"/>
                    <a:pt x="11192" y="4910"/>
                  </a:cubicBezTo>
                  <a:cubicBezTo>
                    <a:pt x="10429" y="5139"/>
                    <a:pt x="5153" y="9537"/>
                    <a:pt x="5153" y="7506"/>
                  </a:cubicBezTo>
                  <a:cubicBezTo>
                    <a:pt x="5095" y="7506"/>
                    <a:pt x="5320" y="3196"/>
                    <a:pt x="5153" y="1660"/>
                  </a:cubicBezTo>
                  <a:cubicBezTo>
                    <a:pt x="4048" y="936"/>
                    <a:pt x="4819" y="1660"/>
                    <a:pt x="4819" y="0"/>
                  </a:cubicBezTo>
                  <a:cubicBezTo>
                    <a:pt x="4281" y="0"/>
                    <a:pt x="349" y="4186"/>
                    <a:pt x="349" y="4186"/>
                  </a:cubicBezTo>
                  <a:cubicBezTo>
                    <a:pt x="3714" y="4186"/>
                    <a:pt x="0" y="10915"/>
                    <a:pt x="0" y="13316"/>
                  </a:cubicBezTo>
                  <a:cubicBezTo>
                    <a:pt x="2602" y="14058"/>
                    <a:pt x="4339" y="16655"/>
                    <a:pt x="6519" y="16655"/>
                  </a:cubicBezTo>
                  <a:cubicBezTo>
                    <a:pt x="6519" y="18403"/>
                    <a:pt x="12450" y="15824"/>
                    <a:pt x="13235" y="15824"/>
                  </a:cubicBezTo>
                  <a:cubicBezTo>
                    <a:pt x="15778" y="15824"/>
                    <a:pt x="17406" y="14729"/>
                    <a:pt x="19412" y="11621"/>
                  </a:cubicBezTo>
                  <a:cubicBezTo>
                    <a:pt x="21600" y="8265"/>
                    <a:pt x="19936" y="8530"/>
                    <a:pt x="19936" y="418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984" name="Shape 1984"/>
            <p:cNvSpPr/>
            <p:nvPr/>
          </p:nvSpPr>
          <p:spPr>
            <a:xfrm>
              <a:off x="131779" y="62894"/>
              <a:ext cx="6740" cy="8612"/>
            </a:xfrm>
            <a:custGeom>
              <a:avLst/>
              <a:gdLst/>
              <a:ahLst/>
              <a:cxnLst>
                <a:cxn ang="0">
                  <a:pos x="wd2" y="hd2"/>
                </a:cxn>
                <a:cxn ang="5400000">
                  <a:pos x="wd2" y="hd2"/>
                </a:cxn>
                <a:cxn ang="10800000">
                  <a:pos x="wd2" y="hd2"/>
                </a:cxn>
                <a:cxn ang="16200000">
                  <a:pos x="wd2" y="hd2"/>
                </a:cxn>
              </a:cxnLst>
              <a:rect l="0" t="0" r="r" b="b"/>
              <a:pathLst>
                <a:path w="20330" h="21462" extrusionOk="0">
                  <a:moveTo>
                    <a:pt x="1686" y="9330"/>
                  </a:moveTo>
                  <a:cubicBezTo>
                    <a:pt x="5928" y="9330"/>
                    <a:pt x="6975" y="10452"/>
                    <a:pt x="7228" y="14183"/>
                  </a:cubicBezTo>
                  <a:cubicBezTo>
                    <a:pt x="12256" y="15539"/>
                    <a:pt x="3834" y="15223"/>
                    <a:pt x="3392" y="15223"/>
                  </a:cubicBezTo>
                  <a:cubicBezTo>
                    <a:pt x="3320" y="16960"/>
                    <a:pt x="269" y="20457"/>
                    <a:pt x="4177" y="19489"/>
                  </a:cubicBezTo>
                  <a:cubicBezTo>
                    <a:pt x="7020" y="18785"/>
                    <a:pt x="7634" y="18947"/>
                    <a:pt x="7652" y="21461"/>
                  </a:cubicBezTo>
                  <a:cubicBezTo>
                    <a:pt x="11425" y="21461"/>
                    <a:pt x="16724" y="21600"/>
                    <a:pt x="18746" y="18346"/>
                  </a:cubicBezTo>
                  <a:cubicBezTo>
                    <a:pt x="20777" y="18346"/>
                    <a:pt x="20939" y="16755"/>
                    <a:pt x="18746" y="16264"/>
                  </a:cubicBezTo>
                  <a:cubicBezTo>
                    <a:pt x="18746" y="18089"/>
                    <a:pt x="18854" y="18001"/>
                    <a:pt x="16606" y="18001"/>
                  </a:cubicBezTo>
                  <a:cubicBezTo>
                    <a:pt x="17428" y="14256"/>
                    <a:pt x="16841" y="11075"/>
                    <a:pt x="12770" y="11075"/>
                  </a:cubicBezTo>
                  <a:cubicBezTo>
                    <a:pt x="13429" y="9477"/>
                    <a:pt x="11732" y="8238"/>
                    <a:pt x="10080" y="7183"/>
                  </a:cubicBezTo>
                  <a:cubicBezTo>
                    <a:pt x="6966" y="5197"/>
                    <a:pt x="10153" y="4742"/>
                    <a:pt x="10640" y="2419"/>
                  </a:cubicBezTo>
                  <a:cubicBezTo>
                    <a:pt x="8338" y="2880"/>
                    <a:pt x="8275" y="4471"/>
                    <a:pt x="5098" y="4500"/>
                  </a:cubicBezTo>
                  <a:cubicBezTo>
                    <a:pt x="5098" y="3951"/>
                    <a:pt x="5784" y="2265"/>
                    <a:pt x="5215" y="2082"/>
                  </a:cubicBezTo>
                  <a:cubicBezTo>
                    <a:pt x="5973" y="2074"/>
                    <a:pt x="8988" y="0"/>
                    <a:pt x="5531" y="0"/>
                  </a:cubicBezTo>
                  <a:cubicBezTo>
                    <a:pt x="4033" y="4486"/>
                    <a:pt x="-661" y="88"/>
                    <a:pt x="79" y="4200"/>
                  </a:cubicBezTo>
                  <a:cubicBezTo>
                    <a:pt x="594" y="6970"/>
                    <a:pt x="1686" y="6780"/>
                    <a:pt x="1686" y="933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985" name="Shape 1985"/>
            <p:cNvSpPr/>
            <p:nvPr/>
          </p:nvSpPr>
          <p:spPr>
            <a:xfrm>
              <a:off x="125332" y="65807"/>
              <a:ext cx="4285" cy="4284"/>
            </a:xfrm>
            <a:custGeom>
              <a:avLst/>
              <a:gdLst/>
              <a:ahLst/>
              <a:cxnLst>
                <a:cxn ang="0">
                  <a:pos x="wd2" y="hd2"/>
                </a:cxn>
                <a:cxn ang="5400000">
                  <a:pos x="wd2" y="hd2"/>
                </a:cxn>
                <a:cxn ang="10800000">
                  <a:pos x="wd2" y="hd2"/>
                </a:cxn>
                <a:cxn ang="16200000">
                  <a:pos x="wd2" y="hd2"/>
                </a:cxn>
              </a:cxnLst>
              <a:rect l="0" t="0" r="r" b="b"/>
              <a:pathLst>
                <a:path w="15938" h="19489" extrusionOk="0">
                  <a:moveTo>
                    <a:pt x="1447" y="19489"/>
                  </a:moveTo>
                  <a:cubicBezTo>
                    <a:pt x="10460" y="19334"/>
                    <a:pt x="12771" y="13571"/>
                    <a:pt x="15260" y="5681"/>
                  </a:cubicBezTo>
                  <a:cubicBezTo>
                    <a:pt x="17711" y="-2111"/>
                    <a:pt x="12911" y="1905"/>
                    <a:pt x="10498" y="2201"/>
                  </a:cubicBezTo>
                  <a:cubicBezTo>
                    <a:pt x="8430" y="3342"/>
                    <a:pt x="6949" y="-1688"/>
                    <a:pt x="6043" y="608"/>
                  </a:cubicBezTo>
                  <a:cubicBezTo>
                    <a:pt x="5264" y="2567"/>
                    <a:pt x="6668" y="4864"/>
                    <a:pt x="8673" y="4864"/>
                  </a:cubicBezTo>
                  <a:cubicBezTo>
                    <a:pt x="8149" y="6540"/>
                    <a:pt x="-3889" y="8499"/>
                    <a:pt x="2047" y="10190"/>
                  </a:cubicBezTo>
                  <a:cubicBezTo>
                    <a:pt x="1320" y="14008"/>
                    <a:pt x="-1795" y="15896"/>
                    <a:pt x="1447" y="19489"/>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986" name="Shape 1986"/>
            <p:cNvSpPr/>
            <p:nvPr/>
          </p:nvSpPr>
          <p:spPr>
            <a:xfrm>
              <a:off x="130012" y="69925"/>
              <a:ext cx="4285" cy="4284"/>
            </a:xfrm>
            <a:custGeom>
              <a:avLst/>
              <a:gdLst/>
              <a:ahLst/>
              <a:cxnLst>
                <a:cxn ang="0">
                  <a:pos x="wd2" y="hd2"/>
                </a:cxn>
                <a:cxn ang="5400000">
                  <a:pos x="wd2" y="hd2"/>
                </a:cxn>
                <a:cxn ang="10800000">
                  <a:pos x="wd2" y="hd2"/>
                </a:cxn>
                <a:cxn ang="16200000">
                  <a:pos x="wd2" y="hd2"/>
                </a:cxn>
              </a:cxnLst>
              <a:rect l="0" t="0" r="r" b="b"/>
              <a:pathLst>
                <a:path w="21600" h="13851" extrusionOk="0">
                  <a:moveTo>
                    <a:pt x="0" y="4834"/>
                  </a:moveTo>
                  <a:cubicBezTo>
                    <a:pt x="3511" y="21600"/>
                    <a:pt x="21600" y="12034"/>
                    <a:pt x="21600" y="0"/>
                  </a:cubicBezTo>
                  <a:cubicBezTo>
                    <a:pt x="15647" y="0"/>
                    <a:pt x="9617" y="0"/>
                    <a:pt x="3511" y="0"/>
                  </a:cubicBezTo>
                  <a:cubicBezTo>
                    <a:pt x="4732" y="4834"/>
                    <a:pt x="3435" y="6480"/>
                    <a:pt x="0" y="483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987" name="Shape 1987"/>
            <p:cNvSpPr/>
            <p:nvPr/>
          </p:nvSpPr>
          <p:spPr>
            <a:xfrm>
              <a:off x="88269" y="73107"/>
              <a:ext cx="4285" cy="4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4954" y="20491"/>
                    <a:pt x="21600" y="16184"/>
                    <a:pt x="21600" y="0"/>
                  </a:cubicBezTo>
                  <a:cubicBezTo>
                    <a:pt x="7849" y="9201"/>
                    <a:pt x="3208" y="6526"/>
                    <a:pt x="0" y="216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988" name="Shape 1988"/>
            <p:cNvSpPr/>
            <p:nvPr/>
          </p:nvSpPr>
          <p:spPr>
            <a:xfrm>
              <a:off x="139184" y="79471"/>
              <a:ext cx="4285" cy="4285"/>
            </a:xfrm>
            <a:custGeom>
              <a:avLst/>
              <a:gdLst/>
              <a:ahLst/>
              <a:cxnLst>
                <a:cxn ang="0">
                  <a:pos x="wd2" y="hd2"/>
                </a:cxn>
                <a:cxn ang="5400000">
                  <a:pos x="wd2" y="hd2"/>
                </a:cxn>
                <a:cxn ang="10800000">
                  <a:pos x="wd2" y="hd2"/>
                </a:cxn>
                <a:cxn ang="16200000">
                  <a:pos x="wd2" y="hd2"/>
                </a:cxn>
              </a:cxnLst>
              <a:rect l="0" t="0" r="r" b="b"/>
              <a:pathLst>
                <a:path w="15151" h="21600" extrusionOk="0">
                  <a:moveTo>
                    <a:pt x="10724" y="0"/>
                  </a:moveTo>
                  <a:cubicBezTo>
                    <a:pt x="11899" y="6522"/>
                    <a:pt x="8375" y="7809"/>
                    <a:pt x="0" y="3905"/>
                  </a:cubicBezTo>
                  <a:cubicBezTo>
                    <a:pt x="3373" y="13417"/>
                    <a:pt x="1667" y="15535"/>
                    <a:pt x="7124" y="21600"/>
                  </a:cubicBezTo>
                  <a:cubicBezTo>
                    <a:pt x="9284" y="12503"/>
                    <a:pt x="21600" y="3905"/>
                    <a:pt x="10724" y="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989" name="Shape 1989"/>
            <p:cNvSpPr/>
            <p:nvPr/>
          </p:nvSpPr>
          <p:spPr>
            <a:xfrm>
              <a:off x="139184" y="79659"/>
              <a:ext cx="4285" cy="4284"/>
            </a:xfrm>
            <a:custGeom>
              <a:avLst/>
              <a:gdLst/>
              <a:ahLst/>
              <a:cxnLst>
                <a:cxn ang="0">
                  <a:pos x="wd2" y="hd2"/>
                </a:cxn>
                <a:cxn ang="5400000">
                  <a:pos x="wd2" y="hd2"/>
                </a:cxn>
                <a:cxn ang="10800000">
                  <a:pos x="wd2" y="hd2"/>
                </a:cxn>
                <a:cxn ang="16200000">
                  <a:pos x="wd2" y="hd2"/>
                </a:cxn>
              </a:cxnLst>
              <a:rect l="0" t="0" r="r" b="b"/>
              <a:pathLst>
                <a:path w="14681" h="18108" extrusionOk="0">
                  <a:moveTo>
                    <a:pt x="10298" y="0"/>
                  </a:moveTo>
                  <a:cubicBezTo>
                    <a:pt x="10298" y="7291"/>
                    <a:pt x="8417" y="10676"/>
                    <a:pt x="5725" y="2364"/>
                  </a:cubicBezTo>
                  <a:cubicBezTo>
                    <a:pt x="-3356" y="2364"/>
                    <a:pt x="1087" y="12243"/>
                    <a:pt x="1087" y="17618"/>
                  </a:cubicBezTo>
                  <a:cubicBezTo>
                    <a:pt x="18244" y="21600"/>
                    <a:pt x="16493" y="0"/>
                    <a:pt x="10298" y="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990" name="Shape 1990"/>
            <p:cNvSpPr/>
            <p:nvPr/>
          </p:nvSpPr>
          <p:spPr>
            <a:xfrm>
              <a:off x="145923" y="85274"/>
              <a:ext cx="4285" cy="4285"/>
            </a:xfrm>
            <a:custGeom>
              <a:avLst/>
              <a:gdLst/>
              <a:ahLst/>
              <a:cxnLst>
                <a:cxn ang="0">
                  <a:pos x="wd2" y="hd2"/>
                </a:cxn>
                <a:cxn ang="5400000">
                  <a:pos x="wd2" y="hd2"/>
                </a:cxn>
                <a:cxn ang="10800000">
                  <a:pos x="wd2" y="hd2"/>
                </a:cxn>
                <a:cxn ang="16200000">
                  <a:pos x="wd2" y="hd2"/>
                </a:cxn>
              </a:cxnLst>
              <a:rect l="0" t="0" r="r" b="b"/>
              <a:pathLst>
                <a:path w="21600" h="9393" extrusionOk="0">
                  <a:moveTo>
                    <a:pt x="21600" y="0"/>
                  </a:moveTo>
                  <a:cubicBezTo>
                    <a:pt x="15130" y="2920"/>
                    <a:pt x="18136" y="5863"/>
                    <a:pt x="9453" y="3062"/>
                  </a:cubicBezTo>
                  <a:cubicBezTo>
                    <a:pt x="5701" y="1875"/>
                    <a:pt x="1732" y="-3323"/>
                    <a:pt x="0" y="3371"/>
                  </a:cubicBezTo>
                  <a:cubicBezTo>
                    <a:pt x="11016" y="4439"/>
                    <a:pt x="21600" y="18277"/>
                    <a:pt x="21600" y="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991" name="Shape 1991"/>
            <p:cNvSpPr/>
            <p:nvPr/>
          </p:nvSpPr>
          <p:spPr>
            <a:xfrm>
              <a:off x="119800" y="86856"/>
              <a:ext cx="62147" cy="83485"/>
            </a:xfrm>
            <a:custGeom>
              <a:avLst/>
              <a:gdLst/>
              <a:ahLst/>
              <a:cxnLst>
                <a:cxn ang="0">
                  <a:pos x="wd2" y="hd2"/>
                </a:cxn>
                <a:cxn ang="5400000">
                  <a:pos x="wd2" y="hd2"/>
                </a:cxn>
                <a:cxn ang="10800000">
                  <a:pos x="wd2" y="hd2"/>
                </a:cxn>
                <a:cxn ang="16200000">
                  <a:pos x="wd2" y="hd2"/>
                </a:cxn>
              </a:cxnLst>
              <a:rect l="0" t="0" r="r" b="b"/>
              <a:pathLst>
                <a:path w="21517" h="21336" extrusionOk="0">
                  <a:moveTo>
                    <a:pt x="19567" y="7931"/>
                  </a:moveTo>
                  <a:cubicBezTo>
                    <a:pt x="19048" y="7904"/>
                    <a:pt x="19448" y="7845"/>
                    <a:pt x="19422" y="7719"/>
                  </a:cubicBezTo>
                  <a:cubicBezTo>
                    <a:pt x="19025" y="7719"/>
                    <a:pt x="18300" y="6676"/>
                    <a:pt x="18300" y="6418"/>
                  </a:cubicBezTo>
                  <a:cubicBezTo>
                    <a:pt x="18154" y="6364"/>
                    <a:pt x="18030" y="5984"/>
                    <a:pt x="18056" y="5984"/>
                  </a:cubicBezTo>
                  <a:cubicBezTo>
                    <a:pt x="17943" y="5729"/>
                    <a:pt x="17483" y="5519"/>
                    <a:pt x="17666" y="5262"/>
                  </a:cubicBezTo>
                  <a:cubicBezTo>
                    <a:pt x="17237" y="5072"/>
                    <a:pt x="16781" y="4416"/>
                    <a:pt x="16643" y="4106"/>
                  </a:cubicBezTo>
                  <a:cubicBezTo>
                    <a:pt x="16386" y="3964"/>
                    <a:pt x="16203" y="3565"/>
                    <a:pt x="16203" y="3348"/>
                  </a:cubicBezTo>
                  <a:cubicBezTo>
                    <a:pt x="15909" y="3348"/>
                    <a:pt x="15513" y="2695"/>
                    <a:pt x="15570" y="2445"/>
                  </a:cubicBezTo>
                  <a:cubicBezTo>
                    <a:pt x="15293" y="2445"/>
                    <a:pt x="15220" y="2082"/>
                    <a:pt x="14935" y="2082"/>
                  </a:cubicBezTo>
                  <a:cubicBezTo>
                    <a:pt x="15075" y="1777"/>
                    <a:pt x="13120" y="1748"/>
                    <a:pt x="12791" y="1721"/>
                  </a:cubicBezTo>
                  <a:cubicBezTo>
                    <a:pt x="12847" y="1475"/>
                    <a:pt x="12591" y="1324"/>
                    <a:pt x="12302" y="1324"/>
                  </a:cubicBezTo>
                  <a:cubicBezTo>
                    <a:pt x="12302" y="1706"/>
                    <a:pt x="11199" y="1748"/>
                    <a:pt x="10824" y="1733"/>
                  </a:cubicBezTo>
                  <a:cubicBezTo>
                    <a:pt x="10554" y="1724"/>
                    <a:pt x="9962" y="1667"/>
                    <a:pt x="9962" y="1432"/>
                  </a:cubicBezTo>
                  <a:cubicBezTo>
                    <a:pt x="9775" y="1397"/>
                    <a:pt x="9512" y="1432"/>
                    <a:pt x="9230" y="1432"/>
                  </a:cubicBezTo>
                  <a:cubicBezTo>
                    <a:pt x="9295" y="1188"/>
                    <a:pt x="8622" y="87"/>
                    <a:pt x="8255" y="22"/>
                  </a:cubicBezTo>
                  <a:cubicBezTo>
                    <a:pt x="8255" y="58"/>
                    <a:pt x="8255" y="96"/>
                    <a:pt x="8255" y="132"/>
                  </a:cubicBezTo>
                  <a:cubicBezTo>
                    <a:pt x="7980" y="165"/>
                    <a:pt x="6254" y="-152"/>
                    <a:pt x="6254" y="96"/>
                  </a:cubicBezTo>
                  <a:cubicBezTo>
                    <a:pt x="6047" y="96"/>
                    <a:pt x="5172" y="326"/>
                    <a:pt x="5035" y="529"/>
                  </a:cubicBezTo>
                  <a:cubicBezTo>
                    <a:pt x="4952" y="529"/>
                    <a:pt x="4156" y="817"/>
                    <a:pt x="4156" y="601"/>
                  </a:cubicBezTo>
                  <a:cubicBezTo>
                    <a:pt x="3956" y="601"/>
                    <a:pt x="3715" y="678"/>
                    <a:pt x="3619" y="817"/>
                  </a:cubicBezTo>
                  <a:cubicBezTo>
                    <a:pt x="3402" y="817"/>
                    <a:pt x="3172" y="1103"/>
                    <a:pt x="3035" y="1215"/>
                  </a:cubicBezTo>
                  <a:cubicBezTo>
                    <a:pt x="2658" y="1182"/>
                    <a:pt x="2928" y="1003"/>
                    <a:pt x="2548" y="1396"/>
                  </a:cubicBezTo>
                  <a:cubicBezTo>
                    <a:pt x="2548" y="1525"/>
                    <a:pt x="2261" y="2081"/>
                    <a:pt x="2207" y="2081"/>
                  </a:cubicBezTo>
                  <a:cubicBezTo>
                    <a:pt x="2328" y="2171"/>
                    <a:pt x="2324" y="2220"/>
                    <a:pt x="2207" y="2335"/>
                  </a:cubicBezTo>
                  <a:cubicBezTo>
                    <a:pt x="1938" y="2494"/>
                    <a:pt x="1785" y="2817"/>
                    <a:pt x="1524" y="2913"/>
                  </a:cubicBezTo>
                  <a:cubicBezTo>
                    <a:pt x="1250" y="3250"/>
                    <a:pt x="1191" y="2890"/>
                    <a:pt x="986" y="3269"/>
                  </a:cubicBezTo>
                  <a:cubicBezTo>
                    <a:pt x="875" y="3480"/>
                    <a:pt x="721" y="3638"/>
                    <a:pt x="602" y="3808"/>
                  </a:cubicBezTo>
                  <a:cubicBezTo>
                    <a:pt x="225" y="4344"/>
                    <a:pt x="207" y="4578"/>
                    <a:pt x="207" y="5081"/>
                  </a:cubicBezTo>
                  <a:cubicBezTo>
                    <a:pt x="207" y="5260"/>
                    <a:pt x="-50" y="5426"/>
                    <a:pt x="9" y="5578"/>
                  </a:cubicBezTo>
                  <a:cubicBezTo>
                    <a:pt x="89" y="5782"/>
                    <a:pt x="253" y="6208"/>
                    <a:pt x="207" y="6345"/>
                  </a:cubicBezTo>
                  <a:cubicBezTo>
                    <a:pt x="20" y="6345"/>
                    <a:pt x="-83" y="6832"/>
                    <a:pt x="258" y="6959"/>
                  </a:cubicBezTo>
                  <a:cubicBezTo>
                    <a:pt x="258" y="7279"/>
                    <a:pt x="886" y="8246"/>
                    <a:pt x="1279" y="8440"/>
                  </a:cubicBezTo>
                  <a:cubicBezTo>
                    <a:pt x="1279" y="8705"/>
                    <a:pt x="1993" y="9271"/>
                    <a:pt x="2352" y="9271"/>
                  </a:cubicBezTo>
                  <a:cubicBezTo>
                    <a:pt x="2491" y="9476"/>
                    <a:pt x="3961" y="9781"/>
                    <a:pt x="3961" y="9524"/>
                  </a:cubicBezTo>
                  <a:cubicBezTo>
                    <a:pt x="4560" y="9524"/>
                    <a:pt x="6671" y="9237"/>
                    <a:pt x="6986" y="9705"/>
                  </a:cubicBezTo>
                  <a:cubicBezTo>
                    <a:pt x="7519" y="9705"/>
                    <a:pt x="7714" y="9638"/>
                    <a:pt x="8206" y="9813"/>
                  </a:cubicBezTo>
                  <a:cubicBezTo>
                    <a:pt x="8271" y="10083"/>
                    <a:pt x="8170" y="10898"/>
                    <a:pt x="7914" y="11114"/>
                  </a:cubicBezTo>
                  <a:cubicBezTo>
                    <a:pt x="7914" y="11477"/>
                    <a:pt x="8059" y="11859"/>
                    <a:pt x="8450" y="12053"/>
                  </a:cubicBezTo>
                  <a:cubicBezTo>
                    <a:pt x="8479" y="12141"/>
                    <a:pt x="8758" y="12486"/>
                    <a:pt x="8841" y="12486"/>
                  </a:cubicBezTo>
                  <a:cubicBezTo>
                    <a:pt x="8993" y="12942"/>
                    <a:pt x="9163" y="13337"/>
                    <a:pt x="9049" y="13983"/>
                  </a:cubicBezTo>
                  <a:cubicBezTo>
                    <a:pt x="8944" y="14571"/>
                    <a:pt x="8694" y="14920"/>
                    <a:pt x="8694" y="15448"/>
                  </a:cubicBezTo>
                  <a:cubicBezTo>
                    <a:pt x="8545" y="15448"/>
                    <a:pt x="8841" y="16459"/>
                    <a:pt x="8986" y="16459"/>
                  </a:cubicBezTo>
                  <a:cubicBezTo>
                    <a:pt x="8986" y="16919"/>
                    <a:pt x="9475" y="17333"/>
                    <a:pt x="9475" y="17832"/>
                  </a:cubicBezTo>
                  <a:cubicBezTo>
                    <a:pt x="9504" y="17832"/>
                    <a:pt x="9670" y="18303"/>
                    <a:pt x="9670" y="18446"/>
                  </a:cubicBezTo>
                  <a:cubicBezTo>
                    <a:pt x="9519" y="18446"/>
                    <a:pt x="10450" y="19829"/>
                    <a:pt x="10450" y="19928"/>
                  </a:cubicBezTo>
                  <a:cubicBezTo>
                    <a:pt x="10616" y="19928"/>
                    <a:pt x="10640" y="20397"/>
                    <a:pt x="10790" y="20397"/>
                  </a:cubicBezTo>
                  <a:cubicBezTo>
                    <a:pt x="10816" y="20709"/>
                    <a:pt x="10985" y="20998"/>
                    <a:pt x="10985" y="21228"/>
                  </a:cubicBezTo>
                  <a:cubicBezTo>
                    <a:pt x="11180" y="21448"/>
                    <a:pt x="11986" y="21264"/>
                    <a:pt x="12301" y="21264"/>
                  </a:cubicBezTo>
                  <a:cubicBezTo>
                    <a:pt x="12301" y="21180"/>
                    <a:pt x="13771" y="20975"/>
                    <a:pt x="13958" y="20975"/>
                  </a:cubicBezTo>
                  <a:cubicBezTo>
                    <a:pt x="14057" y="20878"/>
                    <a:pt x="14690" y="20216"/>
                    <a:pt x="14690" y="20216"/>
                  </a:cubicBezTo>
                  <a:cubicBezTo>
                    <a:pt x="14690" y="19882"/>
                    <a:pt x="15601" y="19238"/>
                    <a:pt x="15959" y="19059"/>
                  </a:cubicBezTo>
                  <a:cubicBezTo>
                    <a:pt x="15959" y="19006"/>
                    <a:pt x="16404" y="18192"/>
                    <a:pt x="16349" y="18192"/>
                  </a:cubicBezTo>
                  <a:cubicBezTo>
                    <a:pt x="16349" y="17624"/>
                    <a:pt x="16544" y="17250"/>
                    <a:pt x="16544" y="16748"/>
                  </a:cubicBezTo>
                  <a:cubicBezTo>
                    <a:pt x="16688" y="16748"/>
                    <a:pt x="16830" y="16278"/>
                    <a:pt x="17128" y="16278"/>
                  </a:cubicBezTo>
                  <a:cubicBezTo>
                    <a:pt x="17212" y="16155"/>
                    <a:pt x="17450" y="16107"/>
                    <a:pt x="17616" y="16024"/>
                  </a:cubicBezTo>
                  <a:cubicBezTo>
                    <a:pt x="17616" y="15713"/>
                    <a:pt x="17957" y="15476"/>
                    <a:pt x="17957" y="15087"/>
                  </a:cubicBezTo>
                  <a:cubicBezTo>
                    <a:pt x="18179" y="15087"/>
                    <a:pt x="17812" y="13876"/>
                    <a:pt x="17812" y="13749"/>
                  </a:cubicBezTo>
                  <a:cubicBezTo>
                    <a:pt x="17382" y="13749"/>
                    <a:pt x="17713" y="12307"/>
                    <a:pt x="17713" y="12124"/>
                  </a:cubicBezTo>
                  <a:cubicBezTo>
                    <a:pt x="17437" y="12124"/>
                    <a:pt x="18620" y="11148"/>
                    <a:pt x="18598" y="11208"/>
                  </a:cubicBezTo>
                  <a:cubicBezTo>
                    <a:pt x="18681" y="10953"/>
                    <a:pt x="19316" y="10604"/>
                    <a:pt x="19526" y="10404"/>
                  </a:cubicBezTo>
                  <a:cubicBezTo>
                    <a:pt x="19713" y="10224"/>
                    <a:pt x="20347" y="9878"/>
                    <a:pt x="20347" y="9667"/>
                  </a:cubicBezTo>
                  <a:cubicBezTo>
                    <a:pt x="20620" y="9565"/>
                    <a:pt x="20654" y="9375"/>
                    <a:pt x="20882" y="9269"/>
                  </a:cubicBezTo>
                  <a:cubicBezTo>
                    <a:pt x="20882" y="9177"/>
                    <a:pt x="20727" y="8909"/>
                    <a:pt x="21077" y="8909"/>
                  </a:cubicBezTo>
                  <a:cubicBezTo>
                    <a:pt x="20989" y="8446"/>
                    <a:pt x="21517" y="8183"/>
                    <a:pt x="21517" y="7716"/>
                  </a:cubicBezTo>
                  <a:cubicBezTo>
                    <a:pt x="21101" y="7817"/>
                    <a:pt x="20526" y="7861"/>
                    <a:pt x="20102" y="7861"/>
                  </a:cubicBezTo>
                  <a:cubicBezTo>
                    <a:pt x="20104" y="7926"/>
                    <a:pt x="19637" y="7935"/>
                    <a:pt x="19567" y="7931"/>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992" name="Shape 1992"/>
            <p:cNvSpPr/>
            <p:nvPr/>
          </p:nvSpPr>
          <p:spPr>
            <a:xfrm>
              <a:off x="67304" y="100062"/>
              <a:ext cx="4285" cy="4285"/>
            </a:xfrm>
            <a:custGeom>
              <a:avLst/>
              <a:gdLst/>
              <a:ahLst/>
              <a:cxnLst>
                <a:cxn ang="0">
                  <a:pos x="wd2" y="hd2"/>
                </a:cxn>
                <a:cxn ang="5400000">
                  <a:pos x="wd2" y="hd2"/>
                </a:cxn>
                <a:cxn ang="10800000">
                  <a:pos x="wd2" y="hd2"/>
                </a:cxn>
                <a:cxn ang="16200000">
                  <a:pos x="wd2" y="hd2"/>
                </a:cxn>
              </a:cxnLst>
              <a:rect l="0" t="0" r="r" b="b"/>
              <a:pathLst>
                <a:path w="16989" h="15334" extrusionOk="0">
                  <a:moveTo>
                    <a:pt x="5730" y="2266"/>
                  </a:moveTo>
                  <a:cubicBezTo>
                    <a:pt x="4165" y="1591"/>
                    <a:pt x="2498" y="771"/>
                    <a:pt x="900" y="0"/>
                  </a:cubicBezTo>
                  <a:cubicBezTo>
                    <a:pt x="-4611" y="21600"/>
                    <a:pt x="16989" y="17743"/>
                    <a:pt x="16989" y="4629"/>
                  </a:cubicBezTo>
                  <a:cubicBezTo>
                    <a:pt x="12159" y="7955"/>
                    <a:pt x="7839" y="13596"/>
                    <a:pt x="5730" y="226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993" name="Shape 1993"/>
            <p:cNvSpPr/>
            <p:nvPr/>
          </p:nvSpPr>
          <p:spPr>
            <a:xfrm>
              <a:off x="71879" y="101185"/>
              <a:ext cx="5992" cy="4285"/>
            </a:xfrm>
            <a:custGeom>
              <a:avLst/>
              <a:gdLst/>
              <a:ahLst/>
              <a:cxnLst>
                <a:cxn ang="0">
                  <a:pos x="wd2" y="hd2"/>
                </a:cxn>
                <a:cxn ang="5400000">
                  <a:pos x="wd2" y="hd2"/>
                </a:cxn>
                <a:cxn ang="10800000">
                  <a:pos x="wd2" y="hd2"/>
                </a:cxn>
                <a:cxn ang="16200000">
                  <a:pos x="wd2" y="hd2"/>
                </a:cxn>
              </a:cxnLst>
              <a:rect l="0" t="0" r="r" b="b"/>
              <a:pathLst>
                <a:path w="18999" h="20935" extrusionOk="0">
                  <a:moveTo>
                    <a:pt x="5636" y="0"/>
                  </a:moveTo>
                  <a:cubicBezTo>
                    <a:pt x="4287" y="4948"/>
                    <a:pt x="2148" y="3040"/>
                    <a:pt x="0" y="2842"/>
                  </a:cubicBezTo>
                  <a:cubicBezTo>
                    <a:pt x="1313" y="7114"/>
                    <a:pt x="5600" y="11307"/>
                    <a:pt x="7812" y="11307"/>
                  </a:cubicBezTo>
                  <a:cubicBezTo>
                    <a:pt x="9253" y="17507"/>
                    <a:pt x="13604" y="21600"/>
                    <a:pt x="17047" y="20845"/>
                  </a:cubicBezTo>
                  <a:cubicBezTo>
                    <a:pt x="21600" y="19871"/>
                    <a:pt x="16872" y="12618"/>
                    <a:pt x="16055" y="9439"/>
                  </a:cubicBezTo>
                  <a:cubicBezTo>
                    <a:pt x="11622" y="9439"/>
                    <a:pt x="11135" y="1212"/>
                    <a:pt x="5636" y="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994" name="Shape 1994"/>
            <p:cNvSpPr/>
            <p:nvPr/>
          </p:nvSpPr>
          <p:spPr>
            <a:xfrm>
              <a:off x="77869" y="106426"/>
              <a:ext cx="5617" cy="4285"/>
            </a:xfrm>
            <a:custGeom>
              <a:avLst/>
              <a:gdLst/>
              <a:ahLst/>
              <a:cxnLst>
                <a:cxn ang="0">
                  <a:pos x="wd2" y="hd2"/>
                </a:cxn>
                <a:cxn ang="5400000">
                  <a:pos x="wd2" y="hd2"/>
                </a:cxn>
                <a:cxn ang="10800000">
                  <a:pos x="wd2" y="hd2"/>
                </a:cxn>
                <a:cxn ang="16200000">
                  <a:pos x="wd2" y="hd2"/>
                </a:cxn>
              </a:cxnLst>
              <a:rect l="0" t="0" r="r" b="b"/>
              <a:pathLst>
                <a:path w="21600" h="19826" extrusionOk="0">
                  <a:moveTo>
                    <a:pt x="15657" y="0"/>
                  </a:moveTo>
                  <a:cubicBezTo>
                    <a:pt x="14560" y="9831"/>
                    <a:pt x="15657" y="658"/>
                    <a:pt x="15657" y="8204"/>
                  </a:cubicBezTo>
                  <a:cubicBezTo>
                    <a:pt x="11646" y="8446"/>
                    <a:pt x="8331" y="1662"/>
                    <a:pt x="5406" y="1662"/>
                  </a:cubicBezTo>
                  <a:cubicBezTo>
                    <a:pt x="6331" y="6612"/>
                    <a:pt x="7554" y="10212"/>
                    <a:pt x="7554" y="14712"/>
                  </a:cubicBezTo>
                  <a:cubicBezTo>
                    <a:pt x="4789" y="18069"/>
                    <a:pt x="2686" y="14712"/>
                    <a:pt x="0" y="14712"/>
                  </a:cubicBezTo>
                  <a:cubicBezTo>
                    <a:pt x="1006" y="20735"/>
                    <a:pt x="8309" y="21600"/>
                    <a:pt x="9189" y="16442"/>
                  </a:cubicBezTo>
                  <a:cubicBezTo>
                    <a:pt x="15417" y="16442"/>
                    <a:pt x="15680" y="16027"/>
                    <a:pt x="21600" y="18000"/>
                  </a:cubicBezTo>
                  <a:cubicBezTo>
                    <a:pt x="21406" y="13015"/>
                    <a:pt x="17349" y="1315"/>
                    <a:pt x="15657" y="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995" name="Shape 1995"/>
            <p:cNvSpPr/>
            <p:nvPr/>
          </p:nvSpPr>
          <p:spPr>
            <a:xfrm>
              <a:off x="73107" y="106052"/>
              <a:ext cx="4285" cy="4285"/>
            </a:xfrm>
            <a:custGeom>
              <a:avLst/>
              <a:gdLst/>
              <a:ahLst/>
              <a:cxnLst>
                <a:cxn ang="0">
                  <a:pos x="wd2" y="hd2"/>
                </a:cxn>
                <a:cxn ang="5400000">
                  <a:pos x="wd2" y="hd2"/>
                </a:cxn>
                <a:cxn ang="10800000">
                  <a:pos x="wd2" y="hd2"/>
                </a:cxn>
                <a:cxn ang="16200000">
                  <a:pos x="wd2" y="hd2"/>
                </a:cxn>
              </a:cxnLst>
              <a:rect l="0" t="0" r="r" b="b"/>
              <a:pathLst>
                <a:path w="16603" h="17442" extrusionOk="0">
                  <a:moveTo>
                    <a:pt x="1543" y="0"/>
                  </a:moveTo>
                  <a:cubicBezTo>
                    <a:pt x="-4492" y="21600"/>
                    <a:pt x="8577" y="17040"/>
                    <a:pt x="16563" y="17040"/>
                  </a:cubicBezTo>
                  <a:cubicBezTo>
                    <a:pt x="17108" y="7620"/>
                    <a:pt x="12116" y="1920"/>
                    <a:pt x="1543" y="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996" name="Shape 1996"/>
            <p:cNvSpPr/>
            <p:nvPr/>
          </p:nvSpPr>
          <p:spPr>
            <a:xfrm>
              <a:off x="73107" y="106052"/>
              <a:ext cx="4285" cy="4285"/>
            </a:xfrm>
            <a:custGeom>
              <a:avLst/>
              <a:gdLst/>
              <a:ahLst/>
              <a:cxnLst>
                <a:cxn ang="0">
                  <a:pos x="wd2" y="hd2"/>
                </a:cxn>
                <a:cxn ang="5400000">
                  <a:pos x="wd2" y="hd2"/>
                </a:cxn>
                <a:cxn ang="10800000">
                  <a:pos x="wd2" y="hd2"/>
                </a:cxn>
                <a:cxn ang="16200000">
                  <a:pos x="wd2" y="hd2"/>
                </a:cxn>
              </a:cxnLst>
              <a:rect l="0" t="0" r="r" b="b"/>
              <a:pathLst>
                <a:path w="21600" h="12742" extrusionOk="0">
                  <a:moveTo>
                    <a:pt x="0" y="12742"/>
                  </a:moveTo>
                  <a:cubicBezTo>
                    <a:pt x="7251" y="11994"/>
                    <a:pt x="14425" y="11339"/>
                    <a:pt x="21600" y="10545"/>
                  </a:cubicBezTo>
                  <a:cubicBezTo>
                    <a:pt x="17860" y="-8858"/>
                    <a:pt x="2137" y="2550"/>
                    <a:pt x="0" y="12742"/>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997" name="Shape 1997"/>
            <p:cNvSpPr/>
            <p:nvPr/>
          </p:nvSpPr>
          <p:spPr>
            <a:xfrm>
              <a:off x="85087" y="105865"/>
              <a:ext cx="4285" cy="4285"/>
            </a:xfrm>
            <a:custGeom>
              <a:avLst/>
              <a:gdLst/>
              <a:ahLst/>
              <a:cxnLst>
                <a:cxn ang="0">
                  <a:pos x="wd2" y="hd2"/>
                </a:cxn>
                <a:cxn ang="5400000">
                  <a:pos x="wd2" y="hd2"/>
                </a:cxn>
                <a:cxn ang="10800000">
                  <a:pos x="wd2" y="hd2"/>
                </a:cxn>
                <a:cxn ang="16200000">
                  <a:pos x="wd2" y="hd2"/>
                </a:cxn>
              </a:cxnLst>
              <a:rect l="0" t="0" r="r" b="b"/>
              <a:pathLst>
                <a:path w="17162" h="13638" extrusionOk="0">
                  <a:moveTo>
                    <a:pt x="1582" y="0"/>
                  </a:moveTo>
                  <a:cubicBezTo>
                    <a:pt x="-4374" y="21600"/>
                    <a:pt x="7735" y="11073"/>
                    <a:pt x="17161" y="11073"/>
                  </a:cubicBezTo>
                  <a:cubicBezTo>
                    <a:pt x="17226" y="3353"/>
                    <a:pt x="8782" y="0"/>
                    <a:pt x="1582" y="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998" name="Shape 1998"/>
            <p:cNvSpPr/>
            <p:nvPr/>
          </p:nvSpPr>
          <p:spPr>
            <a:xfrm>
              <a:off x="81905" y="105865"/>
              <a:ext cx="4285" cy="42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7500"/>
                    <a:pt x="0" y="14250"/>
                    <a:pt x="0" y="21600"/>
                  </a:cubicBezTo>
                  <a:cubicBezTo>
                    <a:pt x="8975" y="18750"/>
                    <a:pt x="12777" y="14250"/>
                    <a:pt x="21600" y="14250"/>
                  </a:cubicBezTo>
                  <a:cubicBezTo>
                    <a:pt x="21600" y="5100"/>
                    <a:pt x="9279" y="0"/>
                    <a:pt x="0" y="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999" name="Shape 1999"/>
            <p:cNvSpPr/>
            <p:nvPr/>
          </p:nvSpPr>
          <p:spPr>
            <a:xfrm>
              <a:off x="78910" y="111855"/>
              <a:ext cx="4285" cy="4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7923" y="21600"/>
                    <a:pt x="17234" y="20571"/>
                    <a:pt x="21600" y="5371"/>
                  </a:cubicBezTo>
                  <a:cubicBezTo>
                    <a:pt x="16200" y="3429"/>
                    <a:pt x="10915" y="1714"/>
                    <a:pt x="5285" y="0"/>
                  </a:cubicBezTo>
                  <a:cubicBezTo>
                    <a:pt x="3447" y="7200"/>
                    <a:pt x="1838" y="14400"/>
                    <a:pt x="0" y="216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2000" name="Shape 2000"/>
            <p:cNvSpPr/>
            <p:nvPr/>
          </p:nvSpPr>
          <p:spPr>
            <a:xfrm>
              <a:off x="177745" y="141992"/>
              <a:ext cx="4285" cy="4285"/>
            </a:xfrm>
            <a:custGeom>
              <a:avLst/>
              <a:gdLst/>
              <a:ahLst/>
              <a:cxnLst>
                <a:cxn ang="0">
                  <a:pos x="wd2" y="hd2"/>
                </a:cxn>
                <a:cxn ang="5400000">
                  <a:pos x="wd2" y="hd2"/>
                </a:cxn>
                <a:cxn ang="10800000">
                  <a:pos x="wd2" y="hd2"/>
                </a:cxn>
                <a:cxn ang="16200000">
                  <a:pos x="wd2" y="hd2"/>
                </a:cxn>
              </a:cxnLst>
              <a:rect l="0" t="0" r="r" b="b"/>
              <a:pathLst>
                <a:path w="16557" h="18344" extrusionOk="0">
                  <a:moveTo>
                    <a:pt x="0" y="16234"/>
                  </a:moveTo>
                  <a:cubicBezTo>
                    <a:pt x="21600" y="21600"/>
                    <a:pt x="17408" y="16922"/>
                    <a:pt x="13033" y="0"/>
                  </a:cubicBezTo>
                  <a:cubicBezTo>
                    <a:pt x="2734" y="5916"/>
                    <a:pt x="0" y="4471"/>
                    <a:pt x="0" y="1623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 name="Shape 2003"/>
          <p:cNvSpPr/>
          <p:nvPr/>
        </p:nvSpPr>
        <p:spPr>
          <a:xfrm>
            <a:off x="4248321" y="4683265"/>
            <a:ext cx="4339743" cy="387070"/>
          </a:xfrm>
          <a:prstGeom prst="rect">
            <a:avLst/>
          </a:prstGeom>
          <a:ln w="12700">
            <a:miter lim="400000"/>
          </a:ln>
        </p:spPr>
        <p:txBody>
          <a:bodyPr wrap="none" lIns="50800" tIns="50800" rIns="50800" bIns="50800" anchor="ctr">
            <a:spAutoFit/>
          </a:bodyPr>
          <a:lstStyle>
            <a:lvl1pPr algn="l">
              <a:defRPr sz="1800" i="1">
                <a:solidFill>
                  <a:srgbClr val="FFFFFF"/>
                </a:solidFill>
                <a:latin typeface="Helvetica Neue Medium"/>
                <a:ea typeface="Helvetica Neue Medium"/>
                <a:cs typeface="Helvetica Neue Medium"/>
                <a:sym typeface="Helvetica Neue Medium"/>
              </a:defRPr>
            </a:lvl1pPr>
          </a:lstStyle>
          <a:p>
            <a:r>
              <a:t>Designed by MEAP product department</a:t>
            </a:r>
          </a:p>
        </p:txBody>
      </p:sp>
      <p:pic>
        <p:nvPicPr>
          <p:cNvPr id="2004" name="pasted-image.pdf"/>
          <p:cNvPicPr>
            <a:picLocks noChangeAspect="1"/>
          </p:cNvPicPr>
          <p:nvPr/>
        </p:nvPicPr>
        <p:blipFill>
          <a:blip r:embed="rId1"/>
          <a:stretch>
            <a:fillRect/>
          </a:stretch>
        </p:blipFill>
        <p:spPr>
          <a:xfrm>
            <a:off x="415019" y="8849874"/>
            <a:ext cx="1930229" cy="517325"/>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type="lt">
                                    <p:tmAbs val="100"/>
                                  </p:iterate>
                                  <p:childTnLst>
                                    <p:set>
                                      <p:cBhvr>
                                        <p:cTn id="6" dur="indefinite" fill="hold"/>
                                        <p:tgtEl>
                                          <p:spTgt spid="20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2003"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ph type="title"/>
          </p:nvPr>
        </p:nvSpPr>
        <p:spPr>
          <a:xfrm>
            <a:off x="381000" y="25400"/>
            <a:ext cx="6311900" cy="801313"/>
          </a:xfrm>
          <a:prstGeom prst="rect">
            <a:avLst/>
          </a:prstGeom>
        </p:spPr>
        <p:txBody>
          <a:bodyPr/>
          <a:lstStyle>
            <a:lvl1pPr>
              <a:defRPr b="1">
                <a:latin typeface="Helvetica Neue"/>
                <a:ea typeface="Helvetica Neue"/>
                <a:cs typeface="Helvetica Neue"/>
                <a:sym typeface="Helvetica Neue"/>
              </a:defRPr>
            </a:lvl1pPr>
          </a:lstStyle>
          <a:p>
            <a:r>
              <a:t>APP NEST 在企业移动化架构的位置</a:t>
            </a:r>
          </a:p>
        </p:txBody>
      </p:sp>
      <p:sp>
        <p:nvSpPr>
          <p:cNvPr id="210" name="Shape 210"/>
          <p:cNvSpPr/>
          <p:nvPr>
            <p:ph type="sldNum" sz="quarter" idx="2"/>
          </p:nvPr>
        </p:nvSpPr>
        <p:spPr>
          <a:xfrm>
            <a:off x="12396708" y="9220200"/>
            <a:ext cx="213157" cy="317500"/>
          </a:xfrm>
          <a:prstGeom prst="rect">
            <a:avLst/>
          </a:prstGeom>
        </p:spPr>
        <p:txBody>
          <a:bodyPr/>
          <a:lstStyle/>
          <a:p>
            <a:fld id="{86CB4B4D-7CA3-9044-876B-883B54F8677D}" type="slidenum">
              <a:rPr/>
            </a:fld>
            <a:endParaRPr/>
          </a:p>
        </p:txBody>
      </p:sp>
      <p:sp>
        <p:nvSpPr>
          <p:cNvPr id="211" name="Shape 211"/>
          <p:cNvSpPr/>
          <p:nvPr/>
        </p:nvSpPr>
        <p:spPr>
          <a:xfrm>
            <a:off x="1058905" y="7423508"/>
            <a:ext cx="10942185" cy="1463772"/>
          </a:xfrm>
          <a:prstGeom prst="rect">
            <a:avLst/>
          </a:prstGeom>
          <a:ln w="25400">
            <a:solidFill>
              <a:schemeClr val="accent5">
                <a:hueOff val="-176146"/>
                <a:satOff val="3665"/>
                <a:lumOff val="-13985"/>
              </a:schemeClr>
            </a:solidFill>
            <a:miter lim="400000"/>
          </a:ln>
        </p:spPr>
        <p:txBody>
          <a:bodyPr lIns="50800" tIns="50800" rIns="50800" bIns="50800" anchor="ctr"/>
          <a:lstStyle/>
          <a:p>
            <a:pPr>
              <a:defRPr sz="2400">
                <a:latin typeface="Helvetica Light"/>
                <a:ea typeface="Helvetica Light"/>
                <a:cs typeface="Helvetica Light"/>
                <a:sym typeface="Helvetica Light"/>
              </a:defRPr>
            </a:pPr>
          </a:p>
        </p:txBody>
      </p:sp>
      <p:sp>
        <p:nvSpPr>
          <p:cNvPr id="212" name="Shape 212"/>
          <p:cNvSpPr/>
          <p:nvPr/>
        </p:nvSpPr>
        <p:spPr>
          <a:xfrm>
            <a:off x="5888818" y="7471233"/>
            <a:ext cx="1333501" cy="381001"/>
          </a:xfrm>
          <a:prstGeom prst="rect">
            <a:avLst/>
          </a:prstGeom>
          <a:ln w="12700">
            <a:miter lim="400000"/>
          </a:ln>
        </p:spPr>
        <p:txBody>
          <a:bodyPr wrap="none" lIns="50800" tIns="50800" rIns="50800" bIns="50800" anchor="ctr">
            <a:spAutoFit/>
          </a:bodyPr>
          <a:lstStyle>
            <a:lvl1pPr>
              <a:defRPr sz="1600">
                <a:latin typeface="Helvetica Light"/>
                <a:ea typeface="Helvetica Light"/>
                <a:cs typeface="Helvetica Light"/>
                <a:sym typeface="Helvetica Light"/>
              </a:defRPr>
            </a:lvl1pPr>
          </a:lstStyle>
          <a:p>
            <a:r>
              <a:t>企业业务系统</a:t>
            </a:r>
          </a:p>
        </p:txBody>
      </p:sp>
      <p:sp>
        <p:nvSpPr>
          <p:cNvPr id="213" name="Shape 213"/>
          <p:cNvSpPr/>
          <p:nvPr/>
        </p:nvSpPr>
        <p:spPr>
          <a:xfrm>
            <a:off x="1488181" y="8045388"/>
            <a:ext cx="762947" cy="668730"/>
          </a:xfrm>
          <a:prstGeom prst="rect">
            <a:avLst/>
          </a:prstGeom>
          <a:solidFill>
            <a:srgbClr val="FFFFFF"/>
          </a:solidFill>
          <a:ln w="12700">
            <a:solidFill>
              <a:schemeClr val="accent5">
                <a:hueOff val="-176146"/>
                <a:satOff val="3665"/>
                <a:lumOff val="-13985"/>
              </a:schemeClr>
            </a:solidFill>
            <a:miter lim="400000"/>
          </a:ln>
        </p:spPr>
        <p:txBody>
          <a:bodyPr lIns="50800" tIns="50800" rIns="50800" bIns="50800" anchor="ctr"/>
          <a:lstStyle>
            <a:lvl1pPr defTabSz="825500">
              <a:buClr>
                <a:srgbClr val="000000"/>
              </a:buClr>
              <a:defRPr sz="1400" b="1">
                <a:latin typeface="+mn-lt"/>
                <a:ea typeface="+mn-ea"/>
                <a:cs typeface="+mn-cs"/>
                <a:sym typeface="Helvetica"/>
              </a:defRPr>
            </a:lvl1pPr>
          </a:lstStyle>
          <a:p>
            <a:r>
              <a:t>OA</a:t>
            </a:r>
          </a:p>
        </p:txBody>
      </p:sp>
      <p:sp>
        <p:nvSpPr>
          <p:cNvPr id="214" name="Shape 214"/>
          <p:cNvSpPr/>
          <p:nvPr/>
        </p:nvSpPr>
        <p:spPr>
          <a:xfrm>
            <a:off x="2652302" y="8045388"/>
            <a:ext cx="762946" cy="668730"/>
          </a:xfrm>
          <a:prstGeom prst="rect">
            <a:avLst/>
          </a:prstGeom>
          <a:solidFill>
            <a:srgbClr val="FFFFFF"/>
          </a:solidFill>
          <a:ln w="12700">
            <a:solidFill>
              <a:schemeClr val="accent5">
                <a:hueOff val="-176146"/>
                <a:satOff val="3665"/>
                <a:lumOff val="-13985"/>
              </a:schemeClr>
            </a:solidFill>
            <a:miter lim="400000"/>
          </a:ln>
        </p:spPr>
        <p:txBody>
          <a:bodyPr lIns="50800" tIns="50800" rIns="50800" bIns="50800" anchor="ctr"/>
          <a:lstStyle>
            <a:lvl1pPr defTabSz="825500">
              <a:buClr>
                <a:srgbClr val="000000"/>
              </a:buClr>
              <a:defRPr sz="1400" b="1">
                <a:latin typeface="+mn-lt"/>
                <a:ea typeface="+mn-ea"/>
                <a:cs typeface="+mn-cs"/>
                <a:sym typeface="Helvetica"/>
              </a:defRPr>
            </a:lvl1pPr>
          </a:lstStyle>
          <a:p>
            <a:r>
              <a:t>ERP</a:t>
            </a:r>
          </a:p>
        </p:txBody>
      </p:sp>
      <p:sp>
        <p:nvSpPr>
          <p:cNvPr id="215" name="Shape 215"/>
          <p:cNvSpPr/>
          <p:nvPr/>
        </p:nvSpPr>
        <p:spPr>
          <a:xfrm>
            <a:off x="3816422" y="8045388"/>
            <a:ext cx="762947" cy="668730"/>
          </a:xfrm>
          <a:prstGeom prst="rect">
            <a:avLst/>
          </a:prstGeom>
          <a:solidFill>
            <a:srgbClr val="FFFFFF"/>
          </a:solidFill>
          <a:ln w="12700">
            <a:solidFill>
              <a:schemeClr val="accent5">
                <a:hueOff val="-176146"/>
                <a:satOff val="3665"/>
                <a:lumOff val="-13985"/>
              </a:schemeClr>
            </a:solidFill>
            <a:miter lim="400000"/>
          </a:ln>
        </p:spPr>
        <p:txBody>
          <a:bodyPr lIns="50800" tIns="50800" rIns="50800" bIns="50800" anchor="ctr"/>
          <a:lstStyle>
            <a:lvl1pPr defTabSz="825500">
              <a:buClr>
                <a:srgbClr val="000000"/>
              </a:buClr>
              <a:defRPr sz="1400" b="1">
                <a:latin typeface="+mn-lt"/>
                <a:ea typeface="+mn-ea"/>
                <a:cs typeface="+mn-cs"/>
                <a:sym typeface="Helvetica"/>
              </a:defRPr>
            </a:lvl1pPr>
          </a:lstStyle>
          <a:p>
            <a:r>
              <a:t>CRM</a:t>
            </a:r>
          </a:p>
        </p:txBody>
      </p:sp>
      <p:sp>
        <p:nvSpPr>
          <p:cNvPr id="216" name="Shape 216"/>
          <p:cNvSpPr/>
          <p:nvPr/>
        </p:nvSpPr>
        <p:spPr>
          <a:xfrm>
            <a:off x="4980542" y="8045388"/>
            <a:ext cx="762947" cy="668730"/>
          </a:xfrm>
          <a:prstGeom prst="rect">
            <a:avLst/>
          </a:prstGeom>
          <a:solidFill>
            <a:srgbClr val="FFFFFF"/>
          </a:solidFill>
          <a:ln w="12700">
            <a:solidFill>
              <a:schemeClr val="accent5">
                <a:hueOff val="-176146"/>
                <a:satOff val="3665"/>
                <a:lumOff val="-13985"/>
              </a:schemeClr>
            </a:solidFill>
            <a:miter lim="400000"/>
          </a:ln>
        </p:spPr>
        <p:txBody>
          <a:bodyPr lIns="50800" tIns="50800" rIns="50800" bIns="50800" anchor="ctr"/>
          <a:lstStyle/>
          <a:p>
            <a:pPr defTabSz="825500">
              <a:buClr>
                <a:srgbClr val="000000"/>
              </a:buClr>
              <a:defRPr sz="1400" b="1">
                <a:latin typeface="+mn-lt"/>
                <a:ea typeface="+mn-ea"/>
                <a:cs typeface="+mn-cs"/>
                <a:sym typeface="Helvetica"/>
              </a:defRPr>
            </a:pPr>
            <a:r>
              <a:t>核心</a:t>
            </a:r>
          </a:p>
          <a:p>
            <a:pPr defTabSz="825500">
              <a:buClr>
                <a:srgbClr val="000000"/>
              </a:buClr>
              <a:defRPr sz="1400" b="1">
                <a:latin typeface="+mn-lt"/>
                <a:ea typeface="+mn-ea"/>
                <a:cs typeface="+mn-cs"/>
                <a:sym typeface="Helvetica"/>
              </a:defRPr>
            </a:pPr>
            <a:r>
              <a:t>系统</a:t>
            </a:r>
          </a:p>
        </p:txBody>
      </p:sp>
      <p:sp>
        <p:nvSpPr>
          <p:cNvPr id="217" name="Shape 217"/>
          <p:cNvSpPr/>
          <p:nvPr/>
        </p:nvSpPr>
        <p:spPr>
          <a:xfrm>
            <a:off x="6144663" y="8045388"/>
            <a:ext cx="762947" cy="668730"/>
          </a:xfrm>
          <a:prstGeom prst="rect">
            <a:avLst/>
          </a:prstGeom>
          <a:solidFill>
            <a:srgbClr val="FFFFFF"/>
          </a:solidFill>
          <a:ln w="12700">
            <a:solidFill>
              <a:schemeClr val="accent5">
                <a:hueOff val="-176146"/>
                <a:satOff val="3665"/>
                <a:lumOff val="-13985"/>
              </a:schemeClr>
            </a:solidFill>
            <a:miter lim="400000"/>
          </a:ln>
        </p:spPr>
        <p:txBody>
          <a:bodyPr lIns="50800" tIns="50800" rIns="50800" bIns="50800" anchor="ctr"/>
          <a:lstStyle/>
          <a:p>
            <a:pPr defTabSz="825500">
              <a:buClr>
                <a:srgbClr val="000000"/>
              </a:buClr>
              <a:defRPr sz="1400" b="1">
                <a:latin typeface="+mn-lt"/>
                <a:ea typeface="+mn-ea"/>
                <a:cs typeface="+mn-cs"/>
                <a:sym typeface="Helvetica"/>
              </a:defRPr>
            </a:pPr>
            <a:r>
              <a:t>财务</a:t>
            </a:r>
          </a:p>
          <a:p>
            <a:pPr defTabSz="825500">
              <a:buClr>
                <a:srgbClr val="000000"/>
              </a:buClr>
              <a:defRPr sz="1400" b="1">
                <a:latin typeface="+mn-lt"/>
                <a:ea typeface="+mn-ea"/>
                <a:cs typeface="+mn-cs"/>
                <a:sym typeface="Helvetica"/>
              </a:defRPr>
            </a:pPr>
            <a:r>
              <a:t>系统</a:t>
            </a:r>
          </a:p>
        </p:txBody>
      </p:sp>
      <p:sp>
        <p:nvSpPr>
          <p:cNvPr id="218" name="Shape 218"/>
          <p:cNvSpPr/>
          <p:nvPr/>
        </p:nvSpPr>
        <p:spPr>
          <a:xfrm>
            <a:off x="7308784" y="8045388"/>
            <a:ext cx="762946" cy="668730"/>
          </a:xfrm>
          <a:prstGeom prst="rect">
            <a:avLst/>
          </a:prstGeom>
          <a:solidFill>
            <a:srgbClr val="FFFFFF"/>
          </a:solidFill>
          <a:ln w="12700">
            <a:solidFill>
              <a:schemeClr val="accent5">
                <a:hueOff val="-176146"/>
                <a:satOff val="3665"/>
                <a:lumOff val="-13985"/>
              </a:schemeClr>
            </a:solidFill>
            <a:miter lim="400000"/>
          </a:ln>
        </p:spPr>
        <p:txBody>
          <a:bodyPr lIns="50800" tIns="50800" rIns="50800" bIns="50800" anchor="ctr"/>
          <a:lstStyle/>
          <a:p>
            <a:pPr defTabSz="825500">
              <a:buClr>
                <a:srgbClr val="000000"/>
              </a:buClr>
              <a:defRPr sz="1400" b="1">
                <a:latin typeface="+mn-lt"/>
                <a:ea typeface="+mn-ea"/>
                <a:cs typeface="+mn-cs"/>
                <a:sym typeface="Helvetica"/>
              </a:defRPr>
            </a:pPr>
            <a:r>
              <a:t>人力</a:t>
            </a:r>
          </a:p>
          <a:p>
            <a:pPr defTabSz="825500">
              <a:buClr>
                <a:srgbClr val="000000"/>
              </a:buClr>
              <a:defRPr sz="1400" b="1">
                <a:latin typeface="+mn-lt"/>
                <a:ea typeface="+mn-ea"/>
                <a:cs typeface="+mn-cs"/>
                <a:sym typeface="Helvetica"/>
              </a:defRPr>
            </a:pPr>
            <a:r>
              <a:t>系统</a:t>
            </a:r>
          </a:p>
        </p:txBody>
      </p:sp>
      <p:sp>
        <p:nvSpPr>
          <p:cNvPr id="219" name="Shape 219"/>
          <p:cNvSpPr/>
          <p:nvPr/>
        </p:nvSpPr>
        <p:spPr>
          <a:xfrm>
            <a:off x="8472904" y="8045388"/>
            <a:ext cx="762947" cy="668730"/>
          </a:xfrm>
          <a:prstGeom prst="rect">
            <a:avLst/>
          </a:prstGeom>
          <a:solidFill>
            <a:srgbClr val="FFFFFF"/>
          </a:solidFill>
          <a:ln w="12700">
            <a:solidFill>
              <a:schemeClr val="accent5">
                <a:hueOff val="-176146"/>
                <a:satOff val="3665"/>
                <a:lumOff val="-13985"/>
              </a:schemeClr>
            </a:solidFill>
            <a:miter lim="400000"/>
          </a:ln>
        </p:spPr>
        <p:txBody>
          <a:bodyPr lIns="50800" tIns="50800" rIns="50800" bIns="50800" anchor="ctr"/>
          <a:lstStyle/>
          <a:p>
            <a:pPr defTabSz="825500">
              <a:buClr>
                <a:srgbClr val="000000"/>
              </a:buClr>
              <a:defRPr sz="1400" b="1">
                <a:latin typeface="+mn-lt"/>
                <a:ea typeface="+mn-ea"/>
                <a:cs typeface="+mn-cs"/>
                <a:sym typeface="Helvetica"/>
              </a:defRPr>
            </a:pPr>
            <a:r>
              <a:t>审计</a:t>
            </a:r>
          </a:p>
          <a:p>
            <a:pPr defTabSz="825500">
              <a:buClr>
                <a:srgbClr val="000000"/>
              </a:buClr>
              <a:defRPr sz="1400" b="1">
                <a:latin typeface="+mn-lt"/>
                <a:ea typeface="+mn-ea"/>
                <a:cs typeface="+mn-cs"/>
                <a:sym typeface="Helvetica"/>
              </a:defRPr>
            </a:pPr>
            <a:r>
              <a:t>集成</a:t>
            </a:r>
          </a:p>
        </p:txBody>
      </p:sp>
      <p:sp>
        <p:nvSpPr>
          <p:cNvPr id="220" name="Shape 220"/>
          <p:cNvSpPr/>
          <p:nvPr/>
        </p:nvSpPr>
        <p:spPr>
          <a:xfrm>
            <a:off x="9637024" y="8045388"/>
            <a:ext cx="762947" cy="668730"/>
          </a:xfrm>
          <a:prstGeom prst="rect">
            <a:avLst/>
          </a:prstGeom>
          <a:solidFill>
            <a:srgbClr val="FFFFFF"/>
          </a:solidFill>
          <a:ln w="12700">
            <a:solidFill>
              <a:schemeClr val="accent5">
                <a:hueOff val="-176146"/>
                <a:satOff val="3665"/>
                <a:lumOff val="-13985"/>
              </a:schemeClr>
            </a:solidFill>
            <a:miter lim="400000"/>
          </a:ln>
        </p:spPr>
        <p:txBody>
          <a:bodyPr lIns="50800" tIns="50800" rIns="50800" bIns="50800" anchor="ctr"/>
          <a:lstStyle/>
          <a:p>
            <a:pPr defTabSz="825500">
              <a:buClr>
                <a:srgbClr val="000000"/>
              </a:buClr>
              <a:defRPr sz="1400" b="1">
                <a:latin typeface="+mn-lt"/>
                <a:ea typeface="+mn-ea"/>
                <a:cs typeface="+mn-cs"/>
                <a:sym typeface="Helvetica"/>
              </a:defRPr>
            </a:pPr>
            <a:r>
              <a:t>生产</a:t>
            </a:r>
          </a:p>
          <a:p>
            <a:pPr defTabSz="825500">
              <a:buClr>
                <a:srgbClr val="000000"/>
              </a:buClr>
              <a:defRPr sz="1400" b="1">
                <a:latin typeface="+mn-lt"/>
                <a:ea typeface="+mn-ea"/>
                <a:cs typeface="+mn-cs"/>
                <a:sym typeface="Helvetica"/>
              </a:defRPr>
            </a:pPr>
            <a:r>
              <a:t>运营</a:t>
            </a:r>
          </a:p>
        </p:txBody>
      </p:sp>
      <p:sp>
        <p:nvSpPr>
          <p:cNvPr id="221" name="Shape 221"/>
          <p:cNvSpPr/>
          <p:nvPr/>
        </p:nvSpPr>
        <p:spPr>
          <a:xfrm>
            <a:off x="10801145" y="8031898"/>
            <a:ext cx="762947" cy="668730"/>
          </a:xfrm>
          <a:prstGeom prst="rect">
            <a:avLst/>
          </a:prstGeom>
          <a:solidFill>
            <a:srgbClr val="FFFFFF"/>
          </a:solidFill>
          <a:ln w="12700">
            <a:solidFill>
              <a:schemeClr val="accent5">
                <a:hueOff val="-176146"/>
                <a:satOff val="3665"/>
                <a:lumOff val="-13985"/>
              </a:schemeClr>
            </a:solidFill>
            <a:miter lim="400000"/>
          </a:ln>
        </p:spPr>
        <p:txBody>
          <a:bodyPr lIns="50800" tIns="50800" rIns="50800" bIns="50800" anchor="ctr"/>
          <a:lstStyle/>
          <a:p>
            <a:pPr defTabSz="825500">
              <a:buClr>
                <a:srgbClr val="000000"/>
              </a:buClr>
              <a:defRPr sz="1400" b="1">
                <a:latin typeface="+mn-lt"/>
                <a:ea typeface="+mn-ea"/>
                <a:cs typeface="+mn-cs"/>
                <a:sym typeface="Helvetica"/>
              </a:defRPr>
            </a:pPr>
            <a:r>
              <a:t>短信</a:t>
            </a:r>
          </a:p>
          <a:p>
            <a:pPr defTabSz="825500">
              <a:buClr>
                <a:srgbClr val="000000"/>
              </a:buClr>
              <a:defRPr sz="1400" b="1">
                <a:latin typeface="+mn-lt"/>
                <a:ea typeface="+mn-ea"/>
                <a:cs typeface="+mn-cs"/>
                <a:sym typeface="Helvetica"/>
              </a:defRPr>
            </a:pPr>
            <a:r>
              <a:t>平台</a:t>
            </a:r>
          </a:p>
        </p:txBody>
      </p:sp>
      <p:sp>
        <p:nvSpPr>
          <p:cNvPr id="222" name="Shape 222"/>
          <p:cNvSpPr/>
          <p:nvPr/>
        </p:nvSpPr>
        <p:spPr>
          <a:xfrm>
            <a:off x="6574253" y="6143758"/>
            <a:ext cx="5270094" cy="997119"/>
          </a:xfrm>
          <a:prstGeom prst="roundRect">
            <a:avLst>
              <a:gd name="adj" fmla="val 19105"/>
            </a:avLst>
          </a:prstGeom>
          <a:ln w="25400">
            <a:solidFill>
              <a:schemeClr val="accent4"/>
            </a:solidFill>
            <a:prstDash val="sysDot"/>
            <a:miter lim="400000"/>
          </a:ln>
        </p:spPr>
        <p:txBody>
          <a:bodyPr lIns="50800" tIns="50800" rIns="50800" bIns="50800" anchor="ctr"/>
          <a:lstStyle/>
          <a:p>
            <a:pPr>
              <a:defRPr sz="2400">
                <a:latin typeface="Helvetica Light"/>
                <a:ea typeface="Helvetica Light"/>
                <a:cs typeface="Helvetica Light"/>
                <a:sym typeface="Helvetica Light"/>
              </a:defRPr>
            </a:pPr>
          </a:p>
        </p:txBody>
      </p:sp>
      <p:sp>
        <p:nvSpPr>
          <p:cNvPr id="223" name="Shape 223"/>
          <p:cNvSpPr/>
          <p:nvPr/>
        </p:nvSpPr>
        <p:spPr>
          <a:xfrm>
            <a:off x="1041382" y="6003085"/>
            <a:ext cx="10942184" cy="1268643"/>
          </a:xfrm>
          <a:prstGeom prst="roundRect">
            <a:avLst>
              <a:gd name="adj" fmla="val 15016"/>
            </a:avLst>
          </a:prstGeom>
          <a:ln w="25400">
            <a:solidFill>
              <a:schemeClr val="accent2"/>
            </a:solidFill>
            <a:miter lim="400000"/>
          </a:ln>
        </p:spPr>
        <p:txBody>
          <a:bodyPr lIns="50800" tIns="50800" rIns="50800" bIns="50800" anchor="ctr"/>
          <a:lstStyle/>
          <a:p>
            <a:pPr>
              <a:defRPr sz="2400">
                <a:latin typeface="Helvetica Light"/>
                <a:ea typeface="Helvetica Light"/>
                <a:cs typeface="Helvetica Light"/>
                <a:sym typeface="Helvetica Light"/>
              </a:defRPr>
            </a:pPr>
          </a:p>
        </p:txBody>
      </p:sp>
      <p:sp>
        <p:nvSpPr>
          <p:cNvPr id="224" name="Shape 224"/>
          <p:cNvSpPr/>
          <p:nvPr/>
        </p:nvSpPr>
        <p:spPr>
          <a:xfrm>
            <a:off x="8784082" y="6162455"/>
            <a:ext cx="1333501" cy="381001"/>
          </a:xfrm>
          <a:prstGeom prst="rect">
            <a:avLst/>
          </a:prstGeom>
          <a:ln w="12700">
            <a:miter lim="400000"/>
          </a:ln>
        </p:spPr>
        <p:txBody>
          <a:bodyPr wrap="none" lIns="50800" tIns="50800" rIns="50800" bIns="50800" anchor="ctr">
            <a:spAutoFit/>
          </a:bodyPr>
          <a:lstStyle>
            <a:lvl1pPr>
              <a:defRPr sz="1600">
                <a:latin typeface="Helvetica Light"/>
                <a:ea typeface="Helvetica Light"/>
                <a:cs typeface="Helvetica Light"/>
                <a:sym typeface="Helvetica Light"/>
              </a:defRPr>
            </a:lvl1pPr>
          </a:lstStyle>
          <a:p>
            <a:r>
              <a:t>移动设备管理</a:t>
            </a:r>
          </a:p>
        </p:txBody>
      </p:sp>
      <p:sp>
        <p:nvSpPr>
          <p:cNvPr id="225" name="Shape 225"/>
          <p:cNvSpPr/>
          <p:nvPr/>
        </p:nvSpPr>
        <p:spPr>
          <a:xfrm>
            <a:off x="3161259" y="6168655"/>
            <a:ext cx="1739901" cy="381001"/>
          </a:xfrm>
          <a:prstGeom prst="rect">
            <a:avLst/>
          </a:prstGeom>
          <a:ln w="12700">
            <a:miter lim="400000"/>
          </a:ln>
        </p:spPr>
        <p:txBody>
          <a:bodyPr wrap="none" lIns="50800" tIns="50800" rIns="50800" bIns="50800" anchor="ctr">
            <a:spAutoFit/>
          </a:bodyPr>
          <a:lstStyle>
            <a:lvl1pPr>
              <a:defRPr sz="1600">
                <a:latin typeface="Helvetica Light"/>
                <a:ea typeface="Helvetica Light"/>
                <a:cs typeface="Helvetica Light"/>
                <a:sym typeface="Helvetica Light"/>
              </a:defRPr>
            </a:lvl1pPr>
          </a:lstStyle>
          <a:p>
            <a:r>
              <a:t>移动数据服务总线</a:t>
            </a:r>
          </a:p>
        </p:txBody>
      </p:sp>
      <p:pic>
        <p:nvPicPr>
          <p:cNvPr id="226" name="苹果.png"/>
          <p:cNvPicPr>
            <a:picLocks noChangeAspect="1"/>
          </p:cNvPicPr>
          <p:nvPr/>
        </p:nvPicPr>
        <p:blipFill>
          <a:blip r:embed="rId1"/>
          <a:stretch>
            <a:fillRect/>
          </a:stretch>
        </p:blipFill>
        <p:spPr>
          <a:xfrm>
            <a:off x="7875668" y="1281010"/>
            <a:ext cx="444501" cy="703240"/>
          </a:xfrm>
          <a:prstGeom prst="rect">
            <a:avLst/>
          </a:prstGeom>
          <a:ln w="12700">
            <a:miter lim="400000"/>
            <a:headEnd/>
            <a:tailEnd/>
          </a:ln>
        </p:spPr>
      </p:pic>
      <p:pic>
        <p:nvPicPr>
          <p:cNvPr id="227" name="安卓.png"/>
          <p:cNvPicPr>
            <a:picLocks noChangeAspect="1"/>
          </p:cNvPicPr>
          <p:nvPr/>
        </p:nvPicPr>
        <p:blipFill>
          <a:blip r:embed="rId2"/>
          <a:stretch>
            <a:fillRect/>
          </a:stretch>
        </p:blipFill>
        <p:spPr>
          <a:xfrm>
            <a:off x="8987049" y="1294715"/>
            <a:ext cx="444501" cy="703240"/>
          </a:xfrm>
          <a:prstGeom prst="rect">
            <a:avLst/>
          </a:prstGeom>
          <a:ln w="12700">
            <a:miter lim="400000"/>
            <a:headEnd/>
            <a:tailEnd/>
          </a:ln>
        </p:spPr>
      </p:pic>
      <p:pic>
        <p:nvPicPr>
          <p:cNvPr id="228" name="wp.png"/>
          <p:cNvPicPr>
            <a:picLocks noChangeAspect="1"/>
          </p:cNvPicPr>
          <p:nvPr/>
        </p:nvPicPr>
        <p:blipFill>
          <a:blip r:embed="rId3"/>
          <a:stretch>
            <a:fillRect/>
          </a:stretch>
        </p:blipFill>
        <p:spPr>
          <a:xfrm>
            <a:off x="10266663" y="1281010"/>
            <a:ext cx="444501" cy="703240"/>
          </a:xfrm>
          <a:prstGeom prst="rect">
            <a:avLst/>
          </a:prstGeom>
          <a:ln w="12700">
            <a:miter lim="400000"/>
            <a:headEnd/>
            <a:tailEnd/>
          </a:ln>
        </p:spPr>
      </p:pic>
      <p:sp>
        <p:nvSpPr>
          <p:cNvPr id="229" name="Shape 229"/>
          <p:cNvSpPr/>
          <p:nvPr/>
        </p:nvSpPr>
        <p:spPr>
          <a:xfrm>
            <a:off x="1456904" y="1430278"/>
            <a:ext cx="1333501" cy="381001"/>
          </a:xfrm>
          <a:prstGeom prst="rect">
            <a:avLst/>
          </a:prstGeom>
          <a:ln w="12700">
            <a:miter lim="400000"/>
          </a:ln>
        </p:spPr>
        <p:txBody>
          <a:bodyPr wrap="none" lIns="50800" tIns="50800" rIns="50800" bIns="50800" anchor="ctr">
            <a:spAutoFit/>
          </a:bodyPr>
          <a:lstStyle>
            <a:lvl1pPr>
              <a:defRPr sz="1600">
                <a:latin typeface="Helvetica Light"/>
                <a:ea typeface="Helvetica Light"/>
                <a:cs typeface="Helvetica Light"/>
                <a:sym typeface="Helvetica Light"/>
              </a:defRPr>
            </a:lvl1pPr>
          </a:lstStyle>
          <a:p>
            <a:r>
              <a:t>移动终端设备</a:t>
            </a:r>
          </a:p>
        </p:txBody>
      </p:sp>
      <p:sp>
        <p:nvSpPr>
          <p:cNvPr id="230" name="Shape 230"/>
          <p:cNvSpPr/>
          <p:nvPr/>
        </p:nvSpPr>
        <p:spPr>
          <a:xfrm>
            <a:off x="1033345" y="2232982"/>
            <a:ext cx="7274735" cy="997118"/>
          </a:xfrm>
          <a:prstGeom prst="roundRect">
            <a:avLst>
              <a:gd name="adj" fmla="val 19105"/>
            </a:avLst>
          </a:prstGeom>
          <a:ln w="25400">
            <a:solidFill>
              <a:schemeClr val="accent1"/>
            </a:solidFill>
            <a:miter lim="400000"/>
          </a:ln>
        </p:spPr>
        <p:txBody>
          <a:bodyPr lIns="50800" tIns="50800" rIns="50800" bIns="50800" anchor="ctr"/>
          <a:lstStyle/>
          <a:p>
            <a:pPr>
              <a:defRPr sz="2400">
                <a:latin typeface="Helvetica Light"/>
                <a:ea typeface="Helvetica Light"/>
                <a:cs typeface="Helvetica Light"/>
                <a:sym typeface="Helvetica Light"/>
              </a:defRPr>
            </a:pPr>
          </a:p>
        </p:txBody>
      </p:sp>
      <p:sp>
        <p:nvSpPr>
          <p:cNvPr id="231" name="Shape 231"/>
          <p:cNvSpPr/>
          <p:nvPr/>
        </p:nvSpPr>
        <p:spPr>
          <a:xfrm>
            <a:off x="1466447" y="2536188"/>
            <a:ext cx="1333501" cy="381001"/>
          </a:xfrm>
          <a:prstGeom prst="rect">
            <a:avLst/>
          </a:prstGeom>
          <a:ln w="12700">
            <a:miter lim="400000"/>
          </a:ln>
        </p:spPr>
        <p:txBody>
          <a:bodyPr wrap="none" lIns="50800" tIns="50800" rIns="50800" bIns="50800" anchor="ctr">
            <a:spAutoFit/>
          </a:bodyPr>
          <a:lstStyle>
            <a:lvl1pPr>
              <a:defRPr sz="1600">
                <a:latin typeface="Helvetica Light"/>
                <a:ea typeface="Helvetica Light"/>
                <a:cs typeface="Helvetica Light"/>
                <a:sym typeface="Helvetica Light"/>
              </a:defRPr>
            </a:lvl1pPr>
          </a:lstStyle>
          <a:p>
            <a:r>
              <a:t>移动应用门户</a:t>
            </a:r>
          </a:p>
        </p:txBody>
      </p:sp>
      <p:sp>
        <p:nvSpPr>
          <p:cNvPr id="232" name="Shape 232"/>
          <p:cNvSpPr/>
          <p:nvPr/>
        </p:nvSpPr>
        <p:spPr>
          <a:xfrm>
            <a:off x="1023962" y="4651697"/>
            <a:ext cx="10977024" cy="1202617"/>
          </a:xfrm>
          <a:prstGeom prst="roundRect">
            <a:avLst>
              <a:gd name="adj" fmla="val 15840"/>
            </a:avLst>
          </a:prstGeom>
          <a:ln w="25400">
            <a:solidFill>
              <a:schemeClr val="accent1"/>
            </a:solidFill>
            <a:miter lim="400000"/>
          </a:ln>
        </p:spPr>
        <p:txBody>
          <a:bodyPr lIns="50800" tIns="50800" rIns="50800" bIns="50800" anchor="ctr"/>
          <a:lstStyle/>
          <a:p>
            <a:pPr>
              <a:defRPr sz="2400">
                <a:latin typeface="Helvetica Light"/>
                <a:ea typeface="Helvetica Light"/>
                <a:cs typeface="Helvetica Light"/>
                <a:sym typeface="Helvetica Light"/>
              </a:defRPr>
            </a:pPr>
          </a:p>
        </p:txBody>
      </p:sp>
      <p:sp>
        <p:nvSpPr>
          <p:cNvPr id="233" name="Shape 233"/>
          <p:cNvSpPr/>
          <p:nvPr/>
        </p:nvSpPr>
        <p:spPr>
          <a:xfrm>
            <a:off x="5600688" y="4697529"/>
            <a:ext cx="1739901" cy="381001"/>
          </a:xfrm>
          <a:prstGeom prst="rect">
            <a:avLst/>
          </a:prstGeom>
          <a:ln w="12700">
            <a:miter lim="400000"/>
          </a:ln>
        </p:spPr>
        <p:txBody>
          <a:bodyPr wrap="none" lIns="50800" tIns="50800" rIns="50800" bIns="50800" anchor="ctr">
            <a:spAutoFit/>
          </a:bodyPr>
          <a:lstStyle>
            <a:lvl1pPr>
              <a:defRPr sz="1600">
                <a:latin typeface="Helvetica Light"/>
                <a:ea typeface="Helvetica Light"/>
                <a:cs typeface="Helvetica Light"/>
                <a:sym typeface="Helvetica Light"/>
              </a:defRPr>
            </a:lvl1pPr>
          </a:lstStyle>
          <a:p>
            <a:r>
              <a:t>移动应用技术组件</a:t>
            </a:r>
          </a:p>
        </p:txBody>
      </p:sp>
      <p:sp>
        <p:nvSpPr>
          <p:cNvPr id="234" name="Shape 234"/>
          <p:cNvSpPr/>
          <p:nvPr/>
        </p:nvSpPr>
        <p:spPr>
          <a:xfrm>
            <a:off x="1299240" y="5224590"/>
            <a:ext cx="1594285" cy="369787"/>
          </a:xfrm>
          <a:prstGeom prst="rect">
            <a:avLst/>
          </a:prstGeom>
          <a:ln w="25400">
            <a:solidFill>
              <a:schemeClr val="accent1"/>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消息推送服务</a:t>
            </a:r>
          </a:p>
        </p:txBody>
      </p:sp>
      <p:sp>
        <p:nvSpPr>
          <p:cNvPr id="235" name="Shape 235"/>
          <p:cNvSpPr/>
          <p:nvPr/>
        </p:nvSpPr>
        <p:spPr>
          <a:xfrm>
            <a:off x="6635667" y="5224590"/>
            <a:ext cx="1594285" cy="369787"/>
          </a:xfrm>
          <a:prstGeom prst="rect">
            <a:avLst/>
          </a:prstGeom>
          <a:ln w="25400">
            <a:solidFill>
              <a:schemeClr val="accent1"/>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4A+SSO</a:t>
            </a:r>
          </a:p>
        </p:txBody>
      </p:sp>
      <p:sp>
        <p:nvSpPr>
          <p:cNvPr id="236" name="Shape 236"/>
          <p:cNvSpPr/>
          <p:nvPr/>
        </p:nvSpPr>
        <p:spPr>
          <a:xfrm>
            <a:off x="8414476" y="5224590"/>
            <a:ext cx="1594285" cy="369787"/>
          </a:xfrm>
          <a:prstGeom prst="rect">
            <a:avLst/>
          </a:prstGeom>
          <a:ln w="25400">
            <a:solidFill>
              <a:schemeClr val="accent1"/>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指令策略服务</a:t>
            </a:r>
          </a:p>
        </p:txBody>
      </p:sp>
      <p:sp>
        <p:nvSpPr>
          <p:cNvPr id="237" name="Shape 237"/>
          <p:cNvSpPr/>
          <p:nvPr/>
        </p:nvSpPr>
        <p:spPr>
          <a:xfrm>
            <a:off x="3078049" y="5224590"/>
            <a:ext cx="1594285" cy="369787"/>
          </a:xfrm>
          <a:prstGeom prst="rect">
            <a:avLst/>
          </a:prstGeom>
          <a:ln w="25400">
            <a:solidFill>
              <a:schemeClr val="accent1"/>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数据统计分析</a:t>
            </a:r>
          </a:p>
        </p:txBody>
      </p:sp>
      <p:sp>
        <p:nvSpPr>
          <p:cNvPr id="238" name="Shape 238"/>
          <p:cNvSpPr/>
          <p:nvPr/>
        </p:nvSpPr>
        <p:spPr>
          <a:xfrm>
            <a:off x="4856858" y="5224590"/>
            <a:ext cx="1594285" cy="369787"/>
          </a:xfrm>
          <a:prstGeom prst="rect">
            <a:avLst/>
          </a:prstGeom>
          <a:ln w="25400">
            <a:solidFill>
              <a:schemeClr val="accent1"/>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文件存储服务</a:t>
            </a:r>
          </a:p>
        </p:txBody>
      </p:sp>
      <p:sp>
        <p:nvSpPr>
          <p:cNvPr id="239" name="Shape 239"/>
          <p:cNvSpPr/>
          <p:nvPr/>
        </p:nvSpPr>
        <p:spPr>
          <a:xfrm>
            <a:off x="10193285" y="5224590"/>
            <a:ext cx="1594285" cy="369787"/>
          </a:xfrm>
          <a:prstGeom prst="rect">
            <a:avLst/>
          </a:prstGeom>
          <a:ln w="25400">
            <a:solidFill>
              <a:schemeClr val="accent1"/>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第三方接入API</a:t>
            </a:r>
          </a:p>
        </p:txBody>
      </p:sp>
      <p:sp>
        <p:nvSpPr>
          <p:cNvPr id="240" name="Shape 240"/>
          <p:cNvSpPr/>
          <p:nvPr/>
        </p:nvSpPr>
        <p:spPr>
          <a:xfrm>
            <a:off x="1318337" y="3868070"/>
            <a:ext cx="1220362" cy="542802"/>
          </a:xfrm>
          <a:prstGeom prst="rect">
            <a:avLst/>
          </a:prstGeom>
          <a:ln w="25400">
            <a:solidFill>
              <a:schemeClr val="accent1"/>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移动用户中心</a:t>
            </a:r>
          </a:p>
        </p:txBody>
      </p:sp>
      <p:sp>
        <p:nvSpPr>
          <p:cNvPr id="241" name="Shape 241"/>
          <p:cNvSpPr/>
          <p:nvPr/>
        </p:nvSpPr>
        <p:spPr>
          <a:xfrm>
            <a:off x="8495920" y="2228130"/>
            <a:ext cx="3502819" cy="997118"/>
          </a:xfrm>
          <a:prstGeom prst="roundRect">
            <a:avLst>
              <a:gd name="adj" fmla="val 19105"/>
            </a:avLst>
          </a:prstGeom>
          <a:ln w="25400">
            <a:solidFill>
              <a:schemeClr val="accent1"/>
            </a:solidFill>
            <a:miter lim="400000"/>
          </a:ln>
        </p:spPr>
        <p:txBody>
          <a:bodyPr lIns="50800" tIns="50800" rIns="50800" bIns="50800" anchor="ctr"/>
          <a:lstStyle/>
          <a:p>
            <a:pPr>
              <a:defRPr sz="2400">
                <a:latin typeface="Helvetica Light"/>
                <a:ea typeface="Helvetica Light"/>
                <a:cs typeface="Helvetica Light"/>
                <a:sym typeface="Helvetica Light"/>
              </a:defRPr>
            </a:pPr>
          </a:p>
        </p:txBody>
      </p:sp>
      <p:sp>
        <p:nvSpPr>
          <p:cNvPr id="242" name="Shape 242"/>
          <p:cNvSpPr/>
          <p:nvPr/>
        </p:nvSpPr>
        <p:spPr>
          <a:xfrm>
            <a:off x="10101022" y="2528681"/>
            <a:ext cx="1739901" cy="381001"/>
          </a:xfrm>
          <a:prstGeom prst="rect">
            <a:avLst/>
          </a:prstGeom>
          <a:ln w="12700">
            <a:miter lim="400000"/>
          </a:ln>
        </p:spPr>
        <p:txBody>
          <a:bodyPr wrap="none" lIns="50800" tIns="50800" rIns="50800" bIns="50800" anchor="ctr">
            <a:spAutoFit/>
          </a:bodyPr>
          <a:lstStyle>
            <a:lvl1pPr>
              <a:defRPr sz="1600">
                <a:latin typeface="Helvetica Light"/>
                <a:ea typeface="Helvetica Light"/>
                <a:cs typeface="Helvetica Light"/>
                <a:sym typeface="Helvetica Light"/>
              </a:defRPr>
            </a:lvl1pPr>
          </a:lstStyle>
          <a:p>
            <a:r>
              <a:t>移动应用开发工具</a:t>
            </a:r>
          </a:p>
        </p:txBody>
      </p:sp>
      <p:pic>
        <p:nvPicPr>
          <p:cNvPr id="243" name="APP.png"/>
          <p:cNvPicPr>
            <a:picLocks noChangeAspect="1"/>
          </p:cNvPicPr>
          <p:nvPr/>
        </p:nvPicPr>
        <p:blipFill>
          <a:blip r:embed="rId4"/>
          <a:stretch>
            <a:fillRect/>
          </a:stretch>
        </p:blipFill>
        <p:spPr>
          <a:xfrm>
            <a:off x="3229567" y="2344375"/>
            <a:ext cx="482601" cy="482601"/>
          </a:xfrm>
          <a:prstGeom prst="rect">
            <a:avLst/>
          </a:prstGeom>
          <a:ln w="12700">
            <a:miter lim="400000"/>
            <a:headEnd/>
            <a:tailEnd/>
          </a:ln>
        </p:spPr>
      </p:pic>
      <p:sp>
        <p:nvSpPr>
          <p:cNvPr id="244" name="Shape 244"/>
          <p:cNvSpPr/>
          <p:nvPr/>
        </p:nvSpPr>
        <p:spPr>
          <a:xfrm>
            <a:off x="3185371" y="2900565"/>
            <a:ext cx="622301" cy="279401"/>
          </a:xfrm>
          <a:prstGeom prst="rect">
            <a:avLst/>
          </a:prstGeom>
          <a:ln w="12700">
            <a:miter lim="400000"/>
          </a:ln>
        </p:spPr>
        <p:txBody>
          <a:bodyPr wrap="none" lIns="50800" tIns="50800" rIns="50800" bIns="50800" anchor="ctr">
            <a:spAutoFit/>
          </a:bodyPr>
          <a:lstStyle>
            <a:lvl1pPr>
              <a:defRPr sz="1000">
                <a:latin typeface="Helvetica Light"/>
                <a:ea typeface="Helvetica Light"/>
                <a:cs typeface="Helvetica Light"/>
                <a:sym typeface="Helvetica Light"/>
              </a:defRPr>
            </a:lvl1pPr>
          </a:lstStyle>
          <a:p>
            <a:r>
              <a:t>应用商店</a:t>
            </a:r>
          </a:p>
        </p:txBody>
      </p:sp>
      <p:pic>
        <p:nvPicPr>
          <p:cNvPr id="245" name="1-04.png"/>
          <p:cNvPicPr>
            <a:picLocks noChangeAspect="1"/>
          </p:cNvPicPr>
          <p:nvPr/>
        </p:nvPicPr>
        <p:blipFill>
          <a:blip r:embed="rId5"/>
          <a:srcRect/>
          <a:stretch>
            <a:fillRect/>
          </a:stretch>
        </p:blipFill>
        <p:spPr>
          <a:xfrm>
            <a:off x="4193096" y="2299925"/>
            <a:ext cx="571501" cy="571501"/>
          </a:xfrm>
          <a:prstGeom prst="rect">
            <a:avLst/>
          </a:prstGeom>
          <a:ln w="12700">
            <a:miter lim="400000"/>
            <a:headEnd/>
            <a:tailEnd/>
          </a:ln>
        </p:spPr>
      </p:pic>
      <p:sp>
        <p:nvSpPr>
          <p:cNvPr id="246" name="Shape 246"/>
          <p:cNvSpPr/>
          <p:nvPr/>
        </p:nvSpPr>
        <p:spPr>
          <a:xfrm>
            <a:off x="4108817" y="2903307"/>
            <a:ext cx="749301" cy="279401"/>
          </a:xfrm>
          <a:prstGeom prst="rect">
            <a:avLst/>
          </a:prstGeom>
          <a:ln w="12700">
            <a:miter lim="400000"/>
          </a:ln>
        </p:spPr>
        <p:txBody>
          <a:bodyPr wrap="none" lIns="50800" tIns="50800" rIns="50800" bIns="50800" anchor="ctr">
            <a:spAutoFit/>
          </a:bodyPr>
          <a:lstStyle>
            <a:lvl1pPr>
              <a:defRPr sz="1000">
                <a:latin typeface="Helvetica Light"/>
                <a:ea typeface="Helvetica Light"/>
                <a:cs typeface="Helvetica Light"/>
                <a:sym typeface="Helvetica Light"/>
              </a:defRPr>
            </a:lvl1pPr>
          </a:lstStyle>
          <a:p>
            <a:r>
              <a:t>轻应用基座</a:t>
            </a:r>
          </a:p>
        </p:txBody>
      </p:sp>
      <p:pic>
        <p:nvPicPr>
          <p:cNvPr id="247" name="droppedImage.png"/>
          <p:cNvPicPr>
            <a:picLocks noChangeAspect="1"/>
          </p:cNvPicPr>
          <p:nvPr/>
        </p:nvPicPr>
        <p:blipFill>
          <a:blip r:embed="rId6"/>
          <a:stretch>
            <a:fillRect/>
          </a:stretch>
        </p:blipFill>
        <p:spPr>
          <a:xfrm>
            <a:off x="5311663" y="2376698"/>
            <a:ext cx="444501" cy="444501"/>
          </a:xfrm>
          <a:prstGeom prst="rect">
            <a:avLst/>
          </a:prstGeom>
          <a:ln w="12700">
            <a:miter lim="400000"/>
            <a:headEnd/>
            <a:tailEnd/>
          </a:ln>
        </p:spPr>
      </p:pic>
      <p:sp>
        <p:nvSpPr>
          <p:cNvPr id="248" name="Shape 248"/>
          <p:cNvSpPr/>
          <p:nvPr/>
        </p:nvSpPr>
        <p:spPr>
          <a:xfrm>
            <a:off x="5222763" y="2904326"/>
            <a:ext cx="622301" cy="279401"/>
          </a:xfrm>
          <a:prstGeom prst="rect">
            <a:avLst/>
          </a:prstGeom>
          <a:ln w="12700">
            <a:miter lim="400000"/>
          </a:ln>
        </p:spPr>
        <p:txBody>
          <a:bodyPr wrap="none" lIns="50800" tIns="50800" rIns="50800" bIns="50800" anchor="ctr">
            <a:spAutoFit/>
          </a:bodyPr>
          <a:lstStyle>
            <a:lvl1pPr>
              <a:defRPr sz="1000">
                <a:latin typeface="Helvetica Light"/>
                <a:ea typeface="Helvetica Light"/>
                <a:cs typeface="Helvetica Light"/>
                <a:sym typeface="Helvetica Light"/>
              </a:defRPr>
            </a:lvl1pPr>
          </a:lstStyle>
          <a:p>
            <a:r>
              <a:t>应用集成</a:t>
            </a:r>
          </a:p>
        </p:txBody>
      </p:sp>
      <p:grpSp>
        <p:nvGrpSpPr>
          <p:cNvPr id="251" name="Group 251"/>
          <p:cNvGrpSpPr/>
          <p:nvPr/>
        </p:nvGrpSpPr>
        <p:grpSpPr>
          <a:xfrm>
            <a:off x="8666115" y="2347361"/>
            <a:ext cx="508001" cy="812407"/>
            <a:chOff x="0" y="0"/>
            <a:chExt cx="508000" cy="812405"/>
          </a:xfrm>
        </p:grpSpPr>
        <p:pic>
          <p:nvPicPr>
            <p:cNvPr id="249" name="20131229063435371_easyicon_net_128.png"/>
            <p:cNvPicPr>
              <a:picLocks noChangeAspect="1"/>
            </p:cNvPicPr>
            <p:nvPr/>
          </p:nvPicPr>
          <p:blipFill>
            <a:blip r:embed="rId7"/>
            <a:stretch>
              <a:fillRect/>
            </a:stretch>
          </p:blipFill>
          <p:spPr>
            <a:xfrm>
              <a:off x="0" y="0"/>
              <a:ext cx="508000" cy="508000"/>
            </a:xfrm>
            <a:prstGeom prst="rect">
              <a:avLst/>
            </a:prstGeom>
            <a:ln w="12700" cap="flat">
              <a:noFill/>
              <a:miter lim="400000"/>
              <a:headEnd/>
              <a:tailEnd/>
            </a:ln>
            <a:effectLst/>
          </p:spPr>
        </p:pic>
        <p:sp>
          <p:nvSpPr>
            <p:cNvPr id="250" name="Shape 250"/>
            <p:cNvSpPr/>
            <p:nvPr/>
          </p:nvSpPr>
          <p:spPr>
            <a:xfrm>
              <a:off x="94551" y="558405"/>
              <a:ext cx="318898" cy="254001"/>
            </a:xfrm>
            <a:prstGeom prst="rect">
              <a:avLst/>
            </a:prstGeom>
            <a:noFill/>
            <a:ln w="12700" cap="flat">
              <a:noFill/>
              <a:miter lim="400000"/>
            </a:ln>
            <a:effectLst/>
          </p:spPr>
          <p:txBody>
            <a:bodyPr wrap="none" lIns="50800" tIns="50800" rIns="50800" bIns="50800" numCol="1" anchor="ctr">
              <a:spAutoFit/>
            </a:bodyPr>
            <a:lstStyle>
              <a:lvl1pPr>
                <a:defRPr sz="1000">
                  <a:latin typeface="Helvetica Light"/>
                  <a:ea typeface="Helvetica Light"/>
                  <a:cs typeface="Helvetica Light"/>
                  <a:sym typeface="Helvetica Light"/>
                </a:defRPr>
              </a:lvl1pPr>
            </a:lstStyle>
            <a:p>
              <a:r>
                <a:t>IDE</a:t>
              </a:r>
            </a:p>
          </p:txBody>
        </p:sp>
      </p:grpSp>
      <p:grpSp>
        <p:nvGrpSpPr>
          <p:cNvPr id="254" name="Group 254"/>
          <p:cNvGrpSpPr/>
          <p:nvPr/>
        </p:nvGrpSpPr>
        <p:grpSpPr>
          <a:xfrm>
            <a:off x="9329118" y="2351743"/>
            <a:ext cx="622301" cy="829044"/>
            <a:chOff x="-49316" y="0"/>
            <a:chExt cx="622300" cy="829042"/>
          </a:xfrm>
        </p:grpSpPr>
        <p:pic>
          <p:nvPicPr>
            <p:cNvPr id="252" name="20131229090214774_easyicon_net_256.png"/>
            <p:cNvPicPr>
              <a:picLocks noChangeAspect="1"/>
            </p:cNvPicPr>
            <p:nvPr/>
          </p:nvPicPr>
          <p:blipFill>
            <a:blip r:embed="rId8"/>
            <a:stretch>
              <a:fillRect/>
            </a:stretch>
          </p:blipFill>
          <p:spPr>
            <a:xfrm>
              <a:off x="0" y="0"/>
              <a:ext cx="520916" cy="520916"/>
            </a:xfrm>
            <a:prstGeom prst="rect">
              <a:avLst/>
            </a:prstGeom>
            <a:ln w="12700" cap="flat">
              <a:noFill/>
              <a:miter lim="400000"/>
              <a:headEnd/>
              <a:tailEnd/>
            </a:ln>
            <a:effectLst/>
          </p:spPr>
        </p:pic>
        <p:sp>
          <p:nvSpPr>
            <p:cNvPr id="253" name="Shape 253"/>
            <p:cNvSpPr/>
            <p:nvPr/>
          </p:nvSpPr>
          <p:spPr>
            <a:xfrm>
              <a:off x="-49317" y="549642"/>
              <a:ext cx="622301" cy="279401"/>
            </a:xfrm>
            <a:prstGeom prst="rect">
              <a:avLst/>
            </a:prstGeom>
            <a:noFill/>
            <a:ln w="12700" cap="flat">
              <a:noFill/>
              <a:miter lim="400000"/>
            </a:ln>
            <a:effectLst/>
          </p:spPr>
          <p:txBody>
            <a:bodyPr wrap="none" lIns="50800" tIns="50800" rIns="50800" bIns="50800" numCol="1" anchor="ctr">
              <a:spAutoFit/>
            </a:bodyPr>
            <a:lstStyle>
              <a:lvl1pPr>
                <a:defRPr sz="1000">
                  <a:latin typeface="Helvetica Light"/>
                  <a:ea typeface="Helvetica Light"/>
                  <a:cs typeface="Helvetica Light"/>
                  <a:sym typeface="Helvetica Light"/>
                </a:defRPr>
              </a:lvl1pPr>
            </a:lstStyle>
            <a:p>
              <a:r>
                <a:t>开发组件</a:t>
              </a:r>
            </a:p>
          </p:txBody>
        </p:sp>
      </p:grpSp>
      <p:sp>
        <p:nvSpPr>
          <p:cNvPr id="255" name="Shape 255"/>
          <p:cNvSpPr/>
          <p:nvPr/>
        </p:nvSpPr>
        <p:spPr>
          <a:xfrm>
            <a:off x="7897786" y="9220200"/>
            <a:ext cx="4427470" cy="304801"/>
          </a:xfrm>
          <a:prstGeom prst="rect">
            <a:avLst/>
          </a:prstGeom>
          <a:ln w="12700">
            <a:miter lim="400000"/>
          </a:ln>
        </p:spPr>
        <p:txBody>
          <a:bodyPr wrap="none" lIns="50800" tIns="50800" rIns="50800" bIns="50800" anchor="ctr">
            <a:spAutoFit/>
          </a:bodyPr>
          <a:lstStyle>
            <a:lvl1pPr algn="l" defTabSz="457200">
              <a:defRPr sz="1100">
                <a:solidFill>
                  <a:srgbClr val="323333"/>
                </a:solidFill>
                <a:latin typeface="Arial"/>
                <a:ea typeface="Arial"/>
                <a:cs typeface="Arial"/>
                <a:sym typeface="Arial"/>
              </a:defRPr>
            </a:lvl1pPr>
          </a:lstStyle>
          <a:p>
            <a:r>
              <a:t>4A=认证Authentication、账号Account、授权Authorization、审计Audit</a:t>
            </a:r>
          </a:p>
        </p:txBody>
      </p:sp>
      <p:sp>
        <p:nvSpPr>
          <p:cNvPr id="256" name="Shape 256"/>
          <p:cNvSpPr/>
          <p:nvPr/>
        </p:nvSpPr>
        <p:spPr>
          <a:xfrm>
            <a:off x="1264141" y="6138847"/>
            <a:ext cx="4906660" cy="997119"/>
          </a:xfrm>
          <a:prstGeom prst="roundRect">
            <a:avLst>
              <a:gd name="adj" fmla="val 19105"/>
            </a:avLst>
          </a:prstGeom>
          <a:ln w="25400">
            <a:solidFill>
              <a:schemeClr val="accent2"/>
            </a:solidFill>
            <a:prstDash val="sysDot"/>
            <a:miter lim="400000"/>
          </a:ln>
        </p:spPr>
        <p:txBody>
          <a:bodyPr lIns="50800" tIns="50800" rIns="50800" bIns="50800" anchor="ctr"/>
          <a:lstStyle/>
          <a:p>
            <a:pPr>
              <a:defRPr sz="2400">
                <a:latin typeface="Helvetica Light"/>
                <a:ea typeface="Helvetica Light"/>
                <a:cs typeface="Helvetica Light"/>
                <a:sym typeface="Helvetica Light"/>
              </a:defRPr>
            </a:pPr>
          </a:p>
        </p:txBody>
      </p:sp>
      <p:sp>
        <p:nvSpPr>
          <p:cNvPr id="257" name="Shape 257"/>
          <p:cNvSpPr/>
          <p:nvPr/>
        </p:nvSpPr>
        <p:spPr>
          <a:xfrm>
            <a:off x="1418804" y="6638850"/>
            <a:ext cx="1019427" cy="369788"/>
          </a:xfrm>
          <a:prstGeom prst="rect">
            <a:avLst/>
          </a:prstGeom>
          <a:ln w="25400">
            <a:solidFill>
              <a:schemeClr val="accent2"/>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MESB</a:t>
            </a:r>
          </a:p>
        </p:txBody>
      </p:sp>
      <p:sp>
        <p:nvSpPr>
          <p:cNvPr id="258" name="Shape 258"/>
          <p:cNvSpPr/>
          <p:nvPr/>
        </p:nvSpPr>
        <p:spPr>
          <a:xfrm>
            <a:off x="2524061" y="6638850"/>
            <a:ext cx="1019428" cy="369788"/>
          </a:xfrm>
          <a:prstGeom prst="rect">
            <a:avLst/>
          </a:prstGeom>
          <a:ln w="25400">
            <a:solidFill>
              <a:schemeClr val="accent2"/>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分布式架构</a:t>
            </a:r>
          </a:p>
        </p:txBody>
      </p:sp>
      <p:sp>
        <p:nvSpPr>
          <p:cNvPr id="259" name="Shape 259"/>
          <p:cNvSpPr/>
          <p:nvPr/>
        </p:nvSpPr>
        <p:spPr>
          <a:xfrm>
            <a:off x="3652490" y="6638850"/>
            <a:ext cx="1019428" cy="369788"/>
          </a:xfrm>
          <a:prstGeom prst="rect">
            <a:avLst/>
          </a:prstGeom>
          <a:ln w="25400">
            <a:solidFill>
              <a:schemeClr val="accent2"/>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服务热部署</a:t>
            </a:r>
          </a:p>
        </p:txBody>
      </p:sp>
      <p:sp>
        <p:nvSpPr>
          <p:cNvPr id="260" name="Shape 260"/>
          <p:cNvSpPr/>
          <p:nvPr/>
        </p:nvSpPr>
        <p:spPr>
          <a:xfrm>
            <a:off x="4792655" y="6650106"/>
            <a:ext cx="1019427" cy="369788"/>
          </a:xfrm>
          <a:prstGeom prst="rect">
            <a:avLst/>
          </a:prstGeom>
          <a:ln w="25400">
            <a:solidFill>
              <a:schemeClr val="accent2"/>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模块化集群</a:t>
            </a:r>
          </a:p>
        </p:txBody>
      </p:sp>
      <p:sp>
        <p:nvSpPr>
          <p:cNvPr id="261" name="Shape 261"/>
          <p:cNvSpPr/>
          <p:nvPr/>
        </p:nvSpPr>
        <p:spPr>
          <a:xfrm>
            <a:off x="6891946" y="6638850"/>
            <a:ext cx="1019428" cy="369788"/>
          </a:xfrm>
          <a:prstGeom prst="rect">
            <a:avLst/>
          </a:prstGeom>
          <a:ln w="25400">
            <a:solidFill>
              <a:srgbClr val="85888D"/>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设备策略</a:t>
            </a:r>
          </a:p>
        </p:txBody>
      </p:sp>
      <p:sp>
        <p:nvSpPr>
          <p:cNvPr id="262" name="Shape 262"/>
          <p:cNvSpPr/>
          <p:nvPr/>
        </p:nvSpPr>
        <p:spPr>
          <a:xfrm>
            <a:off x="8085777" y="6638850"/>
            <a:ext cx="1019428" cy="369788"/>
          </a:xfrm>
          <a:prstGeom prst="rect">
            <a:avLst/>
          </a:prstGeom>
          <a:ln w="25400">
            <a:solidFill>
              <a:srgbClr val="85888D"/>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设备资产</a:t>
            </a:r>
          </a:p>
        </p:txBody>
      </p:sp>
      <p:sp>
        <p:nvSpPr>
          <p:cNvPr id="263" name="Shape 263"/>
          <p:cNvSpPr/>
          <p:nvPr/>
        </p:nvSpPr>
        <p:spPr>
          <a:xfrm>
            <a:off x="9283246" y="6638850"/>
            <a:ext cx="1019427" cy="369788"/>
          </a:xfrm>
          <a:prstGeom prst="rect">
            <a:avLst/>
          </a:prstGeom>
          <a:ln w="25400">
            <a:solidFill>
              <a:srgbClr val="85888D"/>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安全沙箱</a:t>
            </a:r>
          </a:p>
        </p:txBody>
      </p:sp>
      <p:sp>
        <p:nvSpPr>
          <p:cNvPr id="264" name="Shape 264"/>
          <p:cNvSpPr/>
          <p:nvPr/>
        </p:nvSpPr>
        <p:spPr>
          <a:xfrm>
            <a:off x="10480714" y="6638850"/>
            <a:ext cx="1019427" cy="369788"/>
          </a:xfrm>
          <a:prstGeom prst="rect">
            <a:avLst/>
          </a:prstGeom>
          <a:ln w="25400">
            <a:solidFill>
              <a:srgbClr val="85888D"/>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安全接入</a:t>
            </a:r>
          </a:p>
        </p:txBody>
      </p:sp>
      <p:sp>
        <p:nvSpPr>
          <p:cNvPr id="265" name="Shape 265"/>
          <p:cNvSpPr/>
          <p:nvPr/>
        </p:nvSpPr>
        <p:spPr>
          <a:xfrm>
            <a:off x="1023962" y="3368713"/>
            <a:ext cx="10977024" cy="1202617"/>
          </a:xfrm>
          <a:prstGeom prst="roundRect">
            <a:avLst>
              <a:gd name="adj" fmla="val 15840"/>
            </a:avLst>
          </a:prstGeom>
          <a:ln w="25400">
            <a:solidFill>
              <a:schemeClr val="accent1"/>
            </a:solidFill>
            <a:miter lim="400000"/>
          </a:ln>
        </p:spPr>
        <p:txBody>
          <a:bodyPr lIns="50800" tIns="50800" rIns="50800" bIns="50800" anchor="ctr"/>
          <a:lstStyle/>
          <a:p>
            <a:pPr>
              <a:defRPr sz="2400">
                <a:latin typeface="Helvetica Light"/>
                <a:ea typeface="Helvetica Light"/>
                <a:cs typeface="Helvetica Light"/>
                <a:sym typeface="Helvetica Light"/>
              </a:defRPr>
            </a:pPr>
          </a:p>
        </p:txBody>
      </p:sp>
      <p:sp>
        <p:nvSpPr>
          <p:cNvPr id="266" name="Shape 266"/>
          <p:cNvSpPr/>
          <p:nvPr/>
        </p:nvSpPr>
        <p:spPr>
          <a:xfrm>
            <a:off x="5600688" y="3421025"/>
            <a:ext cx="1739901" cy="381001"/>
          </a:xfrm>
          <a:prstGeom prst="rect">
            <a:avLst/>
          </a:prstGeom>
          <a:ln w="12700">
            <a:miter lim="400000"/>
          </a:ln>
        </p:spPr>
        <p:txBody>
          <a:bodyPr wrap="none" lIns="50800" tIns="50800" rIns="50800" bIns="50800" anchor="ctr">
            <a:spAutoFit/>
          </a:bodyPr>
          <a:lstStyle>
            <a:lvl1pPr>
              <a:defRPr sz="1600">
                <a:latin typeface="Helvetica Light"/>
                <a:ea typeface="Helvetica Light"/>
                <a:cs typeface="Helvetica Light"/>
                <a:sym typeface="Helvetica Light"/>
              </a:defRPr>
            </a:lvl1pPr>
          </a:lstStyle>
          <a:p>
            <a:r>
              <a:t>移动应用业务组件</a:t>
            </a:r>
          </a:p>
        </p:txBody>
      </p:sp>
      <p:sp>
        <p:nvSpPr>
          <p:cNvPr id="267" name="Shape 267"/>
          <p:cNvSpPr/>
          <p:nvPr/>
        </p:nvSpPr>
        <p:spPr>
          <a:xfrm>
            <a:off x="2860687" y="3875212"/>
            <a:ext cx="1220362" cy="542802"/>
          </a:xfrm>
          <a:prstGeom prst="rect">
            <a:avLst/>
          </a:prstGeom>
          <a:ln w="25400">
            <a:solidFill>
              <a:schemeClr val="accent1"/>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移动通讯录</a:t>
            </a:r>
          </a:p>
        </p:txBody>
      </p:sp>
      <p:sp>
        <p:nvSpPr>
          <p:cNvPr id="268" name="Shape 268"/>
          <p:cNvSpPr/>
          <p:nvPr/>
        </p:nvSpPr>
        <p:spPr>
          <a:xfrm>
            <a:off x="4403037" y="3875212"/>
            <a:ext cx="1220362" cy="542802"/>
          </a:xfrm>
          <a:prstGeom prst="rect">
            <a:avLst/>
          </a:prstGeom>
          <a:ln w="25400">
            <a:solidFill>
              <a:schemeClr val="accent1"/>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移动组织架构</a:t>
            </a:r>
          </a:p>
        </p:txBody>
      </p:sp>
      <p:sp>
        <p:nvSpPr>
          <p:cNvPr id="269" name="Shape 269"/>
          <p:cNvSpPr/>
          <p:nvPr/>
        </p:nvSpPr>
        <p:spPr>
          <a:xfrm>
            <a:off x="5945387" y="3875212"/>
            <a:ext cx="1220362" cy="542802"/>
          </a:xfrm>
          <a:prstGeom prst="rect">
            <a:avLst/>
          </a:prstGeom>
          <a:ln w="25400">
            <a:solidFill>
              <a:schemeClr val="accent1"/>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移动应用管理</a:t>
            </a:r>
          </a:p>
        </p:txBody>
      </p:sp>
      <p:sp>
        <p:nvSpPr>
          <p:cNvPr id="270" name="Shape 270"/>
          <p:cNvSpPr/>
          <p:nvPr/>
        </p:nvSpPr>
        <p:spPr>
          <a:xfrm>
            <a:off x="7487737" y="3865897"/>
            <a:ext cx="1220362" cy="542802"/>
          </a:xfrm>
          <a:prstGeom prst="rect">
            <a:avLst/>
          </a:prstGeom>
          <a:ln w="25400">
            <a:solidFill>
              <a:schemeClr val="accent1"/>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移动资讯管理</a:t>
            </a:r>
          </a:p>
        </p:txBody>
      </p:sp>
      <p:sp>
        <p:nvSpPr>
          <p:cNvPr id="271" name="Shape 271"/>
          <p:cNvSpPr/>
          <p:nvPr/>
        </p:nvSpPr>
        <p:spPr>
          <a:xfrm>
            <a:off x="9030087" y="3879102"/>
            <a:ext cx="1220362" cy="542802"/>
          </a:xfrm>
          <a:prstGeom prst="rect">
            <a:avLst/>
          </a:prstGeom>
          <a:ln w="25400">
            <a:solidFill>
              <a:schemeClr val="accent1"/>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移动文档管理</a:t>
            </a:r>
          </a:p>
        </p:txBody>
      </p:sp>
      <p:sp>
        <p:nvSpPr>
          <p:cNvPr id="272" name="Shape 272"/>
          <p:cNvSpPr/>
          <p:nvPr/>
        </p:nvSpPr>
        <p:spPr>
          <a:xfrm>
            <a:off x="10572437" y="3875212"/>
            <a:ext cx="1220362" cy="542802"/>
          </a:xfrm>
          <a:prstGeom prst="rect">
            <a:avLst/>
          </a:prstGeom>
          <a:ln w="25400">
            <a:solidFill>
              <a:schemeClr val="accent1"/>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移动服务管理</a:t>
            </a:r>
          </a:p>
        </p:txBody>
      </p:sp>
      <p:sp>
        <p:nvSpPr>
          <p:cNvPr id="273" name="Shape 273"/>
          <p:cNvSpPr/>
          <p:nvPr/>
        </p:nvSpPr>
        <p:spPr>
          <a:xfrm>
            <a:off x="6148016" y="2460140"/>
            <a:ext cx="896570" cy="542802"/>
          </a:xfrm>
          <a:prstGeom prst="rect">
            <a:avLst/>
          </a:prstGeom>
          <a:ln w="25400">
            <a:solidFill>
              <a:schemeClr val="accent5">
                <a:hueOff val="-176146"/>
                <a:satOff val="3665"/>
                <a:lumOff val="-13985"/>
              </a:schemeClr>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移动办公</a:t>
            </a:r>
          </a:p>
        </p:txBody>
      </p:sp>
      <p:sp>
        <p:nvSpPr>
          <p:cNvPr id="274" name="Shape 274"/>
          <p:cNvSpPr/>
          <p:nvPr/>
        </p:nvSpPr>
        <p:spPr>
          <a:xfrm>
            <a:off x="7222237" y="2460951"/>
            <a:ext cx="896570" cy="542802"/>
          </a:xfrm>
          <a:prstGeom prst="rect">
            <a:avLst/>
          </a:prstGeom>
          <a:ln w="25400">
            <a:solidFill>
              <a:schemeClr val="accent5">
                <a:hueOff val="-176146"/>
                <a:satOff val="3665"/>
                <a:lumOff val="-13985"/>
              </a:schemeClr>
            </a:solidFill>
            <a:prstDash val="sysDot"/>
            <a:miter lim="400000"/>
          </a:ln>
        </p:spPr>
        <p:txBody>
          <a:bodyPr lIns="50800" tIns="50800" rIns="50800" bIns="50800" anchor="ctr"/>
          <a:lstStyle>
            <a:lvl1pPr>
              <a:defRPr sz="1400">
                <a:latin typeface="Helvetica Neue"/>
                <a:ea typeface="Helvetica Neue"/>
                <a:cs typeface="Helvetica Neue"/>
                <a:sym typeface="Helvetica Neue"/>
              </a:defRPr>
            </a:lvl1pPr>
          </a:lstStyle>
          <a:p>
            <a:r>
              <a:t>移动营销</a:t>
            </a:r>
          </a:p>
        </p:txBody>
      </p:sp>
      <p:sp>
        <p:nvSpPr>
          <p:cNvPr id="275" name="Shape 275"/>
          <p:cNvSpPr/>
          <p:nvPr/>
        </p:nvSpPr>
        <p:spPr>
          <a:xfrm>
            <a:off x="1041485" y="1103771"/>
            <a:ext cx="10977025" cy="1034015"/>
          </a:xfrm>
          <a:prstGeom prst="roundRect">
            <a:avLst>
              <a:gd name="adj" fmla="val 18423"/>
            </a:avLst>
          </a:prstGeom>
          <a:ln w="25400">
            <a:solidFill>
              <a:srgbClr val="85888D"/>
            </a:solidFill>
            <a:miter lim="400000"/>
          </a:ln>
        </p:spPr>
        <p:txBody>
          <a:bodyPr lIns="50800" tIns="50800" rIns="50800" bIns="50800" anchor="ctr"/>
          <a:lstStyle/>
          <a:p>
            <a:pPr>
              <a:defRPr sz="2400">
                <a:latin typeface="Helvetica Light"/>
                <a:ea typeface="Helvetica Light"/>
                <a:cs typeface="Helvetica Light"/>
                <a:sym typeface="Helvetica Light"/>
              </a:defRPr>
            </a:pPr>
          </a:p>
        </p:txBody>
      </p:sp>
      <p:sp>
        <p:nvSpPr>
          <p:cNvPr id="276" name="Shape 276"/>
          <p:cNvSpPr/>
          <p:nvPr/>
        </p:nvSpPr>
        <p:spPr>
          <a:xfrm>
            <a:off x="8436043" y="1519334"/>
            <a:ext cx="318898" cy="254001"/>
          </a:xfrm>
          <a:prstGeom prst="rect">
            <a:avLst/>
          </a:prstGeom>
          <a:ln w="12700">
            <a:miter lim="400000"/>
          </a:ln>
        </p:spPr>
        <p:txBody>
          <a:bodyPr wrap="none" lIns="50800" tIns="50800" rIns="50800" bIns="50800" anchor="ctr">
            <a:spAutoFit/>
          </a:bodyPr>
          <a:lstStyle>
            <a:lvl1pPr>
              <a:defRPr sz="1000">
                <a:latin typeface="Helvetica Light"/>
                <a:ea typeface="Helvetica Light"/>
                <a:cs typeface="Helvetica Light"/>
                <a:sym typeface="Helvetica Light"/>
              </a:defRPr>
            </a:lvl1pPr>
          </a:lstStyle>
          <a:p>
            <a:r>
              <a:t>iOS</a:t>
            </a:r>
          </a:p>
        </p:txBody>
      </p:sp>
      <p:sp>
        <p:nvSpPr>
          <p:cNvPr id="277" name="Shape 277"/>
          <p:cNvSpPr/>
          <p:nvPr/>
        </p:nvSpPr>
        <p:spPr>
          <a:xfrm>
            <a:off x="9511146" y="1498895"/>
            <a:ext cx="563627" cy="254001"/>
          </a:xfrm>
          <a:prstGeom prst="rect">
            <a:avLst/>
          </a:prstGeom>
          <a:ln w="12700">
            <a:miter lim="400000"/>
          </a:ln>
        </p:spPr>
        <p:txBody>
          <a:bodyPr wrap="none" lIns="50800" tIns="50800" rIns="50800" bIns="50800" anchor="ctr">
            <a:spAutoFit/>
          </a:bodyPr>
          <a:lstStyle>
            <a:lvl1pPr>
              <a:defRPr sz="1000">
                <a:latin typeface="Helvetica Light"/>
                <a:ea typeface="Helvetica Light"/>
                <a:cs typeface="Helvetica Light"/>
                <a:sym typeface="Helvetica Light"/>
              </a:defRPr>
            </a:lvl1pPr>
          </a:lstStyle>
          <a:p>
            <a:r>
              <a:t>Android</a:t>
            </a:r>
          </a:p>
        </p:txBody>
      </p:sp>
      <p:sp>
        <p:nvSpPr>
          <p:cNvPr id="278" name="Shape 278"/>
          <p:cNvSpPr/>
          <p:nvPr/>
        </p:nvSpPr>
        <p:spPr>
          <a:xfrm>
            <a:off x="10798086" y="1498895"/>
            <a:ext cx="629413" cy="254001"/>
          </a:xfrm>
          <a:prstGeom prst="rect">
            <a:avLst/>
          </a:prstGeom>
          <a:ln w="12700">
            <a:miter lim="400000"/>
          </a:ln>
        </p:spPr>
        <p:txBody>
          <a:bodyPr wrap="none" lIns="50800" tIns="50800" rIns="50800" bIns="50800" anchor="ctr">
            <a:spAutoFit/>
          </a:bodyPr>
          <a:lstStyle>
            <a:lvl1pPr>
              <a:defRPr sz="1000">
                <a:latin typeface="Helvetica Light"/>
                <a:ea typeface="Helvetica Light"/>
                <a:cs typeface="Helvetica Light"/>
                <a:sym typeface="Helvetica Light"/>
              </a:defRPr>
            </a:lvl1pPr>
          </a:lstStyle>
          <a:p>
            <a:r>
              <a:t>Windows</a:t>
            </a:r>
          </a:p>
        </p:txBody>
      </p:sp>
      <p:sp>
        <p:nvSpPr>
          <p:cNvPr id="279" name="Shape 279"/>
          <p:cNvSpPr/>
          <p:nvPr/>
        </p:nvSpPr>
        <p:spPr>
          <a:xfrm>
            <a:off x="372388" y="7409530"/>
            <a:ext cx="444501" cy="1491729"/>
          </a:xfrm>
          <a:prstGeom prst="rect">
            <a:avLst/>
          </a:prstGeom>
          <a:blipFill>
            <a:blip r:embed="rId9"/>
          </a:blipFill>
          <a:ln w="12700">
            <a:miter lim="400000"/>
          </a:ln>
          <a:effectLst>
            <a:outerShdw blurRad="38100" dist="25400" dir="5400000" rotWithShape="0">
              <a:srgbClr val="000000">
                <a:alpha val="50000"/>
              </a:srgbClr>
            </a:outerShdw>
          </a:effectLst>
        </p:spPr>
        <p:txBody>
          <a:bodyPr lIns="50800" tIns="50800" rIns="50800" bIns="50800" anchor="ctr"/>
          <a:lstStyle>
            <a:lvl1pPr>
              <a:defRPr sz="1700">
                <a:solidFill>
                  <a:srgbClr val="FFFFFF"/>
                </a:solidFill>
                <a:effectLst>
                  <a:outerShdw blurRad="38100" dist="12700" dir="15960000" rotWithShape="0">
                    <a:srgbClr val="000000">
                      <a:alpha val="50000"/>
                    </a:srgbClr>
                  </a:outerShdw>
                </a:effectLst>
              </a:defRPr>
            </a:lvl1pPr>
          </a:lstStyle>
          <a:p>
            <a:r>
              <a:t>业务数据</a:t>
            </a:r>
          </a:p>
        </p:txBody>
      </p:sp>
      <p:sp>
        <p:nvSpPr>
          <p:cNvPr id="280" name="Shape 280"/>
          <p:cNvSpPr/>
          <p:nvPr/>
        </p:nvSpPr>
        <p:spPr>
          <a:xfrm>
            <a:off x="372388" y="5990385"/>
            <a:ext cx="444501" cy="1294042"/>
          </a:xfrm>
          <a:prstGeom prst="rect">
            <a:avLst/>
          </a:prstGeom>
          <a:blipFill>
            <a:blip r:embed="rId10"/>
          </a:blipFill>
          <a:ln w="12700">
            <a:miter lim="400000"/>
          </a:ln>
          <a:effectLst>
            <a:outerShdw blurRad="38100" dist="25400" dir="5400000" rotWithShape="0">
              <a:srgbClr val="000000">
                <a:alpha val="50000"/>
              </a:srgbClr>
            </a:outerShdw>
          </a:effectLst>
        </p:spPr>
        <p:txBody>
          <a:bodyPr lIns="50800" tIns="50800" rIns="50800" bIns="50800" anchor="ctr"/>
          <a:lstStyle>
            <a:lvl1pPr>
              <a:defRPr sz="1700">
                <a:solidFill>
                  <a:srgbClr val="FFFFFF"/>
                </a:solidFill>
                <a:effectLst>
                  <a:outerShdw blurRad="38100" dist="12700" dir="15960000" rotWithShape="0">
                    <a:srgbClr val="000000">
                      <a:alpha val="50000"/>
                    </a:srgbClr>
                  </a:outerShdw>
                </a:effectLst>
              </a:defRPr>
            </a:lvl1pPr>
          </a:lstStyle>
          <a:p>
            <a:r>
              <a:t>平台支撑</a:t>
            </a:r>
          </a:p>
        </p:txBody>
      </p:sp>
      <p:sp>
        <p:nvSpPr>
          <p:cNvPr id="281" name="Shape 281"/>
          <p:cNvSpPr/>
          <p:nvPr/>
        </p:nvSpPr>
        <p:spPr>
          <a:xfrm>
            <a:off x="372388" y="3364262"/>
            <a:ext cx="444501" cy="2493564"/>
          </a:xfrm>
          <a:prstGeom prst="rect">
            <a:avLst/>
          </a:prstGeom>
          <a:blipFill>
            <a:blip r:embed="rId1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1700">
                <a:solidFill>
                  <a:srgbClr val="FFFFFF"/>
                </a:solidFill>
                <a:effectLst>
                  <a:outerShdw blurRad="38100" dist="12700" dir="15960000" rotWithShape="0">
                    <a:srgbClr val="000000">
                      <a:alpha val="50000"/>
                    </a:srgbClr>
                  </a:outerShdw>
                </a:effectLst>
              </a:defRPr>
            </a:pPr>
            <a:r>
              <a:t>移动</a:t>
            </a:r>
          </a:p>
          <a:p>
            <a:pPr>
              <a:defRPr sz="1700">
                <a:solidFill>
                  <a:srgbClr val="FFFFFF"/>
                </a:solidFill>
                <a:effectLst>
                  <a:outerShdw blurRad="38100" dist="12700" dir="15960000" rotWithShape="0">
                    <a:srgbClr val="000000">
                      <a:alpha val="50000"/>
                    </a:srgbClr>
                  </a:outerShdw>
                </a:effectLst>
              </a:defRPr>
            </a:pPr>
            <a:r>
              <a:t>服务组件</a:t>
            </a:r>
          </a:p>
        </p:txBody>
      </p:sp>
      <p:sp>
        <p:nvSpPr>
          <p:cNvPr id="282" name="Shape 282"/>
          <p:cNvSpPr/>
          <p:nvPr/>
        </p:nvSpPr>
        <p:spPr>
          <a:xfrm>
            <a:off x="372388" y="2216250"/>
            <a:ext cx="444501" cy="1005864"/>
          </a:xfrm>
          <a:prstGeom prst="rect">
            <a:avLst/>
          </a:prstGeom>
          <a:blipFill>
            <a:blip r:embed="rId11"/>
          </a:blipFill>
          <a:ln w="12700">
            <a:miter lim="400000"/>
          </a:ln>
          <a:effectLst>
            <a:outerShdw blurRad="38100" dist="25400" dir="5400000" rotWithShape="0">
              <a:srgbClr val="000000">
                <a:alpha val="50000"/>
              </a:srgbClr>
            </a:outerShdw>
          </a:effectLst>
        </p:spPr>
        <p:txBody>
          <a:bodyPr lIns="50800" tIns="50800" rIns="50800" bIns="50800" anchor="ctr"/>
          <a:lstStyle>
            <a:lvl1pPr>
              <a:defRPr sz="1700">
                <a:solidFill>
                  <a:srgbClr val="FFFFFF"/>
                </a:solidFill>
                <a:effectLst>
                  <a:outerShdw blurRad="38100" dist="12700" dir="15960000" rotWithShape="0">
                    <a:srgbClr val="000000">
                      <a:alpha val="50000"/>
                    </a:srgbClr>
                  </a:outerShdw>
                </a:effectLst>
              </a:defRPr>
            </a:lvl1pPr>
          </a:lstStyle>
          <a:p>
            <a:r>
              <a:t>应用层</a:t>
            </a:r>
          </a:p>
        </p:txBody>
      </p:sp>
      <p:sp>
        <p:nvSpPr>
          <p:cNvPr id="283" name="Shape 283"/>
          <p:cNvSpPr/>
          <p:nvPr/>
        </p:nvSpPr>
        <p:spPr>
          <a:xfrm>
            <a:off x="372388" y="1091071"/>
            <a:ext cx="444501" cy="993736"/>
          </a:xfrm>
          <a:prstGeom prst="rect">
            <a:avLst/>
          </a:prstGeom>
          <a:blipFill>
            <a:blip r:embed="rId12"/>
          </a:blipFill>
          <a:ln w="12700">
            <a:miter lim="400000"/>
          </a:ln>
          <a:effectLst>
            <a:outerShdw blurRad="38100" dist="25400" dir="5400000" rotWithShape="0">
              <a:srgbClr val="000000">
                <a:alpha val="50000"/>
              </a:srgbClr>
            </a:outerShdw>
          </a:effectLst>
        </p:spPr>
        <p:txBody>
          <a:bodyPr lIns="50800" tIns="50800" rIns="50800" bIns="50800" anchor="ctr"/>
          <a:lstStyle>
            <a:lvl1pPr>
              <a:defRPr sz="1700">
                <a:solidFill>
                  <a:srgbClr val="FFFFFF"/>
                </a:solidFill>
                <a:effectLst>
                  <a:outerShdw blurRad="38100" dist="12700" dir="15960000" rotWithShape="0">
                    <a:srgbClr val="000000">
                      <a:alpha val="50000"/>
                    </a:srgbClr>
                  </a:outerShdw>
                </a:effectLst>
              </a:defRPr>
            </a:lvl1pPr>
          </a:lstStyle>
          <a:p>
            <a:r>
              <a:t>设备层</a:t>
            </a:r>
          </a:p>
        </p:txBody>
      </p:sp>
      <p:sp>
        <p:nvSpPr>
          <p:cNvPr id="284" name="Shape 284"/>
          <p:cNvSpPr/>
          <p:nvPr/>
        </p:nvSpPr>
        <p:spPr>
          <a:xfrm rot="5400000">
            <a:off x="10562266" y="3840408"/>
            <a:ext cx="3613812" cy="395188"/>
          </a:xfrm>
          <a:prstGeom prst="rect">
            <a:avLst/>
          </a:prstGeom>
          <a:blipFill>
            <a:blip r:embed="rId11"/>
          </a:blipFill>
          <a:ln w="12700">
            <a:miter lim="400000"/>
          </a:ln>
          <a:effectLst>
            <a:outerShdw blurRad="38100" dist="25400" dir="5400000" rotWithShape="0">
              <a:srgbClr val="000000">
                <a:alpha val="50000"/>
              </a:srgbClr>
            </a:outerShdw>
          </a:effectLst>
        </p:spPr>
        <p:txBody>
          <a:bodyPr lIns="50800" tIns="50800" rIns="50800" bIns="50800" anchor="ctr"/>
          <a:lstStyle>
            <a:lvl1pPr>
              <a:defRPr sz="1700">
                <a:solidFill>
                  <a:srgbClr val="FFFFFF"/>
                </a:solidFill>
                <a:effectLst>
                  <a:outerShdw blurRad="38100" dist="12700" dir="7740000" rotWithShape="0">
                    <a:srgbClr val="000000">
                      <a:alpha val="50000"/>
                    </a:srgbClr>
                  </a:outerShdw>
                </a:effectLst>
              </a:defRPr>
            </a:lvl1pPr>
          </a:lstStyle>
          <a:p>
            <a:r>
              <a:t>APP NEST</a:t>
            </a:r>
          </a:p>
        </p:txBody>
      </p:sp>
      <p:sp>
        <p:nvSpPr>
          <p:cNvPr id="285" name="Shape 285"/>
          <p:cNvSpPr/>
          <p:nvPr/>
        </p:nvSpPr>
        <p:spPr>
          <a:xfrm rot="5400000">
            <a:off x="11755163" y="6416189"/>
            <a:ext cx="1228017" cy="395188"/>
          </a:xfrm>
          <a:prstGeom prst="rect">
            <a:avLst/>
          </a:prstGeom>
          <a:blipFill>
            <a:blip r:embed="rId10"/>
          </a:blipFill>
          <a:ln w="12700">
            <a:miter lim="400000"/>
          </a:ln>
          <a:effectLst>
            <a:outerShdw blurRad="38100" dist="25400" dir="5400000" rotWithShape="0">
              <a:srgbClr val="000000">
                <a:alpha val="50000"/>
              </a:srgbClr>
            </a:outerShdw>
          </a:effectLst>
        </p:spPr>
        <p:txBody>
          <a:bodyPr lIns="50800" tIns="50800" rIns="50800" bIns="50800" anchor="ctr"/>
          <a:lstStyle>
            <a:lvl1pPr>
              <a:defRPr sz="1700">
                <a:solidFill>
                  <a:srgbClr val="FFFFFF"/>
                </a:solidFill>
                <a:effectLst>
                  <a:outerShdw blurRad="38100" dist="12700" dir="15960000" rotWithShape="0">
                    <a:srgbClr val="000000">
                      <a:alpha val="50000"/>
                    </a:srgbClr>
                  </a:outerShdw>
                </a:effectLst>
              </a:defRPr>
            </a:lvl1pPr>
          </a:lstStyle>
          <a:p>
            <a:r>
              <a:t>MESB</a:t>
            </a:r>
          </a:p>
        </p:txBody>
      </p:sp>
      <p:sp>
        <p:nvSpPr>
          <p:cNvPr id="286" name="Shape 286"/>
          <p:cNvSpPr/>
          <p:nvPr/>
        </p:nvSpPr>
        <p:spPr>
          <a:xfrm rot="5400000">
            <a:off x="11647689" y="7963082"/>
            <a:ext cx="1442966" cy="395188"/>
          </a:xfrm>
          <a:prstGeom prst="rect">
            <a:avLst/>
          </a:prstGeom>
          <a:blipFill>
            <a:blip r:embed="rId9"/>
          </a:blipFill>
          <a:ln w="12700">
            <a:miter lim="400000"/>
          </a:ln>
          <a:effectLst>
            <a:outerShdw blurRad="38100" dist="25400" dir="5400000" rotWithShape="0">
              <a:srgbClr val="000000">
                <a:alpha val="50000"/>
              </a:srgbClr>
            </a:outerShdw>
          </a:effectLst>
        </p:spPr>
        <p:txBody>
          <a:bodyPr lIns="50800" tIns="50800" rIns="50800" bIns="50800" anchor="ctr"/>
          <a:lstStyle>
            <a:lvl1pPr>
              <a:defRPr sz="1700">
                <a:solidFill>
                  <a:srgbClr val="FFFFFF"/>
                </a:solidFill>
                <a:effectLst>
                  <a:outerShdw blurRad="38100" dist="12700" dir="15960000" rotWithShape="0">
                    <a:srgbClr val="000000">
                      <a:alpha val="50000"/>
                    </a:srgbClr>
                  </a:outerShdw>
                </a:effectLst>
              </a:defRPr>
            </a:lvl1pPr>
          </a:lstStyle>
          <a:p>
            <a:r>
              <a:t>Enterprise</a:t>
            </a:r>
          </a:p>
        </p:txBody>
      </p:sp>
      <p:sp>
        <p:nvSpPr>
          <p:cNvPr id="287" name="Shape 287"/>
          <p:cNvSpPr/>
          <p:nvPr/>
        </p:nvSpPr>
        <p:spPr>
          <a:xfrm rot="5400000">
            <a:off x="11870222" y="1370959"/>
            <a:ext cx="997898" cy="386116"/>
          </a:xfrm>
          <a:prstGeom prst="rect">
            <a:avLst/>
          </a:prstGeom>
          <a:blipFill>
            <a:blip r:embed="rId12"/>
          </a:blipFill>
          <a:ln w="12700">
            <a:miter lim="400000"/>
          </a:ln>
          <a:effectLst>
            <a:outerShdw blurRad="38100" dist="25400" dir="5400000" rotWithShape="0">
              <a:srgbClr val="000000">
                <a:alpha val="50000"/>
              </a:srgbClr>
            </a:outerShdw>
          </a:effectLst>
        </p:spPr>
        <p:txBody>
          <a:bodyPr lIns="50800" tIns="50800" rIns="50800" bIns="50800" anchor="ctr"/>
          <a:lstStyle>
            <a:lvl1pPr>
              <a:defRPr sz="1700">
                <a:solidFill>
                  <a:srgbClr val="FFFFFF"/>
                </a:solidFill>
                <a:effectLst>
                  <a:outerShdw blurRad="38100" dist="12700" dir="15960000" rotWithShape="0">
                    <a:srgbClr val="000000">
                      <a:alpha val="50000"/>
                    </a:srgbClr>
                  </a:outerShdw>
                </a:effectLst>
              </a:defRPr>
            </a:lvl1pPr>
          </a:lstStyle>
          <a:p>
            <a:r>
              <a:t>Device</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Shape 289"/>
          <p:cNvSpPr/>
          <p:nvPr>
            <p:ph type="title"/>
          </p:nvPr>
        </p:nvSpPr>
        <p:spPr>
          <a:xfrm>
            <a:off x="381000" y="25400"/>
            <a:ext cx="6311900" cy="801313"/>
          </a:xfrm>
          <a:prstGeom prst="rect">
            <a:avLst/>
          </a:prstGeom>
        </p:spPr>
        <p:txBody>
          <a:bodyPr/>
          <a:lstStyle>
            <a:lvl1pPr>
              <a:defRPr b="1">
                <a:latin typeface="Helvetica Neue"/>
                <a:ea typeface="Helvetica Neue"/>
                <a:cs typeface="Helvetica Neue"/>
                <a:sym typeface="Helvetica Neue"/>
              </a:defRPr>
            </a:lvl1pPr>
          </a:lstStyle>
          <a:p>
            <a:r>
              <a:t>APP NEST 构建企业移动应用支撑架构</a:t>
            </a:r>
          </a:p>
        </p:txBody>
      </p:sp>
      <p:sp>
        <p:nvSpPr>
          <p:cNvPr id="290" name="Shape 290"/>
          <p:cNvSpPr/>
          <p:nvPr>
            <p:ph type="sldNum" sz="quarter" idx="2"/>
          </p:nvPr>
        </p:nvSpPr>
        <p:spPr>
          <a:xfrm>
            <a:off x="12391818" y="9220200"/>
            <a:ext cx="222937" cy="317500"/>
          </a:xfrm>
          <a:prstGeom prst="rect">
            <a:avLst/>
          </a:prstGeom>
        </p:spPr>
        <p:txBody>
          <a:bodyPr/>
          <a:lstStyle/>
          <a:p>
            <a:fld id="{86CB4B4D-7CA3-9044-876B-883B54F8677D}" type="slidenum">
              <a:rPr/>
            </a:fld>
            <a:endParaRPr/>
          </a:p>
        </p:txBody>
      </p:sp>
      <p:grpSp>
        <p:nvGrpSpPr>
          <p:cNvPr id="302" name="Group 302"/>
          <p:cNvGrpSpPr/>
          <p:nvPr/>
        </p:nvGrpSpPr>
        <p:grpSpPr>
          <a:xfrm>
            <a:off x="1059967" y="6398341"/>
            <a:ext cx="10942184" cy="1463772"/>
            <a:chOff x="0" y="0"/>
            <a:chExt cx="10942183" cy="1463770"/>
          </a:xfrm>
        </p:grpSpPr>
        <p:sp>
          <p:nvSpPr>
            <p:cNvPr id="291" name="Shape 291"/>
            <p:cNvSpPr/>
            <p:nvPr/>
          </p:nvSpPr>
          <p:spPr>
            <a:xfrm>
              <a:off x="0" y="0"/>
              <a:ext cx="10942184" cy="1463771"/>
            </a:xfrm>
            <a:prstGeom prst="rect">
              <a:avLst/>
            </a:prstGeom>
            <a:noFill/>
            <a:ln w="25400" cap="flat">
              <a:solidFill>
                <a:schemeClr val="accent5">
                  <a:hueOff val="-176146"/>
                  <a:satOff val="3665"/>
                  <a:lumOff val="-13985"/>
                </a:schemeClr>
              </a:solidFill>
              <a:prstDash val="solid"/>
              <a:miter lim="400000"/>
            </a:ln>
            <a:effectLst/>
          </p:spPr>
          <p:txBody>
            <a:bodyPr wrap="square" lIns="50800" tIns="50800" rIns="50800" bIns="50800" numCol="1" anchor="ctr">
              <a:noAutofit/>
            </a:bodyPr>
            <a:lstStyle/>
            <a:p>
              <a:pPr>
                <a:defRPr sz="2400">
                  <a:latin typeface="Helvetica Light"/>
                  <a:ea typeface="Helvetica Light"/>
                  <a:cs typeface="Helvetica Light"/>
                  <a:sym typeface="Helvetica Light"/>
                </a:defRPr>
              </a:pPr>
            </a:p>
          </p:txBody>
        </p:sp>
        <p:sp>
          <p:nvSpPr>
            <p:cNvPr id="292" name="Shape 292"/>
            <p:cNvSpPr/>
            <p:nvPr/>
          </p:nvSpPr>
          <p:spPr>
            <a:xfrm>
              <a:off x="5109141" y="74544"/>
              <a:ext cx="723901" cy="381001"/>
            </a:xfrm>
            <a:prstGeom prst="rect">
              <a:avLst/>
            </a:prstGeom>
            <a:noFill/>
            <a:ln w="12700" cap="flat">
              <a:noFill/>
              <a:miter lim="400000"/>
            </a:ln>
            <a:effectLst/>
          </p:spPr>
          <p:txBody>
            <a:bodyPr wrap="none" lIns="50800" tIns="50800" rIns="50800" bIns="50800" numCol="1" anchor="ctr">
              <a:spAutoFit/>
            </a:bodyPr>
            <a:lstStyle>
              <a:lvl1pPr>
                <a:defRPr sz="1600">
                  <a:latin typeface="Helvetica Light"/>
                  <a:ea typeface="Helvetica Light"/>
                  <a:cs typeface="Helvetica Light"/>
                  <a:sym typeface="Helvetica Light"/>
                </a:defRPr>
              </a:lvl1pPr>
            </a:lstStyle>
            <a:p>
              <a:r>
                <a:t>数据源</a:t>
              </a:r>
            </a:p>
          </p:txBody>
        </p:sp>
        <p:sp>
          <p:nvSpPr>
            <p:cNvPr id="293" name="Shape 293"/>
            <p:cNvSpPr/>
            <p:nvPr/>
          </p:nvSpPr>
          <p:spPr>
            <a:xfrm>
              <a:off x="429275" y="621880"/>
              <a:ext cx="762947" cy="668729"/>
            </a:xfrm>
            <a:prstGeom prst="rect">
              <a:avLst/>
            </a:prstGeom>
            <a:solidFill>
              <a:srgbClr val="FFFFFF"/>
            </a:solidFill>
            <a:ln w="12700" cap="flat">
              <a:solidFill>
                <a:schemeClr val="accent5">
                  <a:hueOff val="-176146"/>
                  <a:satOff val="3665"/>
                  <a:lumOff val="-13985"/>
                </a:schemeClr>
              </a:solidFill>
              <a:prstDash val="solid"/>
              <a:miter lim="400000"/>
            </a:ln>
            <a:effectLst/>
          </p:spPr>
          <p:txBody>
            <a:bodyPr wrap="square" lIns="50800" tIns="50800" rIns="50800" bIns="50800" numCol="1" anchor="ctr">
              <a:noAutofit/>
            </a:bodyPr>
            <a:lstStyle>
              <a:lvl1pPr defTabSz="825500">
                <a:buClr>
                  <a:srgbClr val="000000"/>
                </a:buClr>
                <a:defRPr sz="1400" b="1">
                  <a:latin typeface="+mn-lt"/>
                  <a:ea typeface="+mn-ea"/>
                  <a:cs typeface="+mn-cs"/>
                  <a:sym typeface="Helvetica"/>
                </a:defRPr>
              </a:lvl1pPr>
            </a:lstStyle>
            <a:p>
              <a:r>
                <a:t>DB</a:t>
              </a:r>
            </a:p>
          </p:txBody>
        </p:sp>
        <p:sp>
          <p:nvSpPr>
            <p:cNvPr id="294" name="Shape 294"/>
            <p:cNvSpPr/>
            <p:nvPr/>
          </p:nvSpPr>
          <p:spPr>
            <a:xfrm>
              <a:off x="1593396" y="621880"/>
              <a:ext cx="762946" cy="668729"/>
            </a:xfrm>
            <a:prstGeom prst="rect">
              <a:avLst/>
            </a:prstGeom>
            <a:solidFill>
              <a:srgbClr val="FFFFFF"/>
            </a:solidFill>
            <a:ln w="12700" cap="flat">
              <a:solidFill>
                <a:schemeClr val="accent5">
                  <a:hueOff val="-176146"/>
                  <a:satOff val="3665"/>
                  <a:lumOff val="-13985"/>
                </a:schemeClr>
              </a:solidFill>
              <a:prstDash val="solid"/>
              <a:miter lim="400000"/>
            </a:ln>
            <a:effectLst/>
          </p:spPr>
          <p:txBody>
            <a:bodyPr wrap="square" lIns="50800" tIns="50800" rIns="50800" bIns="50800" numCol="1" anchor="ctr">
              <a:noAutofit/>
            </a:bodyPr>
            <a:lstStyle>
              <a:lvl1pPr defTabSz="825500">
                <a:buClr>
                  <a:srgbClr val="000000"/>
                </a:buClr>
                <a:defRPr sz="1400" b="1">
                  <a:latin typeface="+mn-lt"/>
                  <a:ea typeface="+mn-ea"/>
                  <a:cs typeface="+mn-cs"/>
                  <a:sym typeface="Helvetica"/>
                </a:defRPr>
              </a:lvl1pPr>
            </a:lstStyle>
            <a:p>
              <a:r>
                <a:t>Redis</a:t>
              </a:r>
            </a:p>
          </p:txBody>
        </p:sp>
        <p:sp>
          <p:nvSpPr>
            <p:cNvPr id="295" name="Shape 295"/>
            <p:cNvSpPr/>
            <p:nvPr/>
          </p:nvSpPr>
          <p:spPr>
            <a:xfrm>
              <a:off x="2757516" y="621880"/>
              <a:ext cx="762947" cy="668729"/>
            </a:xfrm>
            <a:prstGeom prst="rect">
              <a:avLst/>
            </a:prstGeom>
            <a:solidFill>
              <a:srgbClr val="FFFFFF"/>
            </a:solidFill>
            <a:ln w="12700" cap="flat">
              <a:solidFill>
                <a:schemeClr val="accent5">
                  <a:hueOff val="-176146"/>
                  <a:satOff val="3665"/>
                  <a:lumOff val="-13985"/>
                </a:schemeClr>
              </a:solidFill>
              <a:prstDash val="solid"/>
              <a:miter lim="400000"/>
            </a:ln>
            <a:effectLst/>
          </p:spPr>
          <p:txBody>
            <a:bodyPr wrap="square" lIns="50800" tIns="50800" rIns="50800" bIns="50800" numCol="1" anchor="ctr">
              <a:noAutofit/>
            </a:bodyPr>
            <a:lstStyle>
              <a:lvl1pPr defTabSz="825500">
                <a:buClr>
                  <a:srgbClr val="000000"/>
                </a:buClr>
                <a:defRPr sz="1400" b="1">
                  <a:latin typeface="+mn-lt"/>
                  <a:ea typeface="+mn-ea"/>
                  <a:cs typeface="+mn-cs"/>
                  <a:sym typeface="Helvetica"/>
                </a:defRPr>
              </a:lvl1pPr>
            </a:lstStyle>
            <a:p>
              <a:r>
                <a:t>Memcached</a:t>
              </a:r>
            </a:p>
          </p:txBody>
        </p:sp>
        <p:sp>
          <p:nvSpPr>
            <p:cNvPr id="296" name="Shape 296"/>
            <p:cNvSpPr/>
            <p:nvPr/>
          </p:nvSpPr>
          <p:spPr>
            <a:xfrm>
              <a:off x="3921636" y="621880"/>
              <a:ext cx="762947" cy="668729"/>
            </a:xfrm>
            <a:prstGeom prst="rect">
              <a:avLst/>
            </a:prstGeom>
            <a:solidFill>
              <a:srgbClr val="FFFFFF"/>
            </a:solidFill>
            <a:ln w="12700" cap="flat">
              <a:solidFill>
                <a:schemeClr val="accent5">
                  <a:hueOff val="-176146"/>
                  <a:satOff val="3665"/>
                  <a:lumOff val="-13985"/>
                </a:schemeClr>
              </a:solidFill>
              <a:prstDash val="solid"/>
              <a:miter lim="400000"/>
            </a:ln>
            <a:effectLst/>
          </p:spPr>
          <p:txBody>
            <a:bodyPr wrap="square" lIns="50800" tIns="50800" rIns="50800" bIns="50800" numCol="1" anchor="ctr">
              <a:noAutofit/>
            </a:bodyPr>
            <a:lstStyle>
              <a:lvl1pPr defTabSz="825500">
                <a:buClr>
                  <a:srgbClr val="000000"/>
                </a:buClr>
                <a:defRPr sz="1400" b="1">
                  <a:latin typeface="+mn-lt"/>
                  <a:ea typeface="+mn-ea"/>
                  <a:cs typeface="+mn-cs"/>
                  <a:sym typeface="Helvetica"/>
                </a:defRPr>
              </a:lvl1pPr>
            </a:lstStyle>
            <a:p>
              <a:r>
                <a:t>File</a:t>
              </a:r>
            </a:p>
          </p:txBody>
        </p:sp>
        <p:sp>
          <p:nvSpPr>
            <p:cNvPr id="297" name="Shape 297"/>
            <p:cNvSpPr/>
            <p:nvPr/>
          </p:nvSpPr>
          <p:spPr>
            <a:xfrm>
              <a:off x="5085757" y="621880"/>
              <a:ext cx="762947" cy="668729"/>
            </a:xfrm>
            <a:prstGeom prst="rect">
              <a:avLst/>
            </a:prstGeom>
            <a:solidFill>
              <a:srgbClr val="FFFFFF"/>
            </a:solidFill>
            <a:ln w="12700" cap="flat">
              <a:solidFill>
                <a:schemeClr val="accent5">
                  <a:hueOff val="-176146"/>
                  <a:satOff val="3665"/>
                  <a:lumOff val="-13985"/>
                </a:schemeClr>
              </a:solidFill>
              <a:prstDash val="solid"/>
              <a:miter lim="400000"/>
            </a:ln>
            <a:effectLst/>
          </p:spPr>
          <p:txBody>
            <a:bodyPr wrap="square" lIns="50800" tIns="50800" rIns="50800" bIns="50800" numCol="1" anchor="ctr">
              <a:noAutofit/>
            </a:bodyPr>
            <a:lstStyle>
              <a:lvl1pPr defTabSz="825500">
                <a:buClr>
                  <a:srgbClr val="000000"/>
                </a:buClr>
                <a:defRPr sz="1400" b="1">
                  <a:latin typeface="+mn-lt"/>
                  <a:ea typeface="+mn-ea"/>
                  <a:cs typeface="+mn-cs"/>
                  <a:sym typeface="Helvetica"/>
                </a:defRPr>
              </a:lvl1pPr>
            </a:lstStyle>
            <a:p>
              <a:r>
                <a:t>MongoDB</a:t>
              </a:r>
            </a:p>
          </p:txBody>
        </p:sp>
        <p:sp>
          <p:nvSpPr>
            <p:cNvPr id="298" name="Shape 298"/>
            <p:cNvSpPr/>
            <p:nvPr/>
          </p:nvSpPr>
          <p:spPr>
            <a:xfrm>
              <a:off x="6249878" y="621880"/>
              <a:ext cx="762947" cy="668729"/>
            </a:xfrm>
            <a:prstGeom prst="rect">
              <a:avLst/>
            </a:prstGeom>
            <a:solidFill>
              <a:srgbClr val="FFFFFF"/>
            </a:solidFill>
            <a:ln w="12700" cap="flat">
              <a:solidFill>
                <a:schemeClr val="accent5">
                  <a:hueOff val="-176146"/>
                  <a:satOff val="3665"/>
                  <a:lumOff val="-13985"/>
                </a:schemeClr>
              </a:solidFill>
              <a:prstDash val="solid"/>
              <a:miter lim="400000"/>
            </a:ln>
            <a:effectLst/>
          </p:spPr>
          <p:txBody>
            <a:bodyPr wrap="square" lIns="50800" tIns="50800" rIns="50800" bIns="50800" numCol="1" anchor="ctr">
              <a:noAutofit/>
            </a:bodyPr>
            <a:lstStyle>
              <a:lvl1pPr defTabSz="825500">
                <a:buClr>
                  <a:srgbClr val="000000"/>
                </a:buClr>
                <a:defRPr sz="1400" b="1">
                  <a:latin typeface="+mn-lt"/>
                  <a:ea typeface="+mn-ea"/>
                  <a:cs typeface="+mn-cs"/>
                  <a:sym typeface="Helvetica"/>
                </a:defRPr>
              </a:lvl1pPr>
            </a:lstStyle>
            <a:p>
              <a:r>
                <a:t>AD</a:t>
              </a:r>
            </a:p>
          </p:txBody>
        </p:sp>
        <p:sp>
          <p:nvSpPr>
            <p:cNvPr id="299" name="Shape 299"/>
            <p:cNvSpPr/>
            <p:nvPr/>
          </p:nvSpPr>
          <p:spPr>
            <a:xfrm>
              <a:off x="7413999" y="621880"/>
              <a:ext cx="762947" cy="668729"/>
            </a:xfrm>
            <a:prstGeom prst="rect">
              <a:avLst/>
            </a:prstGeom>
            <a:solidFill>
              <a:srgbClr val="FFFFFF"/>
            </a:solidFill>
            <a:ln w="12700" cap="flat">
              <a:solidFill>
                <a:schemeClr val="accent5">
                  <a:hueOff val="-176146"/>
                  <a:satOff val="3665"/>
                  <a:lumOff val="-13985"/>
                </a:schemeClr>
              </a:solidFill>
              <a:prstDash val="solid"/>
              <a:miter lim="400000"/>
            </a:ln>
            <a:effectLst/>
          </p:spPr>
          <p:txBody>
            <a:bodyPr wrap="square" lIns="50800" tIns="50800" rIns="50800" bIns="50800" numCol="1" anchor="ctr">
              <a:noAutofit/>
            </a:bodyPr>
            <a:lstStyle>
              <a:lvl1pPr defTabSz="825500">
                <a:buClr>
                  <a:srgbClr val="000000"/>
                </a:buClr>
                <a:defRPr sz="1400" b="1">
                  <a:latin typeface="+mn-lt"/>
                  <a:ea typeface="+mn-ea"/>
                  <a:cs typeface="+mn-cs"/>
                  <a:sym typeface="Helvetica"/>
                </a:defRPr>
              </a:lvl1pPr>
            </a:lstStyle>
            <a:p>
              <a:r>
                <a:t>LDAP</a:t>
              </a:r>
            </a:p>
          </p:txBody>
        </p:sp>
        <p:sp>
          <p:nvSpPr>
            <p:cNvPr id="300" name="Shape 300"/>
            <p:cNvSpPr/>
            <p:nvPr/>
          </p:nvSpPr>
          <p:spPr>
            <a:xfrm>
              <a:off x="8578119" y="621880"/>
              <a:ext cx="762947" cy="668729"/>
            </a:xfrm>
            <a:prstGeom prst="rect">
              <a:avLst/>
            </a:prstGeom>
            <a:solidFill>
              <a:srgbClr val="FFFFFF"/>
            </a:solidFill>
            <a:ln w="12700" cap="flat">
              <a:solidFill>
                <a:schemeClr val="accent5">
                  <a:hueOff val="-176146"/>
                  <a:satOff val="3665"/>
                  <a:lumOff val="-13985"/>
                </a:schemeClr>
              </a:solidFill>
              <a:prstDash val="solid"/>
              <a:miter lim="400000"/>
            </a:ln>
            <a:effectLst/>
          </p:spPr>
          <p:txBody>
            <a:bodyPr wrap="square" lIns="50800" tIns="50800" rIns="50800" bIns="50800" numCol="1" anchor="ctr">
              <a:noAutofit/>
            </a:bodyPr>
            <a:lstStyle>
              <a:lvl1pPr defTabSz="825500">
                <a:buClr>
                  <a:srgbClr val="000000"/>
                </a:buClr>
                <a:defRPr sz="1400" b="1">
                  <a:latin typeface="+mn-lt"/>
                  <a:ea typeface="+mn-ea"/>
                  <a:cs typeface="+mn-cs"/>
                  <a:sym typeface="Helvetica"/>
                </a:defRPr>
              </a:lvl1pPr>
            </a:lstStyle>
            <a:p>
              <a:r>
                <a:t>Socket</a:t>
              </a:r>
            </a:p>
          </p:txBody>
        </p:sp>
        <p:sp>
          <p:nvSpPr>
            <p:cNvPr id="301" name="Shape 301"/>
            <p:cNvSpPr/>
            <p:nvPr/>
          </p:nvSpPr>
          <p:spPr>
            <a:xfrm>
              <a:off x="9742240" y="608390"/>
              <a:ext cx="762946" cy="668729"/>
            </a:xfrm>
            <a:prstGeom prst="rect">
              <a:avLst/>
            </a:prstGeom>
            <a:solidFill>
              <a:srgbClr val="FFFFFF"/>
            </a:solidFill>
            <a:ln w="12700" cap="flat">
              <a:solidFill>
                <a:schemeClr val="accent5">
                  <a:hueOff val="-176146"/>
                  <a:satOff val="3665"/>
                  <a:lumOff val="-13985"/>
                </a:schemeClr>
              </a:solidFill>
              <a:prstDash val="solid"/>
              <a:miter lim="400000"/>
            </a:ln>
            <a:effectLst/>
          </p:spPr>
          <p:txBody>
            <a:bodyPr wrap="square" lIns="50800" tIns="50800" rIns="50800" bIns="50800" numCol="1" anchor="ctr">
              <a:noAutofit/>
            </a:bodyPr>
            <a:lstStyle>
              <a:lvl1pPr defTabSz="825500">
                <a:buClr>
                  <a:srgbClr val="000000"/>
                </a:buClr>
                <a:defRPr sz="1400" b="1">
                  <a:latin typeface="+mn-lt"/>
                  <a:ea typeface="+mn-ea"/>
                  <a:cs typeface="+mn-cs"/>
                  <a:sym typeface="Helvetica"/>
                </a:defRPr>
              </a:lvl1pPr>
            </a:lstStyle>
            <a:p>
              <a:r>
                <a:t>More</a:t>
              </a:r>
            </a:p>
          </p:txBody>
        </p:sp>
      </p:grpSp>
      <p:grpSp>
        <p:nvGrpSpPr>
          <p:cNvPr id="311" name="Group 311"/>
          <p:cNvGrpSpPr/>
          <p:nvPr/>
        </p:nvGrpSpPr>
        <p:grpSpPr>
          <a:xfrm>
            <a:off x="1023962" y="4824355"/>
            <a:ext cx="10977024" cy="1202617"/>
            <a:chOff x="0" y="0"/>
            <a:chExt cx="10977023" cy="1202615"/>
          </a:xfrm>
        </p:grpSpPr>
        <p:sp>
          <p:nvSpPr>
            <p:cNvPr id="303" name="Shape 303"/>
            <p:cNvSpPr/>
            <p:nvPr/>
          </p:nvSpPr>
          <p:spPr>
            <a:xfrm>
              <a:off x="0" y="0"/>
              <a:ext cx="10977024" cy="1202616"/>
            </a:xfrm>
            <a:prstGeom prst="roundRect">
              <a:avLst>
                <a:gd name="adj" fmla="val 15840"/>
              </a:avLst>
            </a:prstGeom>
            <a:noFill/>
            <a:ln w="25400" cap="flat">
              <a:solidFill>
                <a:schemeClr val="accent1"/>
              </a:solidFill>
              <a:prstDash val="solid"/>
              <a:miter lim="400000"/>
            </a:ln>
            <a:effectLst/>
          </p:spPr>
          <p:txBody>
            <a:bodyPr wrap="square" lIns="50800" tIns="50800" rIns="50800" bIns="50800" numCol="1" anchor="ctr">
              <a:noAutofit/>
            </a:bodyPr>
            <a:lstStyle/>
            <a:p>
              <a:pPr>
                <a:defRPr sz="2400">
                  <a:latin typeface="Helvetica Light"/>
                  <a:ea typeface="Helvetica Light"/>
                  <a:cs typeface="Helvetica Light"/>
                  <a:sym typeface="Helvetica Light"/>
                </a:defRPr>
              </a:pPr>
            </a:p>
          </p:txBody>
        </p:sp>
        <p:sp>
          <p:nvSpPr>
            <p:cNvPr id="304" name="Shape 304"/>
            <p:cNvSpPr/>
            <p:nvPr/>
          </p:nvSpPr>
          <p:spPr>
            <a:xfrm>
              <a:off x="5024961" y="45546"/>
              <a:ext cx="927101" cy="381001"/>
            </a:xfrm>
            <a:prstGeom prst="rect">
              <a:avLst/>
            </a:prstGeom>
            <a:noFill/>
            <a:ln w="12700" cap="flat">
              <a:noFill/>
              <a:miter lim="400000"/>
            </a:ln>
            <a:effectLst/>
          </p:spPr>
          <p:txBody>
            <a:bodyPr wrap="none" lIns="50800" tIns="50800" rIns="50800" bIns="50800" numCol="1" anchor="ctr">
              <a:spAutoFit/>
            </a:bodyPr>
            <a:lstStyle>
              <a:lvl1pPr>
                <a:defRPr sz="1600">
                  <a:latin typeface="Helvetica Light"/>
                  <a:ea typeface="Helvetica Light"/>
                  <a:cs typeface="Helvetica Light"/>
                  <a:sym typeface="Helvetica Light"/>
                </a:defRPr>
              </a:lvl1pPr>
            </a:lstStyle>
            <a:p>
              <a:r>
                <a:t>技术组件</a:t>
              </a:r>
            </a:p>
          </p:txBody>
        </p:sp>
        <p:sp>
          <p:nvSpPr>
            <p:cNvPr id="305" name="Shape 305"/>
            <p:cNvSpPr/>
            <p:nvPr/>
          </p:nvSpPr>
          <p:spPr>
            <a:xfrm>
              <a:off x="275278" y="572892"/>
              <a:ext cx="1594285" cy="369788"/>
            </a:xfrm>
            <a:prstGeom prst="rect">
              <a:avLst/>
            </a:prstGeom>
            <a:noFill/>
            <a:ln w="25400" cap="flat">
              <a:solidFill>
                <a:schemeClr val="accent1"/>
              </a:solidFill>
              <a:prstDash val="sysDot"/>
              <a:miter lim="400000"/>
            </a:ln>
            <a:effectLst/>
          </p:spPr>
          <p:txBody>
            <a:bodyPr wrap="square" lIns="50800" tIns="50800" rIns="50800" bIns="50800" numCol="1" anchor="ctr">
              <a:noAutofit/>
            </a:bodyPr>
            <a:lstStyle>
              <a:lvl1pPr>
                <a:defRPr sz="1400">
                  <a:latin typeface="Helvetica Neue"/>
                  <a:ea typeface="Helvetica Neue"/>
                  <a:cs typeface="Helvetica Neue"/>
                  <a:sym typeface="Helvetica Neue"/>
                </a:defRPr>
              </a:lvl1pPr>
            </a:lstStyle>
            <a:p>
              <a:r>
                <a:t>消息推送服务</a:t>
              </a:r>
            </a:p>
          </p:txBody>
        </p:sp>
        <p:sp>
          <p:nvSpPr>
            <p:cNvPr id="306" name="Shape 306"/>
            <p:cNvSpPr/>
            <p:nvPr/>
          </p:nvSpPr>
          <p:spPr>
            <a:xfrm>
              <a:off x="5611705" y="572892"/>
              <a:ext cx="1594285" cy="369788"/>
            </a:xfrm>
            <a:prstGeom prst="rect">
              <a:avLst/>
            </a:prstGeom>
            <a:noFill/>
            <a:ln w="25400" cap="flat">
              <a:solidFill>
                <a:schemeClr val="accent1"/>
              </a:solidFill>
              <a:prstDash val="sysDot"/>
              <a:miter lim="400000"/>
            </a:ln>
            <a:effectLst/>
          </p:spPr>
          <p:txBody>
            <a:bodyPr wrap="square" lIns="50800" tIns="50800" rIns="50800" bIns="50800" numCol="1" anchor="ctr">
              <a:noAutofit/>
            </a:bodyPr>
            <a:lstStyle>
              <a:lvl1pPr>
                <a:defRPr sz="1400">
                  <a:latin typeface="Helvetica Neue"/>
                  <a:ea typeface="Helvetica Neue"/>
                  <a:cs typeface="Helvetica Neue"/>
                  <a:sym typeface="Helvetica Neue"/>
                </a:defRPr>
              </a:lvl1pPr>
            </a:lstStyle>
            <a:p>
              <a:r>
                <a:t>4A+SSO</a:t>
              </a:r>
            </a:p>
          </p:txBody>
        </p:sp>
        <p:sp>
          <p:nvSpPr>
            <p:cNvPr id="307" name="Shape 307"/>
            <p:cNvSpPr/>
            <p:nvPr/>
          </p:nvSpPr>
          <p:spPr>
            <a:xfrm>
              <a:off x="7390514" y="572892"/>
              <a:ext cx="1594285" cy="369788"/>
            </a:xfrm>
            <a:prstGeom prst="rect">
              <a:avLst/>
            </a:prstGeom>
            <a:noFill/>
            <a:ln w="25400" cap="flat">
              <a:solidFill>
                <a:schemeClr val="accent1"/>
              </a:solidFill>
              <a:prstDash val="sysDot"/>
              <a:miter lim="400000"/>
            </a:ln>
            <a:effectLst/>
          </p:spPr>
          <p:txBody>
            <a:bodyPr wrap="square" lIns="50800" tIns="50800" rIns="50800" bIns="50800" numCol="1" anchor="ctr">
              <a:noAutofit/>
            </a:bodyPr>
            <a:lstStyle>
              <a:lvl1pPr>
                <a:defRPr sz="1400">
                  <a:latin typeface="Helvetica Neue"/>
                  <a:ea typeface="Helvetica Neue"/>
                  <a:cs typeface="Helvetica Neue"/>
                  <a:sym typeface="Helvetica Neue"/>
                </a:defRPr>
              </a:lvl1pPr>
            </a:lstStyle>
            <a:p>
              <a:r>
                <a:t>指令策略服务</a:t>
              </a:r>
            </a:p>
          </p:txBody>
        </p:sp>
        <p:sp>
          <p:nvSpPr>
            <p:cNvPr id="308" name="Shape 308"/>
            <p:cNvSpPr/>
            <p:nvPr/>
          </p:nvSpPr>
          <p:spPr>
            <a:xfrm>
              <a:off x="2054087" y="572892"/>
              <a:ext cx="1594285" cy="369788"/>
            </a:xfrm>
            <a:prstGeom prst="rect">
              <a:avLst/>
            </a:prstGeom>
            <a:noFill/>
            <a:ln w="25400" cap="flat">
              <a:solidFill>
                <a:schemeClr val="accent1"/>
              </a:solidFill>
              <a:prstDash val="sysDot"/>
              <a:miter lim="400000"/>
            </a:ln>
            <a:effectLst/>
          </p:spPr>
          <p:txBody>
            <a:bodyPr wrap="square" lIns="50800" tIns="50800" rIns="50800" bIns="50800" numCol="1" anchor="ctr">
              <a:noAutofit/>
            </a:bodyPr>
            <a:lstStyle>
              <a:lvl1pPr>
                <a:defRPr sz="1400">
                  <a:latin typeface="Helvetica Neue"/>
                  <a:ea typeface="Helvetica Neue"/>
                  <a:cs typeface="Helvetica Neue"/>
                  <a:sym typeface="Helvetica Neue"/>
                </a:defRPr>
              </a:lvl1pPr>
            </a:lstStyle>
            <a:p>
              <a:r>
                <a:t>数据统计分析</a:t>
              </a:r>
            </a:p>
          </p:txBody>
        </p:sp>
        <p:sp>
          <p:nvSpPr>
            <p:cNvPr id="309" name="Shape 309"/>
            <p:cNvSpPr/>
            <p:nvPr/>
          </p:nvSpPr>
          <p:spPr>
            <a:xfrm>
              <a:off x="3832896" y="572892"/>
              <a:ext cx="1594285" cy="369788"/>
            </a:xfrm>
            <a:prstGeom prst="rect">
              <a:avLst/>
            </a:prstGeom>
            <a:noFill/>
            <a:ln w="25400" cap="flat">
              <a:solidFill>
                <a:schemeClr val="accent1"/>
              </a:solidFill>
              <a:prstDash val="sysDot"/>
              <a:miter lim="400000"/>
            </a:ln>
            <a:effectLst/>
          </p:spPr>
          <p:txBody>
            <a:bodyPr wrap="square" lIns="50800" tIns="50800" rIns="50800" bIns="50800" numCol="1" anchor="ctr">
              <a:noAutofit/>
            </a:bodyPr>
            <a:lstStyle>
              <a:lvl1pPr>
                <a:defRPr sz="1400">
                  <a:latin typeface="Helvetica Neue"/>
                  <a:ea typeface="Helvetica Neue"/>
                  <a:cs typeface="Helvetica Neue"/>
                  <a:sym typeface="Helvetica Neue"/>
                </a:defRPr>
              </a:lvl1pPr>
            </a:lstStyle>
            <a:p>
              <a:r>
                <a:t>文件存储服务</a:t>
              </a:r>
            </a:p>
          </p:txBody>
        </p:sp>
        <p:sp>
          <p:nvSpPr>
            <p:cNvPr id="310" name="Shape 310"/>
            <p:cNvSpPr/>
            <p:nvPr/>
          </p:nvSpPr>
          <p:spPr>
            <a:xfrm>
              <a:off x="9169323" y="572892"/>
              <a:ext cx="1594285" cy="369788"/>
            </a:xfrm>
            <a:prstGeom prst="rect">
              <a:avLst/>
            </a:prstGeom>
            <a:noFill/>
            <a:ln w="25400" cap="flat">
              <a:solidFill>
                <a:schemeClr val="accent1"/>
              </a:solidFill>
              <a:prstDash val="sysDot"/>
              <a:miter lim="400000"/>
            </a:ln>
            <a:effectLst/>
          </p:spPr>
          <p:txBody>
            <a:bodyPr wrap="square" lIns="50800" tIns="50800" rIns="50800" bIns="50800" numCol="1" anchor="ctr">
              <a:noAutofit/>
            </a:bodyPr>
            <a:lstStyle>
              <a:lvl1pPr>
                <a:defRPr sz="1400">
                  <a:latin typeface="Helvetica Neue"/>
                  <a:ea typeface="Helvetica Neue"/>
                  <a:cs typeface="Helvetica Neue"/>
                  <a:sym typeface="Helvetica Neue"/>
                </a:defRPr>
              </a:lvl1pPr>
            </a:lstStyle>
            <a:p>
              <a:r>
                <a:t>第三方接入API</a:t>
              </a:r>
            </a:p>
          </p:txBody>
        </p:sp>
      </p:grpSp>
      <p:sp>
        <p:nvSpPr>
          <p:cNvPr id="312" name="Shape 312"/>
          <p:cNvSpPr/>
          <p:nvPr/>
        </p:nvSpPr>
        <p:spPr>
          <a:xfrm>
            <a:off x="7897786" y="9220200"/>
            <a:ext cx="4427470" cy="304801"/>
          </a:xfrm>
          <a:prstGeom prst="rect">
            <a:avLst/>
          </a:prstGeom>
          <a:ln w="12700">
            <a:miter lim="400000"/>
          </a:ln>
        </p:spPr>
        <p:txBody>
          <a:bodyPr wrap="none" lIns="50800" tIns="50800" rIns="50800" bIns="50800" anchor="ctr">
            <a:spAutoFit/>
          </a:bodyPr>
          <a:lstStyle>
            <a:lvl1pPr algn="l" defTabSz="457200">
              <a:defRPr sz="1100">
                <a:solidFill>
                  <a:srgbClr val="323333"/>
                </a:solidFill>
                <a:latin typeface="Arial"/>
                <a:ea typeface="Arial"/>
                <a:cs typeface="Arial"/>
                <a:sym typeface="Arial"/>
              </a:defRPr>
            </a:lvl1pPr>
          </a:lstStyle>
          <a:p>
            <a:r>
              <a:t>4A=认证Authentication、账号Account、授权Authorization、审计Audit</a:t>
            </a:r>
          </a:p>
        </p:txBody>
      </p:sp>
      <p:grpSp>
        <p:nvGrpSpPr>
          <p:cNvPr id="322" name="Group 322"/>
          <p:cNvGrpSpPr/>
          <p:nvPr/>
        </p:nvGrpSpPr>
        <p:grpSpPr>
          <a:xfrm>
            <a:off x="1023962" y="3119792"/>
            <a:ext cx="10977024" cy="1202617"/>
            <a:chOff x="0" y="0"/>
            <a:chExt cx="10977023" cy="1202615"/>
          </a:xfrm>
        </p:grpSpPr>
        <p:sp>
          <p:nvSpPr>
            <p:cNvPr id="313" name="Shape 313"/>
            <p:cNvSpPr/>
            <p:nvPr/>
          </p:nvSpPr>
          <p:spPr>
            <a:xfrm>
              <a:off x="294374" y="499356"/>
              <a:ext cx="1220363" cy="542802"/>
            </a:xfrm>
            <a:prstGeom prst="rect">
              <a:avLst/>
            </a:prstGeom>
            <a:noFill/>
            <a:ln w="25400" cap="flat">
              <a:solidFill>
                <a:schemeClr val="accent1"/>
              </a:solidFill>
              <a:prstDash val="sysDot"/>
              <a:miter lim="400000"/>
            </a:ln>
            <a:effectLst/>
          </p:spPr>
          <p:txBody>
            <a:bodyPr wrap="square" lIns="50800" tIns="50800" rIns="50800" bIns="50800" numCol="1" anchor="ctr">
              <a:noAutofit/>
            </a:bodyPr>
            <a:lstStyle>
              <a:lvl1pPr>
                <a:defRPr sz="1400">
                  <a:latin typeface="Helvetica Neue"/>
                  <a:ea typeface="Helvetica Neue"/>
                  <a:cs typeface="Helvetica Neue"/>
                  <a:sym typeface="Helvetica Neue"/>
                </a:defRPr>
              </a:lvl1pPr>
            </a:lstStyle>
            <a:p>
              <a:r>
                <a:t>移动用户中心</a:t>
              </a:r>
            </a:p>
          </p:txBody>
        </p:sp>
        <p:sp>
          <p:nvSpPr>
            <p:cNvPr id="314" name="Shape 314"/>
            <p:cNvSpPr/>
            <p:nvPr/>
          </p:nvSpPr>
          <p:spPr>
            <a:xfrm>
              <a:off x="0" y="0"/>
              <a:ext cx="10977024" cy="1202616"/>
            </a:xfrm>
            <a:prstGeom prst="roundRect">
              <a:avLst>
                <a:gd name="adj" fmla="val 15840"/>
              </a:avLst>
            </a:prstGeom>
            <a:noFill/>
            <a:ln w="25400" cap="flat">
              <a:solidFill>
                <a:schemeClr val="accent1"/>
              </a:solidFill>
              <a:prstDash val="solid"/>
              <a:miter lim="400000"/>
            </a:ln>
            <a:effectLst/>
          </p:spPr>
          <p:txBody>
            <a:bodyPr wrap="square" lIns="50800" tIns="50800" rIns="50800" bIns="50800" numCol="1" anchor="ctr">
              <a:noAutofit/>
            </a:bodyPr>
            <a:lstStyle/>
            <a:p>
              <a:pPr>
                <a:defRPr sz="2400">
                  <a:latin typeface="Helvetica Light"/>
                  <a:ea typeface="Helvetica Light"/>
                  <a:cs typeface="Helvetica Light"/>
                  <a:sym typeface="Helvetica Light"/>
                </a:defRPr>
              </a:pPr>
            </a:p>
          </p:txBody>
        </p:sp>
        <p:sp>
          <p:nvSpPr>
            <p:cNvPr id="315" name="Shape 315"/>
            <p:cNvSpPr/>
            <p:nvPr/>
          </p:nvSpPr>
          <p:spPr>
            <a:xfrm>
              <a:off x="5024961" y="42222"/>
              <a:ext cx="927101" cy="381001"/>
            </a:xfrm>
            <a:prstGeom prst="rect">
              <a:avLst/>
            </a:prstGeom>
            <a:noFill/>
            <a:ln w="12700" cap="flat">
              <a:noFill/>
              <a:miter lim="400000"/>
            </a:ln>
            <a:effectLst/>
          </p:spPr>
          <p:txBody>
            <a:bodyPr wrap="none" lIns="50800" tIns="50800" rIns="50800" bIns="50800" numCol="1" anchor="ctr">
              <a:spAutoFit/>
            </a:bodyPr>
            <a:lstStyle>
              <a:lvl1pPr>
                <a:defRPr sz="1600">
                  <a:latin typeface="Helvetica Light"/>
                  <a:ea typeface="Helvetica Light"/>
                  <a:cs typeface="Helvetica Light"/>
                  <a:sym typeface="Helvetica Light"/>
                </a:defRPr>
              </a:lvl1pPr>
            </a:lstStyle>
            <a:p>
              <a:r>
                <a:t>业务组件</a:t>
              </a:r>
            </a:p>
          </p:txBody>
        </p:sp>
        <p:sp>
          <p:nvSpPr>
            <p:cNvPr id="316" name="Shape 316"/>
            <p:cNvSpPr/>
            <p:nvPr/>
          </p:nvSpPr>
          <p:spPr>
            <a:xfrm>
              <a:off x="1836724" y="506498"/>
              <a:ext cx="1220362" cy="542803"/>
            </a:xfrm>
            <a:prstGeom prst="rect">
              <a:avLst/>
            </a:prstGeom>
            <a:noFill/>
            <a:ln w="25400" cap="flat">
              <a:solidFill>
                <a:schemeClr val="accent1"/>
              </a:solidFill>
              <a:prstDash val="sysDot"/>
              <a:miter lim="400000"/>
            </a:ln>
            <a:effectLst/>
          </p:spPr>
          <p:txBody>
            <a:bodyPr wrap="square" lIns="50800" tIns="50800" rIns="50800" bIns="50800" numCol="1" anchor="ctr">
              <a:noAutofit/>
            </a:bodyPr>
            <a:lstStyle>
              <a:lvl1pPr>
                <a:defRPr sz="1400">
                  <a:latin typeface="Helvetica Neue"/>
                  <a:ea typeface="Helvetica Neue"/>
                  <a:cs typeface="Helvetica Neue"/>
                  <a:sym typeface="Helvetica Neue"/>
                </a:defRPr>
              </a:lvl1pPr>
            </a:lstStyle>
            <a:p>
              <a:r>
                <a:t>移动通讯录</a:t>
              </a:r>
            </a:p>
          </p:txBody>
        </p:sp>
        <p:sp>
          <p:nvSpPr>
            <p:cNvPr id="317" name="Shape 317"/>
            <p:cNvSpPr/>
            <p:nvPr/>
          </p:nvSpPr>
          <p:spPr>
            <a:xfrm>
              <a:off x="3379074" y="506498"/>
              <a:ext cx="1220362" cy="542803"/>
            </a:xfrm>
            <a:prstGeom prst="rect">
              <a:avLst/>
            </a:prstGeom>
            <a:noFill/>
            <a:ln w="25400" cap="flat">
              <a:solidFill>
                <a:schemeClr val="accent1"/>
              </a:solidFill>
              <a:prstDash val="sysDot"/>
              <a:miter lim="400000"/>
            </a:ln>
            <a:effectLst/>
          </p:spPr>
          <p:txBody>
            <a:bodyPr wrap="square" lIns="50800" tIns="50800" rIns="50800" bIns="50800" numCol="1" anchor="ctr">
              <a:noAutofit/>
            </a:bodyPr>
            <a:lstStyle>
              <a:lvl1pPr>
                <a:defRPr sz="1400">
                  <a:latin typeface="Helvetica Neue"/>
                  <a:ea typeface="Helvetica Neue"/>
                  <a:cs typeface="Helvetica Neue"/>
                  <a:sym typeface="Helvetica Neue"/>
                </a:defRPr>
              </a:lvl1pPr>
            </a:lstStyle>
            <a:p>
              <a:r>
                <a:t>移动组织架构</a:t>
              </a:r>
            </a:p>
          </p:txBody>
        </p:sp>
        <p:sp>
          <p:nvSpPr>
            <p:cNvPr id="318" name="Shape 318"/>
            <p:cNvSpPr/>
            <p:nvPr/>
          </p:nvSpPr>
          <p:spPr>
            <a:xfrm>
              <a:off x="4921424" y="506498"/>
              <a:ext cx="1220362" cy="542803"/>
            </a:xfrm>
            <a:prstGeom prst="rect">
              <a:avLst/>
            </a:prstGeom>
            <a:noFill/>
            <a:ln w="25400" cap="flat">
              <a:solidFill>
                <a:schemeClr val="accent1"/>
              </a:solidFill>
              <a:prstDash val="sysDot"/>
              <a:miter lim="400000"/>
            </a:ln>
            <a:effectLst/>
          </p:spPr>
          <p:txBody>
            <a:bodyPr wrap="square" lIns="50800" tIns="50800" rIns="50800" bIns="50800" numCol="1" anchor="ctr">
              <a:noAutofit/>
            </a:bodyPr>
            <a:lstStyle>
              <a:lvl1pPr>
                <a:defRPr sz="1400">
                  <a:latin typeface="Helvetica Neue"/>
                  <a:ea typeface="Helvetica Neue"/>
                  <a:cs typeface="Helvetica Neue"/>
                  <a:sym typeface="Helvetica Neue"/>
                </a:defRPr>
              </a:lvl1pPr>
            </a:lstStyle>
            <a:p>
              <a:r>
                <a:t>移动应用管理</a:t>
              </a:r>
            </a:p>
          </p:txBody>
        </p:sp>
        <p:sp>
          <p:nvSpPr>
            <p:cNvPr id="319" name="Shape 319"/>
            <p:cNvSpPr/>
            <p:nvPr/>
          </p:nvSpPr>
          <p:spPr>
            <a:xfrm>
              <a:off x="6463775" y="497183"/>
              <a:ext cx="1220362" cy="542803"/>
            </a:xfrm>
            <a:prstGeom prst="rect">
              <a:avLst/>
            </a:prstGeom>
            <a:noFill/>
            <a:ln w="25400" cap="flat">
              <a:solidFill>
                <a:schemeClr val="accent1"/>
              </a:solidFill>
              <a:prstDash val="sysDot"/>
              <a:miter lim="400000"/>
            </a:ln>
            <a:effectLst/>
          </p:spPr>
          <p:txBody>
            <a:bodyPr wrap="square" lIns="50800" tIns="50800" rIns="50800" bIns="50800" numCol="1" anchor="ctr">
              <a:noAutofit/>
            </a:bodyPr>
            <a:lstStyle>
              <a:lvl1pPr>
                <a:defRPr sz="1400">
                  <a:latin typeface="Helvetica Neue"/>
                  <a:ea typeface="Helvetica Neue"/>
                  <a:cs typeface="Helvetica Neue"/>
                  <a:sym typeface="Helvetica Neue"/>
                </a:defRPr>
              </a:lvl1pPr>
            </a:lstStyle>
            <a:p>
              <a:r>
                <a:t>移动资讯管理</a:t>
              </a:r>
            </a:p>
          </p:txBody>
        </p:sp>
        <p:sp>
          <p:nvSpPr>
            <p:cNvPr id="320" name="Shape 320"/>
            <p:cNvSpPr/>
            <p:nvPr/>
          </p:nvSpPr>
          <p:spPr>
            <a:xfrm>
              <a:off x="8006125" y="510388"/>
              <a:ext cx="1220362" cy="542802"/>
            </a:xfrm>
            <a:prstGeom prst="rect">
              <a:avLst/>
            </a:prstGeom>
            <a:noFill/>
            <a:ln w="25400" cap="flat">
              <a:solidFill>
                <a:schemeClr val="accent1"/>
              </a:solidFill>
              <a:prstDash val="sysDot"/>
              <a:miter lim="400000"/>
            </a:ln>
            <a:effectLst/>
          </p:spPr>
          <p:txBody>
            <a:bodyPr wrap="square" lIns="50800" tIns="50800" rIns="50800" bIns="50800" numCol="1" anchor="ctr">
              <a:noAutofit/>
            </a:bodyPr>
            <a:lstStyle>
              <a:lvl1pPr>
                <a:defRPr sz="1400">
                  <a:latin typeface="Helvetica Neue"/>
                  <a:ea typeface="Helvetica Neue"/>
                  <a:cs typeface="Helvetica Neue"/>
                  <a:sym typeface="Helvetica Neue"/>
                </a:defRPr>
              </a:lvl1pPr>
            </a:lstStyle>
            <a:p>
              <a:r>
                <a:t>移动文档管理</a:t>
              </a:r>
            </a:p>
          </p:txBody>
        </p:sp>
        <p:sp>
          <p:nvSpPr>
            <p:cNvPr id="321" name="Shape 321"/>
            <p:cNvSpPr/>
            <p:nvPr/>
          </p:nvSpPr>
          <p:spPr>
            <a:xfrm>
              <a:off x="9548475" y="506498"/>
              <a:ext cx="1220362" cy="542803"/>
            </a:xfrm>
            <a:prstGeom prst="rect">
              <a:avLst/>
            </a:prstGeom>
            <a:noFill/>
            <a:ln w="25400" cap="flat">
              <a:solidFill>
                <a:schemeClr val="accent1"/>
              </a:solidFill>
              <a:prstDash val="sysDot"/>
              <a:miter lim="400000"/>
            </a:ln>
            <a:effectLst/>
          </p:spPr>
          <p:txBody>
            <a:bodyPr wrap="square" lIns="50800" tIns="50800" rIns="50800" bIns="50800" numCol="1" anchor="ctr">
              <a:noAutofit/>
            </a:bodyPr>
            <a:lstStyle>
              <a:lvl1pPr>
                <a:defRPr sz="1400">
                  <a:latin typeface="Helvetica Neue"/>
                  <a:ea typeface="Helvetica Neue"/>
                  <a:cs typeface="Helvetica Neue"/>
                  <a:sym typeface="Helvetica Neue"/>
                </a:defRPr>
              </a:lvl1pPr>
            </a:lstStyle>
            <a:p>
              <a:r>
                <a:t>IM社交组件</a:t>
              </a:r>
            </a:p>
          </p:txBody>
        </p:sp>
      </p:grpSp>
      <p:grpSp>
        <p:nvGrpSpPr>
          <p:cNvPr id="341" name="Group 341"/>
          <p:cNvGrpSpPr/>
          <p:nvPr/>
        </p:nvGrpSpPr>
        <p:grpSpPr>
          <a:xfrm>
            <a:off x="1034406" y="1515551"/>
            <a:ext cx="10965396" cy="1001971"/>
            <a:chOff x="0" y="0"/>
            <a:chExt cx="10965394" cy="1001969"/>
          </a:xfrm>
        </p:grpSpPr>
        <p:sp>
          <p:nvSpPr>
            <p:cNvPr id="323" name="Shape 323"/>
            <p:cNvSpPr/>
            <p:nvPr/>
          </p:nvSpPr>
          <p:spPr>
            <a:xfrm>
              <a:off x="0" y="4852"/>
              <a:ext cx="7274735" cy="997118"/>
            </a:xfrm>
            <a:prstGeom prst="roundRect">
              <a:avLst>
                <a:gd name="adj" fmla="val 19105"/>
              </a:avLst>
            </a:prstGeom>
            <a:noFill/>
            <a:ln w="25400" cap="flat">
              <a:solidFill>
                <a:schemeClr val="accent1"/>
              </a:solidFill>
              <a:prstDash val="solid"/>
              <a:miter lim="400000"/>
            </a:ln>
            <a:effectLst/>
          </p:spPr>
          <p:txBody>
            <a:bodyPr wrap="square" lIns="50800" tIns="50800" rIns="50800" bIns="50800" numCol="1" anchor="ctr">
              <a:noAutofit/>
            </a:bodyPr>
            <a:lstStyle/>
            <a:p>
              <a:pPr>
                <a:defRPr sz="2400">
                  <a:latin typeface="Helvetica Light"/>
                  <a:ea typeface="Helvetica Light"/>
                  <a:cs typeface="Helvetica Light"/>
                  <a:sym typeface="Helvetica Light"/>
                </a:defRPr>
              </a:pPr>
            </a:p>
          </p:txBody>
        </p:sp>
        <p:sp>
          <p:nvSpPr>
            <p:cNvPr id="324" name="Shape 324"/>
            <p:cNvSpPr/>
            <p:nvPr/>
          </p:nvSpPr>
          <p:spPr>
            <a:xfrm>
              <a:off x="433102" y="308058"/>
              <a:ext cx="1333501" cy="381001"/>
            </a:xfrm>
            <a:prstGeom prst="rect">
              <a:avLst/>
            </a:prstGeom>
            <a:noFill/>
            <a:ln w="12700" cap="flat">
              <a:noFill/>
              <a:miter lim="400000"/>
            </a:ln>
            <a:effectLst/>
          </p:spPr>
          <p:txBody>
            <a:bodyPr wrap="none" lIns="50800" tIns="50800" rIns="50800" bIns="50800" numCol="1" anchor="ctr">
              <a:spAutoFit/>
            </a:bodyPr>
            <a:lstStyle>
              <a:lvl1pPr>
                <a:defRPr sz="1600">
                  <a:latin typeface="Helvetica Light"/>
                  <a:ea typeface="Helvetica Light"/>
                  <a:cs typeface="Helvetica Light"/>
                  <a:sym typeface="Helvetica Light"/>
                </a:defRPr>
              </a:lvl1pPr>
            </a:lstStyle>
            <a:p>
              <a:r>
                <a:t>移动应用门户</a:t>
              </a:r>
            </a:p>
          </p:txBody>
        </p:sp>
        <p:sp>
          <p:nvSpPr>
            <p:cNvPr id="325" name="Shape 325"/>
            <p:cNvSpPr/>
            <p:nvPr/>
          </p:nvSpPr>
          <p:spPr>
            <a:xfrm>
              <a:off x="7462575" y="0"/>
              <a:ext cx="3502820" cy="997118"/>
            </a:xfrm>
            <a:prstGeom prst="roundRect">
              <a:avLst>
                <a:gd name="adj" fmla="val 19105"/>
              </a:avLst>
            </a:prstGeom>
            <a:noFill/>
            <a:ln w="25400" cap="flat">
              <a:solidFill>
                <a:schemeClr val="accent1"/>
              </a:solidFill>
              <a:prstDash val="solid"/>
              <a:miter lim="400000"/>
            </a:ln>
            <a:effectLst/>
          </p:spPr>
          <p:txBody>
            <a:bodyPr wrap="square" lIns="50800" tIns="50800" rIns="50800" bIns="50800" numCol="1" anchor="ctr">
              <a:noAutofit/>
            </a:bodyPr>
            <a:lstStyle/>
            <a:p>
              <a:pPr>
                <a:defRPr sz="2400">
                  <a:latin typeface="Helvetica Light"/>
                  <a:ea typeface="Helvetica Light"/>
                  <a:cs typeface="Helvetica Light"/>
                  <a:sym typeface="Helvetica Light"/>
                </a:defRPr>
              </a:pPr>
            </a:p>
          </p:txBody>
        </p:sp>
        <p:sp>
          <p:nvSpPr>
            <p:cNvPr id="326" name="Shape 326"/>
            <p:cNvSpPr/>
            <p:nvPr/>
          </p:nvSpPr>
          <p:spPr>
            <a:xfrm>
              <a:off x="9067678" y="300551"/>
              <a:ext cx="1739901" cy="381001"/>
            </a:xfrm>
            <a:prstGeom prst="rect">
              <a:avLst/>
            </a:prstGeom>
            <a:noFill/>
            <a:ln w="12700" cap="flat">
              <a:noFill/>
              <a:miter lim="400000"/>
            </a:ln>
            <a:effectLst/>
          </p:spPr>
          <p:txBody>
            <a:bodyPr wrap="none" lIns="50800" tIns="50800" rIns="50800" bIns="50800" numCol="1" anchor="ctr">
              <a:spAutoFit/>
            </a:bodyPr>
            <a:lstStyle>
              <a:lvl1pPr>
                <a:defRPr sz="1600">
                  <a:latin typeface="Helvetica Light"/>
                  <a:ea typeface="Helvetica Light"/>
                  <a:cs typeface="Helvetica Light"/>
                  <a:sym typeface="Helvetica Light"/>
                </a:defRPr>
              </a:lvl1pPr>
            </a:lstStyle>
            <a:p>
              <a:r>
                <a:t>移动应用开发工具</a:t>
              </a:r>
            </a:p>
          </p:txBody>
        </p:sp>
        <p:pic>
          <p:nvPicPr>
            <p:cNvPr id="327" name="APP.png"/>
            <p:cNvPicPr>
              <a:picLocks noChangeAspect="1"/>
            </p:cNvPicPr>
            <p:nvPr/>
          </p:nvPicPr>
          <p:blipFill>
            <a:blip r:embed="rId1"/>
            <a:stretch>
              <a:fillRect/>
            </a:stretch>
          </p:blipFill>
          <p:spPr>
            <a:xfrm>
              <a:off x="2196222" y="116245"/>
              <a:ext cx="482601" cy="482601"/>
            </a:xfrm>
            <a:prstGeom prst="rect">
              <a:avLst/>
            </a:prstGeom>
            <a:ln w="12700" cap="flat">
              <a:noFill/>
              <a:miter lim="400000"/>
              <a:headEnd/>
              <a:tailEnd/>
            </a:ln>
            <a:effectLst/>
          </p:spPr>
        </p:pic>
        <p:sp>
          <p:nvSpPr>
            <p:cNvPr id="328" name="Shape 328"/>
            <p:cNvSpPr/>
            <p:nvPr/>
          </p:nvSpPr>
          <p:spPr>
            <a:xfrm>
              <a:off x="2152026" y="672435"/>
              <a:ext cx="622301" cy="279401"/>
            </a:xfrm>
            <a:prstGeom prst="rect">
              <a:avLst/>
            </a:prstGeom>
            <a:noFill/>
            <a:ln w="12700" cap="flat">
              <a:noFill/>
              <a:miter lim="400000"/>
            </a:ln>
            <a:effectLst/>
          </p:spPr>
          <p:txBody>
            <a:bodyPr wrap="none" lIns="50800" tIns="50800" rIns="50800" bIns="50800" numCol="1" anchor="ctr">
              <a:spAutoFit/>
            </a:bodyPr>
            <a:lstStyle>
              <a:lvl1pPr>
                <a:defRPr sz="1000">
                  <a:latin typeface="Helvetica Light"/>
                  <a:ea typeface="Helvetica Light"/>
                  <a:cs typeface="Helvetica Light"/>
                  <a:sym typeface="Helvetica Light"/>
                </a:defRPr>
              </a:lvl1pPr>
            </a:lstStyle>
            <a:p>
              <a:r>
                <a:t>应用商店</a:t>
              </a:r>
            </a:p>
          </p:txBody>
        </p:sp>
        <p:pic>
          <p:nvPicPr>
            <p:cNvPr id="329" name="1-04.png"/>
            <p:cNvPicPr>
              <a:picLocks noChangeAspect="1"/>
            </p:cNvPicPr>
            <p:nvPr/>
          </p:nvPicPr>
          <p:blipFill>
            <a:blip r:embed="rId2"/>
            <a:srcRect/>
            <a:stretch>
              <a:fillRect/>
            </a:stretch>
          </p:blipFill>
          <p:spPr>
            <a:xfrm>
              <a:off x="3159750" y="71795"/>
              <a:ext cx="571501" cy="571501"/>
            </a:xfrm>
            <a:prstGeom prst="rect">
              <a:avLst/>
            </a:prstGeom>
            <a:ln w="12700" cap="flat">
              <a:noFill/>
              <a:miter lim="400000"/>
              <a:headEnd/>
              <a:tailEnd/>
            </a:ln>
            <a:effectLst/>
          </p:spPr>
        </p:pic>
        <p:sp>
          <p:nvSpPr>
            <p:cNvPr id="330" name="Shape 330"/>
            <p:cNvSpPr/>
            <p:nvPr/>
          </p:nvSpPr>
          <p:spPr>
            <a:xfrm>
              <a:off x="3075471" y="675177"/>
              <a:ext cx="749301" cy="279401"/>
            </a:xfrm>
            <a:prstGeom prst="rect">
              <a:avLst/>
            </a:prstGeom>
            <a:noFill/>
            <a:ln w="12700" cap="flat">
              <a:noFill/>
              <a:miter lim="400000"/>
            </a:ln>
            <a:effectLst/>
          </p:spPr>
          <p:txBody>
            <a:bodyPr wrap="none" lIns="50800" tIns="50800" rIns="50800" bIns="50800" numCol="1" anchor="ctr">
              <a:spAutoFit/>
            </a:bodyPr>
            <a:lstStyle>
              <a:lvl1pPr>
                <a:defRPr sz="1000">
                  <a:latin typeface="Helvetica Light"/>
                  <a:ea typeface="Helvetica Light"/>
                  <a:cs typeface="Helvetica Light"/>
                  <a:sym typeface="Helvetica Light"/>
                </a:defRPr>
              </a:lvl1pPr>
            </a:lstStyle>
            <a:p>
              <a:r>
                <a:t>轻应用基座</a:t>
              </a:r>
            </a:p>
          </p:txBody>
        </p:sp>
        <p:pic>
          <p:nvPicPr>
            <p:cNvPr id="331" name="droppedImage.png"/>
            <p:cNvPicPr>
              <a:picLocks noChangeAspect="1"/>
            </p:cNvPicPr>
            <p:nvPr/>
          </p:nvPicPr>
          <p:blipFill>
            <a:blip r:embed="rId3"/>
            <a:stretch>
              <a:fillRect/>
            </a:stretch>
          </p:blipFill>
          <p:spPr>
            <a:xfrm>
              <a:off x="4278317" y="148568"/>
              <a:ext cx="444501" cy="444501"/>
            </a:xfrm>
            <a:prstGeom prst="rect">
              <a:avLst/>
            </a:prstGeom>
            <a:ln w="12700" cap="flat">
              <a:noFill/>
              <a:miter lim="400000"/>
              <a:headEnd/>
              <a:tailEnd/>
            </a:ln>
            <a:effectLst/>
          </p:spPr>
        </p:pic>
        <p:sp>
          <p:nvSpPr>
            <p:cNvPr id="332" name="Shape 332"/>
            <p:cNvSpPr/>
            <p:nvPr/>
          </p:nvSpPr>
          <p:spPr>
            <a:xfrm>
              <a:off x="4189417" y="676196"/>
              <a:ext cx="622301" cy="279401"/>
            </a:xfrm>
            <a:prstGeom prst="rect">
              <a:avLst/>
            </a:prstGeom>
            <a:noFill/>
            <a:ln w="12700" cap="flat">
              <a:noFill/>
              <a:miter lim="400000"/>
            </a:ln>
            <a:effectLst/>
          </p:spPr>
          <p:txBody>
            <a:bodyPr wrap="none" lIns="50800" tIns="50800" rIns="50800" bIns="50800" numCol="1" anchor="ctr">
              <a:spAutoFit/>
            </a:bodyPr>
            <a:lstStyle>
              <a:lvl1pPr>
                <a:defRPr sz="1000">
                  <a:latin typeface="Helvetica Light"/>
                  <a:ea typeface="Helvetica Light"/>
                  <a:cs typeface="Helvetica Light"/>
                  <a:sym typeface="Helvetica Light"/>
                </a:defRPr>
              </a:lvl1pPr>
            </a:lstStyle>
            <a:p>
              <a:r>
                <a:t>应用集成</a:t>
              </a:r>
            </a:p>
          </p:txBody>
        </p:sp>
        <p:grpSp>
          <p:nvGrpSpPr>
            <p:cNvPr id="335" name="Group 335"/>
            <p:cNvGrpSpPr/>
            <p:nvPr/>
          </p:nvGrpSpPr>
          <p:grpSpPr>
            <a:xfrm>
              <a:off x="7632770" y="119231"/>
              <a:ext cx="508001" cy="812407"/>
              <a:chOff x="0" y="0"/>
              <a:chExt cx="508000" cy="812405"/>
            </a:xfrm>
          </p:grpSpPr>
          <p:pic>
            <p:nvPicPr>
              <p:cNvPr id="333" name="20131229063435371_easyicon_net_128.png"/>
              <p:cNvPicPr>
                <a:picLocks noChangeAspect="1"/>
              </p:cNvPicPr>
              <p:nvPr/>
            </p:nvPicPr>
            <p:blipFill>
              <a:blip r:embed="rId4"/>
              <a:stretch>
                <a:fillRect/>
              </a:stretch>
            </p:blipFill>
            <p:spPr>
              <a:xfrm>
                <a:off x="0" y="0"/>
                <a:ext cx="508000" cy="508000"/>
              </a:xfrm>
              <a:prstGeom prst="rect">
                <a:avLst/>
              </a:prstGeom>
              <a:ln w="12700" cap="flat">
                <a:noFill/>
                <a:miter lim="400000"/>
                <a:headEnd/>
                <a:tailEnd/>
              </a:ln>
              <a:effectLst/>
            </p:spPr>
          </p:pic>
          <p:sp>
            <p:nvSpPr>
              <p:cNvPr id="334" name="Shape 334"/>
              <p:cNvSpPr/>
              <p:nvPr/>
            </p:nvSpPr>
            <p:spPr>
              <a:xfrm>
                <a:off x="94551" y="558405"/>
                <a:ext cx="318898" cy="254001"/>
              </a:xfrm>
              <a:prstGeom prst="rect">
                <a:avLst/>
              </a:prstGeom>
              <a:noFill/>
              <a:ln w="12700" cap="flat">
                <a:noFill/>
                <a:miter lim="400000"/>
              </a:ln>
              <a:effectLst/>
            </p:spPr>
            <p:txBody>
              <a:bodyPr wrap="none" lIns="50800" tIns="50800" rIns="50800" bIns="50800" numCol="1" anchor="ctr">
                <a:spAutoFit/>
              </a:bodyPr>
              <a:lstStyle>
                <a:lvl1pPr>
                  <a:defRPr sz="1000">
                    <a:latin typeface="Helvetica Light"/>
                    <a:ea typeface="Helvetica Light"/>
                    <a:cs typeface="Helvetica Light"/>
                    <a:sym typeface="Helvetica Light"/>
                  </a:defRPr>
                </a:lvl1pPr>
              </a:lstStyle>
              <a:p>
                <a:r>
                  <a:t>IDE</a:t>
                </a:r>
              </a:p>
            </p:txBody>
          </p:sp>
        </p:grpSp>
        <p:grpSp>
          <p:nvGrpSpPr>
            <p:cNvPr id="338" name="Group 338"/>
            <p:cNvGrpSpPr/>
            <p:nvPr/>
          </p:nvGrpSpPr>
          <p:grpSpPr>
            <a:xfrm>
              <a:off x="8295773" y="123613"/>
              <a:ext cx="622301" cy="829043"/>
              <a:chOff x="-49316" y="0"/>
              <a:chExt cx="622300" cy="829042"/>
            </a:xfrm>
          </p:grpSpPr>
          <p:pic>
            <p:nvPicPr>
              <p:cNvPr id="336" name="20131229090214774_easyicon_net_256.png"/>
              <p:cNvPicPr>
                <a:picLocks noChangeAspect="1"/>
              </p:cNvPicPr>
              <p:nvPr/>
            </p:nvPicPr>
            <p:blipFill>
              <a:blip r:embed="rId5"/>
              <a:stretch>
                <a:fillRect/>
              </a:stretch>
            </p:blipFill>
            <p:spPr>
              <a:xfrm>
                <a:off x="0" y="0"/>
                <a:ext cx="520916" cy="520916"/>
              </a:xfrm>
              <a:prstGeom prst="rect">
                <a:avLst/>
              </a:prstGeom>
              <a:ln w="12700" cap="flat">
                <a:noFill/>
                <a:miter lim="400000"/>
                <a:headEnd/>
                <a:tailEnd/>
              </a:ln>
              <a:effectLst/>
            </p:spPr>
          </p:pic>
          <p:sp>
            <p:nvSpPr>
              <p:cNvPr id="337" name="Shape 337"/>
              <p:cNvSpPr/>
              <p:nvPr/>
            </p:nvSpPr>
            <p:spPr>
              <a:xfrm>
                <a:off x="-49317" y="549642"/>
                <a:ext cx="622301" cy="279401"/>
              </a:xfrm>
              <a:prstGeom prst="rect">
                <a:avLst/>
              </a:prstGeom>
              <a:noFill/>
              <a:ln w="12700" cap="flat">
                <a:noFill/>
                <a:miter lim="400000"/>
              </a:ln>
              <a:effectLst/>
            </p:spPr>
            <p:txBody>
              <a:bodyPr wrap="none" lIns="50800" tIns="50800" rIns="50800" bIns="50800" numCol="1" anchor="ctr">
                <a:spAutoFit/>
              </a:bodyPr>
              <a:lstStyle>
                <a:lvl1pPr>
                  <a:defRPr sz="1000">
                    <a:latin typeface="Helvetica Light"/>
                    <a:ea typeface="Helvetica Light"/>
                    <a:cs typeface="Helvetica Light"/>
                    <a:sym typeface="Helvetica Light"/>
                  </a:defRPr>
                </a:lvl1pPr>
              </a:lstStyle>
              <a:p>
                <a:r>
                  <a:t>开发组件</a:t>
                </a:r>
              </a:p>
            </p:txBody>
          </p:sp>
        </p:grpSp>
        <p:sp>
          <p:nvSpPr>
            <p:cNvPr id="339" name="Shape 339"/>
            <p:cNvSpPr/>
            <p:nvPr/>
          </p:nvSpPr>
          <p:spPr>
            <a:xfrm>
              <a:off x="5114671" y="232010"/>
              <a:ext cx="896570" cy="542802"/>
            </a:xfrm>
            <a:prstGeom prst="rect">
              <a:avLst/>
            </a:prstGeom>
            <a:noFill/>
            <a:ln w="25400" cap="flat">
              <a:solidFill>
                <a:schemeClr val="accent5">
                  <a:hueOff val="-176146"/>
                  <a:satOff val="3665"/>
                  <a:lumOff val="-13985"/>
                </a:schemeClr>
              </a:solidFill>
              <a:prstDash val="sysDot"/>
              <a:miter lim="400000"/>
            </a:ln>
            <a:effectLst/>
          </p:spPr>
          <p:txBody>
            <a:bodyPr wrap="square" lIns="50800" tIns="50800" rIns="50800" bIns="50800" numCol="1" anchor="ctr">
              <a:noAutofit/>
            </a:bodyPr>
            <a:lstStyle>
              <a:lvl1pPr>
                <a:defRPr sz="1400">
                  <a:latin typeface="Helvetica Neue"/>
                  <a:ea typeface="Helvetica Neue"/>
                  <a:cs typeface="Helvetica Neue"/>
                  <a:sym typeface="Helvetica Neue"/>
                </a:defRPr>
              </a:lvl1pPr>
            </a:lstStyle>
            <a:p>
              <a:r>
                <a:t>移动办公</a:t>
              </a:r>
            </a:p>
          </p:txBody>
        </p:sp>
        <p:sp>
          <p:nvSpPr>
            <p:cNvPr id="340" name="Shape 340"/>
            <p:cNvSpPr/>
            <p:nvPr/>
          </p:nvSpPr>
          <p:spPr>
            <a:xfrm>
              <a:off x="6188892" y="232821"/>
              <a:ext cx="896570" cy="542802"/>
            </a:xfrm>
            <a:prstGeom prst="rect">
              <a:avLst/>
            </a:prstGeom>
            <a:noFill/>
            <a:ln w="25400" cap="flat">
              <a:solidFill>
                <a:schemeClr val="accent5">
                  <a:hueOff val="-176146"/>
                  <a:satOff val="3665"/>
                  <a:lumOff val="-13985"/>
                </a:schemeClr>
              </a:solidFill>
              <a:prstDash val="sysDot"/>
              <a:miter lim="400000"/>
            </a:ln>
            <a:effectLst/>
          </p:spPr>
          <p:txBody>
            <a:bodyPr wrap="square" lIns="50800" tIns="50800" rIns="50800" bIns="50800" numCol="1" anchor="ctr">
              <a:noAutofit/>
            </a:bodyPr>
            <a:lstStyle>
              <a:lvl1pPr>
                <a:defRPr sz="1400">
                  <a:latin typeface="Helvetica Neue"/>
                  <a:ea typeface="Helvetica Neue"/>
                  <a:cs typeface="Helvetica Neue"/>
                  <a:sym typeface="Helvetica Neue"/>
                </a:defRPr>
              </a:lvl1pPr>
            </a:lstStyle>
            <a:p>
              <a:r>
                <a:t>社交商务</a:t>
              </a:r>
            </a:p>
          </p:txBody>
        </p:sp>
      </p:grpSp>
      <p:sp>
        <p:nvSpPr>
          <p:cNvPr id="342" name="Shape 342"/>
          <p:cNvSpPr/>
          <p:nvPr/>
        </p:nvSpPr>
        <p:spPr>
          <a:xfrm>
            <a:off x="373449" y="6384363"/>
            <a:ext cx="444501" cy="1491728"/>
          </a:xfrm>
          <a:prstGeom prst="rect">
            <a:avLst/>
          </a:prstGeom>
          <a:blipFill>
            <a:blip r:embed="rId6"/>
          </a:blipFill>
          <a:ln w="12700">
            <a:miter lim="400000"/>
          </a:ln>
          <a:effectLst>
            <a:outerShdw blurRad="38100" dist="25400" dir="5400000" rotWithShape="0">
              <a:srgbClr val="000000">
                <a:alpha val="50000"/>
              </a:srgbClr>
            </a:outerShdw>
          </a:effectLst>
        </p:spPr>
        <p:txBody>
          <a:bodyPr lIns="50800" tIns="50800" rIns="50800" bIns="50800" anchor="ctr"/>
          <a:lstStyle>
            <a:lvl1pPr>
              <a:defRPr sz="1700">
                <a:solidFill>
                  <a:srgbClr val="FFFFFF"/>
                </a:solidFill>
                <a:effectLst>
                  <a:outerShdw blurRad="38100" dist="12700" dir="15960000" rotWithShape="0">
                    <a:srgbClr val="000000">
                      <a:alpha val="50000"/>
                    </a:srgbClr>
                  </a:outerShdw>
                </a:effectLst>
              </a:defRPr>
            </a:lvl1pPr>
          </a:lstStyle>
          <a:p>
            <a:r>
              <a:t>数据服务</a:t>
            </a:r>
          </a:p>
        </p:txBody>
      </p:sp>
      <p:sp>
        <p:nvSpPr>
          <p:cNvPr id="343" name="Shape 343"/>
          <p:cNvSpPr/>
          <p:nvPr/>
        </p:nvSpPr>
        <p:spPr>
          <a:xfrm>
            <a:off x="373449" y="3072458"/>
            <a:ext cx="444501" cy="2935789"/>
          </a:xfrm>
          <a:prstGeom prst="rect">
            <a:avLst/>
          </a:prstGeom>
          <a:blipFill>
            <a:blip r:embed="rId7"/>
          </a:blipFill>
          <a:ln w="12700">
            <a:miter lim="400000"/>
          </a:ln>
          <a:effectLst>
            <a:outerShdw blurRad="38100" dist="25400" dir="5400000" rotWithShape="0">
              <a:srgbClr val="000000">
                <a:alpha val="50000"/>
              </a:srgbClr>
            </a:outerShdw>
          </a:effectLst>
        </p:spPr>
        <p:txBody>
          <a:bodyPr lIns="50800" tIns="50800" rIns="50800" bIns="50800" anchor="ctr"/>
          <a:lstStyle/>
          <a:p>
            <a:pPr>
              <a:defRPr sz="1700">
                <a:solidFill>
                  <a:srgbClr val="FFFFFF"/>
                </a:solidFill>
                <a:effectLst>
                  <a:outerShdw blurRad="38100" dist="12700" dir="15960000" rotWithShape="0">
                    <a:srgbClr val="000000">
                      <a:alpha val="50000"/>
                    </a:srgbClr>
                  </a:outerShdw>
                </a:effectLst>
              </a:defRPr>
            </a:pPr>
            <a:r>
              <a:t>移动</a:t>
            </a:r>
          </a:p>
          <a:p>
            <a:pPr>
              <a:defRPr sz="1700">
                <a:solidFill>
                  <a:srgbClr val="FFFFFF"/>
                </a:solidFill>
                <a:effectLst>
                  <a:outerShdw blurRad="38100" dist="12700" dir="15960000" rotWithShape="0">
                    <a:srgbClr val="000000">
                      <a:alpha val="50000"/>
                    </a:srgbClr>
                  </a:outerShdw>
                </a:effectLst>
              </a:defRPr>
            </a:pPr>
            <a:r>
              <a:t>服务组件</a:t>
            </a:r>
          </a:p>
        </p:txBody>
      </p:sp>
      <p:sp>
        <p:nvSpPr>
          <p:cNvPr id="344" name="Shape 344"/>
          <p:cNvSpPr/>
          <p:nvPr/>
        </p:nvSpPr>
        <p:spPr>
          <a:xfrm>
            <a:off x="373449" y="1503671"/>
            <a:ext cx="444501" cy="1005864"/>
          </a:xfrm>
          <a:prstGeom prst="rect">
            <a:avLst/>
          </a:prstGeom>
          <a:blipFill>
            <a:blip r:embed="rId7"/>
          </a:blipFill>
          <a:ln w="12700">
            <a:miter lim="400000"/>
          </a:ln>
          <a:effectLst>
            <a:outerShdw blurRad="38100" dist="25400" dir="5400000" rotWithShape="0">
              <a:srgbClr val="000000">
                <a:alpha val="50000"/>
              </a:srgbClr>
            </a:outerShdw>
          </a:effectLst>
        </p:spPr>
        <p:txBody>
          <a:bodyPr lIns="50800" tIns="50800" rIns="50800" bIns="50800" anchor="ctr"/>
          <a:lstStyle>
            <a:lvl1pPr>
              <a:defRPr sz="1700">
                <a:solidFill>
                  <a:srgbClr val="FFFFFF"/>
                </a:solidFill>
                <a:effectLst>
                  <a:outerShdw blurRad="38100" dist="12700" dir="15960000" rotWithShape="0">
                    <a:srgbClr val="000000">
                      <a:alpha val="50000"/>
                    </a:srgbClr>
                  </a:outerShdw>
                </a:effectLst>
              </a:defRPr>
            </a:lvl1pPr>
          </a:lstStyle>
          <a:p>
            <a:r>
              <a:t>应用层</a:t>
            </a:r>
          </a:p>
        </p:txBody>
      </p:sp>
      <p:sp>
        <p:nvSpPr>
          <p:cNvPr id="345" name="Shape 345"/>
          <p:cNvSpPr/>
          <p:nvPr/>
        </p:nvSpPr>
        <p:spPr>
          <a:xfrm rot="5400000">
            <a:off x="10108334" y="3582822"/>
            <a:ext cx="4523798" cy="395188"/>
          </a:xfrm>
          <a:prstGeom prst="rect">
            <a:avLst/>
          </a:prstGeom>
          <a:blipFill>
            <a:blip r:embed="rId7"/>
          </a:blipFill>
          <a:ln w="12700">
            <a:miter lim="400000"/>
          </a:ln>
          <a:effectLst>
            <a:outerShdw blurRad="38100" dist="25400" dir="5400000" rotWithShape="0">
              <a:srgbClr val="000000">
                <a:alpha val="50000"/>
              </a:srgbClr>
            </a:outerShdw>
          </a:effectLst>
        </p:spPr>
        <p:txBody>
          <a:bodyPr lIns="50800" tIns="50800" rIns="50800" bIns="50800" anchor="ctr"/>
          <a:lstStyle>
            <a:lvl1pPr>
              <a:defRPr sz="1700">
                <a:solidFill>
                  <a:srgbClr val="FFFFFF"/>
                </a:solidFill>
                <a:effectLst>
                  <a:outerShdw blurRad="38100" dist="12700" dir="7740000" rotWithShape="0">
                    <a:srgbClr val="000000">
                      <a:alpha val="50000"/>
                    </a:srgbClr>
                  </a:outerShdw>
                </a:effectLst>
              </a:defRPr>
            </a:lvl1pPr>
          </a:lstStyle>
          <a:p>
            <a:r>
              <a:t>APP NEST</a:t>
            </a:r>
          </a:p>
        </p:txBody>
      </p:sp>
      <p:sp>
        <p:nvSpPr>
          <p:cNvPr id="346" name="Shape 346"/>
          <p:cNvSpPr/>
          <p:nvPr/>
        </p:nvSpPr>
        <p:spPr>
          <a:xfrm rot="5400000">
            <a:off x="11648750" y="6937915"/>
            <a:ext cx="1442967" cy="395188"/>
          </a:xfrm>
          <a:prstGeom prst="rect">
            <a:avLst/>
          </a:prstGeom>
          <a:blipFill>
            <a:blip r:embed="rId6"/>
          </a:blipFill>
          <a:ln w="12700">
            <a:miter lim="400000"/>
          </a:ln>
          <a:effectLst>
            <a:outerShdw blurRad="38100" dist="25400" dir="5400000" rotWithShape="0">
              <a:srgbClr val="000000">
                <a:alpha val="50000"/>
              </a:srgbClr>
            </a:outerShdw>
          </a:effectLst>
        </p:spPr>
        <p:txBody>
          <a:bodyPr lIns="50800" tIns="50800" rIns="50800" bIns="50800" anchor="ctr"/>
          <a:lstStyle>
            <a:lvl1pPr>
              <a:defRPr sz="1700">
                <a:solidFill>
                  <a:srgbClr val="FFFFFF"/>
                </a:solidFill>
                <a:effectLst>
                  <a:outerShdw blurRad="38100" dist="12700" dir="15960000" rotWithShape="0">
                    <a:srgbClr val="000000">
                      <a:alpha val="50000"/>
                    </a:srgbClr>
                  </a:outerShdw>
                </a:effectLst>
              </a:defRPr>
            </a:lvl1pPr>
          </a:lstStyle>
          <a:p>
            <a:r>
              <a:t>DataService</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6" name="Shape 556"/>
          <p:cNvSpPr/>
          <p:nvPr/>
        </p:nvSpPr>
        <p:spPr>
          <a:xfrm>
            <a:off x="728307" y="1697575"/>
            <a:ext cx="6033453" cy="2445382"/>
          </a:xfrm>
          <a:prstGeom prst="roundRect">
            <a:avLst>
              <a:gd name="adj" fmla="val 7790"/>
            </a:avLst>
          </a:prstGeom>
          <a:solidFill>
            <a:srgbClr val="FFFFFF"/>
          </a:solidFill>
          <a:ln w="19050">
            <a:solidFill>
              <a:srgbClr val="4869A7"/>
            </a:solidFill>
            <a:miter lim="400000"/>
          </a:ln>
        </p:spPr>
        <p:txBody>
          <a:bodyPr lIns="50800" tIns="50800" rIns="50800" bIns="50800" anchor="ctr"/>
          <a:lstStyle/>
          <a:p>
            <a:pPr>
              <a:defRPr sz="3800">
                <a:solidFill>
                  <a:srgbClr val="C2DA6A"/>
                </a:solidFill>
                <a:latin typeface="Cochin"/>
                <a:ea typeface="Cochin"/>
                <a:cs typeface="Cochin"/>
                <a:sym typeface="Cochin"/>
              </a:defRPr>
            </a:pPr>
          </a:p>
        </p:txBody>
      </p:sp>
      <p:sp>
        <p:nvSpPr>
          <p:cNvPr id="557" name="Shape 557"/>
          <p:cNvSpPr/>
          <p:nvPr/>
        </p:nvSpPr>
        <p:spPr>
          <a:xfrm>
            <a:off x="3698411" y="2621944"/>
            <a:ext cx="2863354" cy="1340046"/>
          </a:xfrm>
          <a:prstGeom prst="rect">
            <a:avLst/>
          </a:prstGeom>
          <a:solidFill>
            <a:srgbClr val="0096FF">
              <a:alpha val="80000"/>
            </a:srgbClr>
          </a:solidFill>
          <a:ln w="12700">
            <a:miter lim="400000"/>
          </a:ln>
        </p:spPr>
        <p:txBody>
          <a:bodyPr lIns="50800" tIns="50800" rIns="50800" bIns="50800" anchor="ctr"/>
          <a:lstStyle/>
          <a:p>
            <a:pPr>
              <a:defRPr sz="1800">
                <a:solidFill>
                  <a:srgbClr val="FFFFFF"/>
                </a:solidFill>
                <a:latin typeface="Helvetica Neue Bold Condensed"/>
                <a:ea typeface="Helvetica Neue Bold Condensed"/>
                <a:cs typeface="Helvetica Neue Bold Condensed"/>
                <a:sym typeface="Helvetica Neue Bold Condensed"/>
              </a:defRPr>
            </a:pPr>
          </a:p>
        </p:txBody>
      </p:sp>
      <p:sp>
        <p:nvSpPr>
          <p:cNvPr id="558" name="Shape 558"/>
          <p:cNvSpPr/>
          <p:nvPr/>
        </p:nvSpPr>
        <p:spPr>
          <a:xfrm>
            <a:off x="1475212" y="2135284"/>
            <a:ext cx="1564807" cy="381001"/>
          </a:xfrm>
          <a:prstGeom prst="rect">
            <a:avLst/>
          </a:prstGeom>
          <a:ln w="12700">
            <a:miter lim="400000"/>
          </a:ln>
        </p:spPr>
        <p:txBody>
          <a:bodyPr lIns="50800" tIns="50800" rIns="50800" bIns="50800" anchor="ctr">
            <a:spAutoFit/>
          </a:bodyPr>
          <a:lstStyle>
            <a:lvl1pPr>
              <a:defRPr sz="1600">
                <a:latin typeface="Helvetica Neue Bold Condensed"/>
                <a:ea typeface="Helvetica Neue Bold Condensed"/>
                <a:cs typeface="Helvetica Neue Bold Condensed"/>
                <a:sym typeface="Helvetica Neue Bold Condensed"/>
              </a:defRPr>
            </a:lvl1pPr>
          </a:lstStyle>
          <a:p>
            <a:r>
              <a:t>集成开发工具</a:t>
            </a:r>
          </a:p>
        </p:txBody>
      </p:sp>
      <p:sp>
        <p:nvSpPr>
          <p:cNvPr id="559" name="Shape 559"/>
          <p:cNvSpPr/>
          <p:nvPr/>
        </p:nvSpPr>
        <p:spPr>
          <a:xfrm>
            <a:off x="935217" y="2609872"/>
            <a:ext cx="2644798" cy="1348754"/>
          </a:xfrm>
          <a:prstGeom prst="rect">
            <a:avLst/>
          </a:prstGeom>
          <a:solidFill>
            <a:srgbClr val="06BB9B">
              <a:alpha val="60000"/>
            </a:srgbClr>
          </a:solidFill>
          <a:ln w="12700">
            <a:miter lim="400000"/>
          </a:ln>
        </p:spPr>
        <p:txBody>
          <a:bodyPr lIns="50800" tIns="50800" rIns="50800" bIns="50800" anchor="ctr"/>
          <a:lstStyle/>
          <a:p>
            <a:pPr>
              <a:defRPr sz="1800">
                <a:solidFill>
                  <a:srgbClr val="FFFFFF"/>
                </a:solidFill>
                <a:latin typeface="Helvetica Neue Bold Condensed"/>
                <a:ea typeface="Helvetica Neue Bold Condensed"/>
                <a:cs typeface="Helvetica Neue Bold Condensed"/>
                <a:sym typeface="Helvetica Neue Bold Condensed"/>
              </a:defRPr>
            </a:pPr>
          </a:p>
        </p:txBody>
      </p:sp>
      <p:pic>
        <p:nvPicPr>
          <p:cNvPr id="560" name="20131229063435371_easyicon_net_128.png"/>
          <p:cNvPicPr>
            <a:picLocks noChangeAspect="1"/>
          </p:cNvPicPr>
          <p:nvPr/>
        </p:nvPicPr>
        <p:blipFill>
          <a:blip r:embed="rId1"/>
          <a:stretch>
            <a:fillRect/>
          </a:stretch>
        </p:blipFill>
        <p:spPr>
          <a:xfrm>
            <a:off x="1112016" y="2935559"/>
            <a:ext cx="697380" cy="697380"/>
          </a:xfrm>
          <a:prstGeom prst="rect">
            <a:avLst/>
          </a:prstGeom>
          <a:ln w="12700">
            <a:miter lim="400000"/>
            <a:headEnd/>
            <a:tailEnd/>
          </a:ln>
        </p:spPr>
      </p:pic>
      <p:sp>
        <p:nvSpPr>
          <p:cNvPr id="561" name="Shape 561"/>
          <p:cNvSpPr/>
          <p:nvPr/>
        </p:nvSpPr>
        <p:spPr>
          <a:xfrm>
            <a:off x="4347229" y="2135284"/>
            <a:ext cx="1564806" cy="381001"/>
          </a:xfrm>
          <a:prstGeom prst="rect">
            <a:avLst/>
          </a:prstGeom>
          <a:ln w="12700">
            <a:miter lim="400000"/>
          </a:ln>
        </p:spPr>
        <p:txBody>
          <a:bodyPr lIns="50800" tIns="50800" rIns="50800" bIns="50800" anchor="ctr">
            <a:spAutoFit/>
          </a:bodyPr>
          <a:lstStyle>
            <a:lvl1pPr>
              <a:defRPr sz="1600">
                <a:latin typeface="Helvetica Neue Bold Condensed"/>
                <a:ea typeface="Helvetica Neue Bold Condensed"/>
                <a:cs typeface="Helvetica Neue Bold Condensed"/>
                <a:sym typeface="Helvetica Neue Bold Condensed"/>
              </a:defRPr>
            </a:lvl1pPr>
          </a:lstStyle>
          <a:p>
            <a:r>
              <a:t>客户端组件</a:t>
            </a:r>
          </a:p>
        </p:txBody>
      </p:sp>
      <p:pic>
        <p:nvPicPr>
          <p:cNvPr id="562" name="20131220032924643_easyicon_net_256.png"/>
          <p:cNvPicPr>
            <a:picLocks noChangeAspect="1"/>
          </p:cNvPicPr>
          <p:nvPr/>
        </p:nvPicPr>
        <p:blipFill>
          <a:blip r:embed="rId2"/>
          <a:stretch>
            <a:fillRect/>
          </a:stretch>
        </p:blipFill>
        <p:spPr>
          <a:xfrm>
            <a:off x="3914721" y="2836508"/>
            <a:ext cx="812801" cy="812801"/>
          </a:xfrm>
          <a:prstGeom prst="rect">
            <a:avLst/>
          </a:prstGeom>
          <a:ln w="12700">
            <a:miter lim="400000"/>
            <a:headEnd/>
            <a:tailEnd/>
          </a:ln>
        </p:spPr>
      </p:pic>
      <p:sp>
        <p:nvSpPr>
          <p:cNvPr id="563" name="Shape 563"/>
          <p:cNvSpPr/>
          <p:nvPr/>
        </p:nvSpPr>
        <p:spPr>
          <a:xfrm>
            <a:off x="4644812" y="2738860"/>
            <a:ext cx="1452043" cy="355601"/>
          </a:xfrm>
          <a:prstGeom prst="rect">
            <a:avLst/>
          </a:prstGeom>
          <a:ln w="12700">
            <a:miter lim="400000"/>
          </a:ln>
        </p:spPr>
        <p:txBody>
          <a:bodyPr lIns="50800" tIns="50800" rIns="50800" bIns="50800" anchor="ctr">
            <a:sp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客户端应用框架</a:t>
            </a:r>
          </a:p>
        </p:txBody>
      </p:sp>
      <p:sp>
        <p:nvSpPr>
          <p:cNvPr id="564" name="Shape 564"/>
          <p:cNvSpPr/>
          <p:nvPr/>
        </p:nvSpPr>
        <p:spPr>
          <a:xfrm>
            <a:off x="4417212" y="3012926"/>
            <a:ext cx="1907244" cy="355601"/>
          </a:xfrm>
          <a:prstGeom prst="rect">
            <a:avLst/>
          </a:prstGeom>
          <a:ln w="12700">
            <a:miter lim="400000"/>
          </a:ln>
        </p:spPr>
        <p:txBody>
          <a:bodyPr lIns="50800" tIns="50800" rIns="50800" bIns="50800" anchor="ctr">
            <a:sp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移动基础组件包</a:t>
            </a:r>
          </a:p>
        </p:txBody>
      </p:sp>
      <p:sp>
        <p:nvSpPr>
          <p:cNvPr id="565" name="Shape 565"/>
          <p:cNvSpPr/>
          <p:nvPr/>
        </p:nvSpPr>
        <p:spPr>
          <a:xfrm>
            <a:off x="4670609" y="3318104"/>
            <a:ext cx="1564807" cy="355601"/>
          </a:xfrm>
          <a:prstGeom prst="rect">
            <a:avLst/>
          </a:prstGeom>
          <a:ln w="12700">
            <a:miter lim="400000"/>
          </a:ln>
        </p:spPr>
        <p:txBody>
          <a:bodyPr lIns="50800" tIns="50800" rIns="50800" bIns="50800" anchor="ctr">
            <a:sp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网络通讯集成框架</a:t>
            </a:r>
          </a:p>
        </p:txBody>
      </p:sp>
      <p:sp>
        <p:nvSpPr>
          <p:cNvPr id="566" name="Shape 566"/>
          <p:cNvSpPr/>
          <p:nvPr/>
        </p:nvSpPr>
        <p:spPr>
          <a:xfrm>
            <a:off x="4328943" y="3563079"/>
            <a:ext cx="1907243" cy="355601"/>
          </a:xfrm>
          <a:prstGeom prst="rect">
            <a:avLst/>
          </a:prstGeom>
          <a:ln w="12700">
            <a:miter lim="400000"/>
          </a:ln>
        </p:spPr>
        <p:txBody>
          <a:bodyPr lIns="50800" tIns="50800" rIns="50800" bIns="50800" anchor="ctr">
            <a:sp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安全存储框架</a:t>
            </a:r>
          </a:p>
        </p:txBody>
      </p:sp>
      <p:sp>
        <p:nvSpPr>
          <p:cNvPr id="567" name="Shape 567"/>
          <p:cNvSpPr/>
          <p:nvPr/>
        </p:nvSpPr>
        <p:spPr>
          <a:xfrm>
            <a:off x="1641747" y="2682869"/>
            <a:ext cx="1727475" cy="355601"/>
          </a:xfrm>
          <a:prstGeom prst="rect">
            <a:avLst/>
          </a:prstGeom>
          <a:ln w="12700">
            <a:miter lim="400000"/>
          </a:ln>
        </p:spPr>
        <p:txBody>
          <a:bodyPr lIns="50800" tIns="50800" rIns="50800" bIns="50800" anchor="ctr">
            <a:sp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Hybrid开发引擎</a:t>
            </a:r>
          </a:p>
        </p:txBody>
      </p:sp>
      <p:sp>
        <p:nvSpPr>
          <p:cNvPr id="568" name="Shape 568"/>
          <p:cNvSpPr/>
          <p:nvPr/>
        </p:nvSpPr>
        <p:spPr>
          <a:xfrm>
            <a:off x="1841299" y="3001215"/>
            <a:ext cx="1328371" cy="355601"/>
          </a:xfrm>
          <a:prstGeom prst="rect">
            <a:avLst/>
          </a:prstGeom>
          <a:ln w="12700">
            <a:miter lim="400000"/>
          </a:ln>
        </p:spPr>
        <p:txBody>
          <a:bodyPr lIns="50800" tIns="50800" rIns="50800" bIns="50800" anchor="ctr">
            <a:sp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调试模拟器</a:t>
            </a:r>
          </a:p>
        </p:txBody>
      </p:sp>
      <p:sp>
        <p:nvSpPr>
          <p:cNvPr id="569" name="Shape 569"/>
          <p:cNvSpPr/>
          <p:nvPr/>
        </p:nvSpPr>
        <p:spPr>
          <a:xfrm>
            <a:off x="1641747" y="3260880"/>
            <a:ext cx="1727475" cy="355601"/>
          </a:xfrm>
          <a:prstGeom prst="rect">
            <a:avLst/>
          </a:prstGeom>
          <a:ln w="12700">
            <a:miter lim="400000"/>
          </a:ln>
        </p:spPr>
        <p:txBody>
          <a:bodyPr lIns="50800" tIns="50800" rIns="50800" bIns="50800" anchor="ctr">
            <a:sp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自动打包发布</a:t>
            </a:r>
          </a:p>
        </p:txBody>
      </p:sp>
      <p:sp>
        <p:nvSpPr>
          <p:cNvPr id="570" name="Shape 570"/>
          <p:cNvSpPr/>
          <p:nvPr/>
        </p:nvSpPr>
        <p:spPr>
          <a:xfrm>
            <a:off x="1726781" y="3537501"/>
            <a:ext cx="1727474" cy="355601"/>
          </a:xfrm>
          <a:prstGeom prst="rect">
            <a:avLst/>
          </a:prstGeom>
          <a:ln w="12700">
            <a:miter lim="400000"/>
          </a:ln>
        </p:spPr>
        <p:txBody>
          <a:bodyPr lIns="50800" tIns="50800" rIns="50800" bIns="50800" anchor="ctr">
            <a:sp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基于标准Eclipse插件</a:t>
            </a:r>
          </a:p>
        </p:txBody>
      </p:sp>
      <p:sp>
        <p:nvSpPr>
          <p:cNvPr id="571" name="Shape 571"/>
          <p:cNvSpPr/>
          <p:nvPr/>
        </p:nvSpPr>
        <p:spPr>
          <a:xfrm>
            <a:off x="796803" y="1759098"/>
            <a:ext cx="1564807" cy="419101"/>
          </a:xfrm>
          <a:prstGeom prst="rect">
            <a:avLst/>
          </a:prstGeom>
          <a:ln w="12700">
            <a:miter lim="400000"/>
          </a:ln>
        </p:spPr>
        <p:txBody>
          <a:bodyPr lIns="50800" tIns="50800" rIns="50800" bIns="50800" anchor="ctr">
            <a:spAutoFit/>
          </a:bodyPr>
          <a:lstStyle>
            <a:lvl1pPr>
              <a:defRPr sz="1800">
                <a:latin typeface="Helvetica Neue Bold Condensed"/>
                <a:ea typeface="Helvetica Neue Bold Condensed"/>
                <a:cs typeface="Helvetica Neue Bold Condensed"/>
                <a:sym typeface="Helvetica Neue Bold Condensed"/>
              </a:defRPr>
            </a:lvl1pPr>
          </a:lstStyle>
          <a:p>
            <a:r>
              <a:t>MEAP开发平台</a:t>
            </a:r>
          </a:p>
        </p:txBody>
      </p:sp>
      <p:sp>
        <p:nvSpPr>
          <p:cNvPr id="572" name="Shape 572"/>
          <p:cNvSpPr/>
          <p:nvPr>
            <p:ph type="title"/>
          </p:nvPr>
        </p:nvSpPr>
        <p:spPr>
          <a:xfrm>
            <a:off x="381000" y="25400"/>
            <a:ext cx="7206630" cy="784622"/>
          </a:xfrm>
          <a:prstGeom prst="rect">
            <a:avLst/>
          </a:prstGeom>
        </p:spPr>
        <p:txBody>
          <a:bodyPr/>
          <a:lstStyle>
            <a:lvl1pPr>
              <a:defRPr b="1">
                <a:latin typeface="Helvetica Neue"/>
                <a:ea typeface="Helvetica Neue"/>
                <a:cs typeface="Helvetica Neue"/>
                <a:sym typeface="Helvetica Neue"/>
              </a:defRPr>
            </a:lvl1pPr>
          </a:lstStyle>
          <a:p>
            <a:r>
              <a:t>NQSky MEAP + APP NEST</a:t>
            </a:r>
          </a:p>
        </p:txBody>
      </p:sp>
      <p:sp>
        <p:nvSpPr>
          <p:cNvPr id="573" name="Shape 573"/>
          <p:cNvSpPr/>
          <p:nvPr>
            <p:ph type="sldNum" sz="quarter" idx="2"/>
          </p:nvPr>
        </p:nvSpPr>
        <p:spPr>
          <a:xfrm>
            <a:off x="12391818" y="9232900"/>
            <a:ext cx="222937" cy="317500"/>
          </a:xfrm>
          <a:prstGeom prst="rect">
            <a:avLst/>
          </a:prstGeom>
        </p:spPr>
        <p:txBody>
          <a:bodyPr/>
          <a:lstStyle/>
          <a:p>
            <a:fld id="{86CB4B4D-7CA3-9044-876B-883B54F8677D}" type="slidenum">
              <a:rPr/>
            </a:fld>
            <a:endParaRPr/>
          </a:p>
        </p:txBody>
      </p:sp>
      <p:sp>
        <p:nvSpPr>
          <p:cNvPr id="574" name="Shape 574"/>
          <p:cNvSpPr/>
          <p:nvPr/>
        </p:nvSpPr>
        <p:spPr>
          <a:xfrm>
            <a:off x="868007" y="4442284"/>
            <a:ext cx="11064344" cy="2495366"/>
          </a:xfrm>
          <a:prstGeom prst="roundRect">
            <a:avLst>
              <a:gd name="adj" fmla="val 7634"/>
            </a:avLst>
          </a:prstGeom>
          <a:solidFill>
            <a:srgbClr val="FFFFFF"/>
          </a:solidFill>
          <a:ln w="19050">
            <a:solidFill>
              <a:srgbClr val="4869A7"/>
            </a:solidFill>
            <a:miter lim="400000"/>
          </a:ln>
        </p:spPr>
        <p:txBody>
          <a:bodyPr lIns="50800" tIns="50800" rIns="50800" bIns="50800" anchor="ctr"/>
          <a:lstStyle/>
          <a:p>
            <a:pPr>
              <a:defRPr sz="3800">
                <a:solidFill>
                  <a:srgbClr val="C2DA6A"/>
                </a:solidFill>
                <a:latin typeface="Cochin"/>
                <a:ea typeface="Cochin"/>
                <a:cs typeface="Cochin"/>
                <a:sym typeface="Cochin"/>
              </a:defRPr>
            </a:pPr>
          </a:p>
        </p:txBody>
      </p:sp>
      <p:sp>
        <p:nvSpPr>
          <p:cNvPr id="575" name="Shape 575"/>
          <p:cNvSpPr/>
          <p:nvPr/>
        </p:nvSpPr>
        <p:spPr>
          <a:xfrm>
            <a:off x="4263545" y="5321343"/>
            <a:ext cx="2016288" cy="374600"/>
          </a:xfrm>
          <a:prstGeom prst="rect">
            <a:avLst/>
          </a:prstGeom>
          <a:solidFill>
            <a:srgbClr val="ADCC3E"/>
          </a:solidFill>
          <a:ln w="12700">
            <a:miter lim="400000"/>
          </a:ln>
        </p:spPr>
        <p:txBody>
          <a:bodyPr lIns="50800" tIns="50800" rIns="50800" bIns="50800" anchor="ct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统一存储及缓存服务</a:t>
            </a:r>
          </a:p>
        </p:txBody>
      </p:sp>
      <p:sp>
        <p:nvSpPr>
          <p:cNvPr id="576" name="Shape 576"/>
          <p:cNvSpPr/>
          <p:nvPr/>
        </p:nvSpPr>
        <p:spPr>
          <a:xfrm>
            <a:off x="6621543" y="4856480"/>
            <a:ext cx="1916612" cy="381001"/>
          </a:xfrm>
          <a:prstGeom prst="rect">
            <a:avLst/>
          </a:prstGeom>
          <a:ln w="12700">
            <a:miter lim="400000"/>
          </a:ln>
        </p:spPr>
        <p:txBody>
          <a:bodyPr lIns="50800" tIns="50800" rIns="50800" bIns="50800" anchor="ctr">
            <a:spAutoFit/>
          </a:bodyPr>
          <a:lstStyle>
            <a:lvl1pPr>
              <a:defRPr sz="1600">
                <a:latin typeface="Helvetica Neue Bold Condensed"/>
                <a:ea typeface="Helvetica Neue Bold Condensed"/>
                <a:cs typeface="Helvetica Neue Bold Condensed"/>
                <a:sym typeface="Helvetica Neue Bold Condensed"/>
              </a:defRPr>
            </a:lvl1pPr>
          </a:lstStyle>
          <a:p>
            <a:r>
              <a:t>移动应用基础服务</a:t>
            </a:r>
          </a:p>
        </p:txBody>
      </p:sp>
      <p:sp>
        <p:nvSpPr>
          <p:cNvPr id="577" name="Shape 577"/>
          <p:cNvSpPr/>
          <p:nvPr/>
        </p:nvSpPr>
        <p:spPr>
          <a:xfrm>
            <a:off x="1283882" y="5321343"/>
            <a:ext cx="2226867" cy="1478101"/>
          </a:xfrm>
          <a:prstGeom prst="rect">
            <a:avLst/>
          </a:prstGeom>
          <a:solidFill>
            <a:srgbClr val="67A4E3"/>
          </a:solidFill>
          <a:ln w="12700">
            <a:miter lim="400000"/>
          </a:ln>
        </p:spPr>
        <p:txBody>
          <a:bodyPr lIns="50800" tIns="50800" rIns="50800" bIns="50800" anchor="ctr"/>
          <a:lstStyle/>
          <a:p>
            <a:pPr>
              <a:defRPr sz="1800">
                <a:solidFill>
                  <a:srgbClr val="FFFFFF"/>
                </a:solidFill>
                <a:latin typeface="Helvetica Neue Bold Condensed"/>
                <a:ea typeface="Helvetica Neue Bold Condensed"/>
                <a:cs typeface="Helvetica Neue Bold Condensed"/>
                <a:sym typeface="Helvetica Neue Bold Condensed"/>
              </a:defRPr>
            </a:pPr>
          </a:p>
        </p:txBody>
      </p:sp>
      <p:sp>
        <p:nvSpPr>
          <p:cNvPr id="578" name="Shape 578"/>
          <p:cNvSpPr/>
          <p:nvPr/>
        </p:nvSpPr>
        <p:spPr>
          <a:xfrm>
            <a:off x="936503" y="4486599"/>
            <a:ext cx="1564807" cy="419101"/>
          </a:xfrm>
          <a:prstGeom prst="rect">
            <a:avLst/>
          </a:prstGeom>
          <a:ln w="12700">
            <a:miter lim="400000"/>
          </a:ln>
        </p:spPr>
        <p:txBody>
          <a:bodyPr lIns="50800" tIns="50800" rIns="50800" bIns="50800" anchor="ctr">
            <a:spAutoFit/>
          </a:bodyPr>
          <a:lstStyle>
            <a:lvl1pPr>
              <a:defRPr sz="1800">
                <a:latin typeface="Helvetica Neue Bold Condensed"/>
                <a:ea typeface="Helvetica Neue Bold Condensed"/>
                <a:cs typeface="Helvetica Neue Bold Condensed"/>
                <a:sym typeface="Helvetica Neue Bold Condensed"/>
              </a:defRPr>
            </a:lvl1pPr>
          </a:lstStyle>
          <a:p>
            <a:r>
              <a:t>MEAP运行平台</a:t>
            </a:r>
          </a:p>
        </p:txBody>
      </p:sp>
      <p:sp>
        <p:nvSpPr>
          <p:cNvPr id="579" name="Shape 579"/>
          <p:cNvSpPr/>
          <p:nvPr/>
        </p:nvSpPr>
        <p:spPr>
          <a:xfrm>
            <a:off x="1762315" y="4878375"/>
            <a:ext cx="1270001" cy="337211"/>
          </a:xfrm>
          <a:prstGeom prst="rect">
            <a:avLst/>
          </a:prstGeom>
          <a:ln w="12700">
            <a:miter lim="400000"/>
          </a:ln>
        </p:spPr>
        <p:txBody>
          <a:bodyPr lIns="50800" tIns="50800" rIns="50800" bIns="50800" anchor="ctr">
            <a:spAutoFit/>
          </a:bodyPr>
          <a:lstStyle>
            <a:lvl1pPr>
              <a:defRPr sz="1600">
                <a:latin typeface="Helvetica Neue Bold Condensed"/>
                <a:ea typeface="Helvetica Neue Bold Condensed"/>
                <a:cs typeface="Helvetica Neue Bold Condensed"/>
                <a:sym typeface="Helvetica Neue Bold Condensed"/>
              </a:defRPr>
            </a:lvl1pPr>
          </a:lstStyle>
          <a:p>
            <a:r>
              <a:t>MESB</a:t>
            </a:r>
          </a:p>
        </p:txBody>
      </p:sp>
      <p:sp>
        <p:nvSpPr>
          <p:cNvPr id="580" name="Shape 580"/>
          <p:cNvSpPr/>
          <p:nvPr/>
        </p:nvSpPr>
        <p:spPr>
          <a:xfrm>
            <a:off x="1581667" y="5408074"/>
            <a:ext cx="1631298" cy="355601"/>
          </a:xfrm>
          <a:prstGeom prst="rect">
            <a:avLst/>
          </a:prstGeom>
          <a:ln w="12700">
            <a:miter lim="400000"/>
          </a:ln>
        </p:spPr>
        <p:txBody>
          <a:bodyPr lIns="50800" tIns="50800" rIns="50800" bIns="50800" anchor="ctr">
            <a:sp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企业移动服务总线</a:t>
            </a:r>
          </a:p>
        </p:txBody>
      </p:sp>
      <p:sp>
        <p:nvSpPr>
          <p:cNvPr id="581" name="Shape 581"/>
          <p:cNvSpPr/>
          <p:nvPr/>
        </p:nvSpPr>
        <p:spPr>
          <a:xfrm>
            <a:off x="1420151" y="6347414"/>
            <a:ext cx="1954329" cy="355601"/>
          </a:xfrm>
          <a:prstGeom prst="rect">
            <a:avLst/>
          </a:prstGeom>
          <a:ln w="12700">
            <a:miter lim="400000"/>
          </a:ln>
        </p:spPr>
        <p:txBody>
          <a:bodyPr lIns="50800" tIns="50800" rIns="50800" bIns="50800" anchor="ctr">
            <a:sp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移动数据对象适配器</a:t>
            </a:r>
          </a:p>
        </p:txBody>
      </p:sp>
      <p:sp>
        <p:nvSpPr>
          <p:cNvPr id="582" name="Shape 582"/>
          <p:cNvSpPr/>
          <p:nvPr/>
        </p:nvSpPr>
        <p:spPr>
          <a:xfrm>
            <a:off x="1171903" y="5833294"/>
            <a:ext cx="2450826" cy="355601"/>
          </a:xfrm>
          <a:prstGeom prst="rect">
            <a:avLst/>
          </a:prstGeom>
          <a:ln w="12700">
            <a:miter lim="400000"/>
          </a:ln>
        </p:spPr>
        <p:txBody>
          <a:bodyPr lIns="50800" tIns="50800" rIns="50800" bIns="50800" anchor="ctr">
            <a:sp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支持连接多种后台数据源</a:t>
            </a:r>
          </a:p>
        </p:txBody>
      </p:sp>
      <p:sp>
        <p:nvSpPr>
          <p:cNvPr id="583" name="Shape 583"/>
          <p:cNvSpPr/>
          <p:nvPr/>
        </p:nvSpPr>
        <p:spPr>
          <a:xfrm>
            <a:off x="6571705" y="5313803"/>
            <a:ext cx="2016288" cy="374600"/>
          </a:xfrm>
          <a:prstGeom prst="rect">
            <a:avLst/>
          </a:prstGeom>
          <a:solidFill>
            <a:srgbClr val="ADCC3E"/>
          </a:solidFill>
          <a:ln w="12700">
            <a:miter lim="400000"/>
          </a:ln>
        </p:spPr>
        <p:txBody>
          <a:bodyPr lIns="50800" tIns="50800" rIns="50800" bIns="50800" anchor="ct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统一安全防护框架</a:t>
            </a:r>
          </a:p>
        </p:txBody>
      </p:sp>
      <p:sp>
        <p:nvSpPr>
          <p:cNvPr id="584" name="Shape 584"/>
          <p:cNvSpPr/>
          <p:nvPr/>
        </p:nvSpPr>
        <p:spPr>
          <a:xfrm>
            <a:off x="8879865" y="5313803"/>
            <a:ext cx="2016288" cy="374600"/>
          </a:xfrm>
          <a:prstGeom prst="rect">
            <a:avLst/>
          </a:prstGeom>
          <a:solidFill>
            <a:srgbClr val="ADCC3E"/>
          </a:solidFill>
          <a:ln w="12700">
            <a:miter lim="400000"/>
          </a:ln>
        </p:spPr>
        <p:txBody>
          <a:bodyPr lIns="50800" tIns="50800" rIns="50800" bIns="50800" anchor="ct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统一身份认证管理器</a:t>
            </a:r>
          </a:p>
        </p:txBody>
      </p:sp>
      <p:sp>
        <p:nvSpPr>
          <p:cNvPr id="585" name="Shape 585"/>
          <p:cNvSpPr/>
          <p:nvPr/>
        </p:nvSpPr>
        <p:spPr>
          <a:xfrm>
            <a:off x="4265745" y="5874061"/>
            <a:ext cx="2016288" cy="374600"/>
          </a:xfrm>
          <a:prstGeom prst="rect">
            <a:avLst/>
          </a:prstGeom>
          <a:solidFill>
            <a:srgbClr val="ADCC3E"/>
          </a:solidFill>
          <a:ln w="12700">
            <a:miter lim="400000"/>
          </a:ln>
        </p:spPr>
        <p:txBody>
          <a:bodyPr lIns="50800" tIns="50800" rIns="50800" bIns="50800" anchor="ct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双向同步管理器</a:t>
            </a:r>
          </a:p>
        </p:txBody>
      </p:sp>
      <p:sp>
        <p:nvSpPr>
          <p:cNvPr id="586" name="Shape 586"/>
          <p:cNvSpPr/>
          <p:nvPr/>
        </p:nvSpPr>
        <p:spPr>
          <a:xfrm>
            <a:off x="6566161" y="5870119"/>
            <a:ext cx="2016288" cy="374601"/>
          </a:xfrm>
          <a:prstGeom prst="rect">
            <a:avLst/>
          </a:prstGeom>
          <a:solidFill>
            <a:srgbClr val="ADCC3E"/>
          </a:solidFill>
          <a:ln w="12700">
            <a:miter lim="400000"/>
          </a:ln>
        </p:spPr>
        <p:txBody>
          <a:bodyPr lIns="50800" tIns="50800" rIns="50800" bIns="50800" anchor="ct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统一客户端资源连接池</a:t>
            </a:r>
          </a:p>
        </p:txBody>
      </p:sp>
      <p:sp>
        <p:nvSpPr>
          <p:cNvPr id="587" name="Shape 587"/>
          <p:cNvSpPr/>
          <p:nvPr/>
        </p:nvSpPr>
        <p:spPr>
          <a:xfrm>
            <a:off x="8879865" y="5878414"/>
            <a:ext cx="2016288" cy="374601"/>
          </a:xfrm>
          <a:prstGeom prst="rect">
            <a:avLst/>
          </a:prstGeom>
          <a:solidFill>
            <a:srgbClr val="ADCC3E"/>
          </a:solidFill>
          <a:ln w="12700">
            <a:miter lim="400000"/>
          </a:ln>
        </p:spPr>
        <p:txBody>
          <a:bodyPr lIns="50800" tIns="50800" rIns="50800" bIns="50800" anchor="ct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标准WEB管理站点服务</a:t>
            </a:r>
          </a:p>
        </p:txBody>
      </p:sp>
      <p:sp>
        <p:nvSpPr>
          <p:cNvPr id="588" name="Shape 588"/>
          <p:cNvSpPr/>
          <p:nvPr/>
        </p:nvSpPr>
        <p:spPr>
          <a:xfrm>
            <a:off x="4265745" y="6427303"/>
            <a:ext cx="2016288" cy="374600"/>
          </a:xfrm>
          <a:prstGeom prst="rect">
            <a:avLst/>
          </a:prstGeom>
          <a:solidFill>
            <a:srgbClr val="ADCC3E"/>
          </a:solidFill>
          <a:ln w="12700">
            <a:miter lim="400000"/>
          </a:ln>
        </p:spPr>
        <p:txBody>
          <a:bodyPr lIns="50800" tIns="50800" rIns="50800" bIns="50800" anchor="ct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统一消息推送引擎</a:t>
            </a:r>
          </a:p>
        </p:txBody>
      </p:sp>
      <p:sp>
        <p:nvSpPr>
          <p:cNvPr id="589" name="Shape 589"/>
          <p:cNvSpPr/>
          <p:nvPr/>
        </p:nvSpPr>
        <p:spPr>
          <a:xfrm>
            <a:off x="6566161" y="6427303"/>
            <a:ext cx="2016288" cy="374600"/>
          </a:xfrm>
          <a:prstGeom prst="rect">
            <a:avLst/>
          </a:prstGeom>
          <a:solidFill>
            <a:srgbClr val="ADCC3E"/>
          </a:solidFill>
          <a:ln w="12700">
            <a:miter lim="400000"/>
          </a:ln>
        </p:spPr>
        <p:txBody>
          <a:bodyPr lIns="50800" tIns="50800" rIns="50800" bIns="50800" anchor="ct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统一日志记录分析</a:t>
            </a:r>
          </a:p>
        </p:txBody>
      </p:sp>
      <p:sp>
        <p:nvSpPr>
          <p:cNvPr id="590" name="Shape 590"/>
          <p:cNvSpPr/>
          <p:nvPr/>
        </p:nvSpPr>
        <p:spPr>
          <a:xfrm>
            <a:off x="8874321" y="6430039"/>
            <a:ext cx="2016288" cy="374600"/>
          </a:xfrm>
          <a:prstGeom prst="rect">
            <a:avLst/>
          </a:prstGeom>
          <a:solidFill>
            <a:srgbClr val="ADCC3E"/>
          </a:solidFill>
          <a:ln w="12700">
            <a:miter lim="400000"/>
          </a:ln>
        </p:spPr>
        <p:txBody>
          <a:bodyPr lIns="50800" tIns="50800" rIns="50800" bIns="50800" anchor="ct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丰富的移动应用组件</a:t>
            </a:r>
          </a:p>
        </p:txBody>
      </p:sp>
      <p:grpSp>
        <p:nvGrpSpPr>
          <p:cNvPr id="599" name="Group 599"/>
          <p:cNvGrpSpPr/>
          <p:nvPr/>
        </p:nvGrpSpPr>
        <p:grpSpPr>
          <a:xfrm>
            <a:off x="753707" y="7280599"/>
            <a:ext cx="6853663" cy="1595671"/>
            <a:chOff x="0" y="0"/>
            <a:chExt cx="6853662" cy="1595670"/>
          </a:xfrm>
        </p:grpSpPr>
        <p:sp>
          <p:nvSpPr>
            <p:cNvPr id="591" name="Shape 591"/>
            <p:cNvSpPr/>
            <p:nvPr/>
          </p:nvSpPr>
          <p:spPr>
            <a:xfrm>
              <a:off x="0" y="0"/>
              <a:ext cx="6853663" cy="1595671"/>
            </a:xfrm>
            <a:prstGeom prst="roundRect">
              <a:avLst>
                <a:gd name="adj" fmla="val 11939"/>
              </a:avLst>
            </a:prstGeom>
            <a:solidFill>
              <a:srgbClr val="FFFFFF"/>
            </a:solidFill>
            <a:ln w="19050" cap="flat">
              <a:solidFill>
                <a:srgbClr val="4869A7"/>
              </a:solidFill>
              <a:prstDash val="solid"/>
              <a:miter lim="400000"/>
            </a:ln>
            <a:effectLst/>
          </p:spPr>
          <p:txBody>
            <a:bodyPr wrap="square" lIns="50800" tIns="50800" rIns="50800" bIns="50800" numCol="1" anchor="ctr">
              <a:noAutofit/>
            </a:bodyPr>
            <a:lstStyle/>
            <a:p>
              <a:pPr>
                <a:defRPr sz="3800">
                  <a:solidFill>
                    <a:srgbClr val="4869A7"/>
                  </a:solidFill>
                  <a:latin typeface="Cochin"/>
                  <a:ea typeface="Cochin"/>
                  <a:cs typeface="Cochin"/>
                  <a:sym typeface="Cochin"/>
                </a:defRPr>
              </a:pPr>
            </a:p>
          </p:txBody>
        </p:sp>
        <p:sp>
          <p:nvSpPr>
            <p:cNvPr id="592" name="Shape 592"/>
            <p:cNvSpPr/>
            <p:nvPr/>
          </p:nvSpPr>
          <p:spPr>
            <a:xfrm>
              <a:off x="216096" y="701430"/>
              <a:ext cx="1032604" cy="628767"/>
            </a:xfrm>
            <a:prstGeom prst="rect">
              <a:avLst/>
            </a:prstGeom>
            <a:solidFill>
              <a:srgbClr val="67A4E3"/>
            </a:solidFill>
            <a:ln w="12700" cap="flat">
              <a:noFill/>
              <a:miter lim="400000"/>
            </a:ln>
            <a:effectLst/>
          </p:spPr>
          <p:txBody>
            <a:bodyPr wrap="square" lIns="50800" tIns="50800" rIns="50800" bIns="50800" numCol="1" anchor="ctr">
              <a:no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平台总览</a:t>
              </a:r>
            </a:p>
          </p:txBody>
        </p:sp>
        <p:sp>
          <p:nvSpPr>
            <p:cNvPr id="593" name="Shape 593"/>
            <p:cNvSpPr/>
            <p:nvPr/>
          </p:nvSpPr>
          <p:spPr>
            <a:xfrm>
              <a:off x="68495" y="38489"/>
              <a:ext cx="1564807" cy="419101"/>
            </a:xfrm>
            <a:prstGeom prst="rect">
              <a:avLst/>
            </a:prstGeom>
            <a:noFill/>
            <a:ln w="12700" cap="flat">
              <a:noFill/>
              <a:miter lim="400000"/>
            </a:ln>
            <a:effectLst/>
          </p:spPr>
          <p:txBody>
            <a:bodyPr wrap="square" lIns="50800" tIns="50800" rIns="50800" bIns="50800" numCol="1" anchor="ctr">
              <a:spAutoFit/>
            </a:bodyPr>
            <a:lstStyle>
              <a:lvl1pPr>
                <a:defRPr sz="1800">
                  <a:latin typeface="Helvetica Neue Bold Condensed"/>
                  <a:ea typeface="Helvetica Neue Bold Condensed"/>
                  <a:cs typeface="Helvetica Neue Bold Condensed"/>
                  <a:sym typeface="Helvetica Neue Bold Condensed"/>
                </a:defRPr>
              </a:lvl1pPr>
            </a:lstStyle>
            <a:p>
              <a:r>
                <a:t>MEAP管理门户</a:t>
              </a:r>
            </a:p>
          </p:txBody>
        </p:sp>
        <p:sp>
          <p:nvSpPr>
            <p:cNvPr id="594" name="Shape 594"/>
            <p:cNvSpPr/>
            <p:nvPr/>
          </p:nvSpPr>
          <p:spPr>
            <a:xfrm>
              <a:off x="1260442" y="701430"/>
              <a:ext cx="1032604" cy="628767"/>
            </a:xfrm>
            <a:prstGeom prst="rect">
              <a:avLst/>
            </a:prstGeom>
            <a:solidFill>
              <a:srgbClr val="67A4E3"/>
            </a:solidFill>
            <a:ln w="12700" cap="flat">
              <a:noFill/>
              <a:miter lim="400000"/>
            </a:ln>
            <a:effectLst/>
          </p:spPr>
          <p:txBody>
            <a:bodyPr wrap="square" lIns="50800" tIns="50800" rIns="50800" bIns="50800" numCol="1" anchor="ctr">
              <a:no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应用开发</a:t>
              </a:r>
            </a:p>
          </p:txBody>
        </p:sp>
        <p:sp>
          <p:nvSpPr>
            <p:cNvPr id="595" name="Shape 595"/>
            <p:cNvSpPr/>
            <p:nvPr/>
          </p:nvSpPr>
          <p:spPr>
            <a:xfrm>
              <a:off x="2305653" y="701430"/>
              <a:ext cx="1030873" cy="628767"/>
            </a:xfrm>
            <a:prstGeom prst="rect">
              <a:avLst/>
            </a:prstGeom>
            <a:solidFill>
              <a:srgbClr val="67A4E3"/>
            </a:solidFill>
            <a:ln w="12700" cap="flat">
              <a:noFill/>
              <a:miter lim="400000"/>
            </a:ln>
            <a:effectLst/>
          </p:spPr>
          <p:txBody>
            <a:bodyPr wrap="square" lIns="50800" tIns="50800" rIns="50800" bIns="50800" numCol="1" anchor="ctr">
              <a:no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告警日志</a:t>
              </a:r>
            </a:p>
          </p:txBody>
        </p:sp>
        <p:sp>
          <p:nvSpPr>
            <p:cNvPr id="596" name="Shape 596"/>
            <p:cNvSpPr/>
            <p:nvPr/>
          </p:nvSpPr>
          <p:spPr>
            <a:xfrm>
              <a:off x="3349133" y="716754"/>
              <a:ext cx="1032604" cy="628766"/>
            </a:xfrm>
            <a:prstGeom prst="rect">
              <a:avLst/>
            </a:prstGeom>
            <a:solidFill>
              <a:srgbClr val="67A4E3"/>
            </a:solidFill>
            <a:ln w="12700" cap="flat">
              <a:noFill/>
              <a:miter lim="400000"/>
            </a:ln>
            <a:effectLst/>
          </p:spPr>
          <p:txBody>
            <a:bodyPr wrap="square" lIns="50800" tIns="50800" rIns="50800" bIns="50800" numCol="1" anchor="ctr">
              <a:no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分布式服务</a:t>
              </a:r>
            </a:p>
          </p:txBody>
        </p:sp>
        <p:sp>
          <p:nvSpPr>
            <p:cNvPr id="597" name="Shape 597"/>
            <p:cNvSpPr/>
            <p:nvPr/>
          </p:nvSpPr>
          <p:spPr>
            <a:xfrm>
              <a:off x="4401780" y="716754"/>
              <a:ext cx="1270001" cy="628766"/>
            </a:xfrm>
            <a:prstGeom prst="rect">
              <a:avLst/>
            </a:prstGeom>
            <a:solidFill>
              <a:srgbClr val="67A4E3"/>
            </a:solidFill>
            <a:ln w="12700" cap="flat">
              <a:noFill/>
              <a:miter lim="400000"/>
            </a:ln>
            <a:effectLst/>
          </p:spPr>
          <p:txBody>
            <a:bodyPr wrap="square" lIns="50800" tIns="50800" rIns="50800" bIns="50800" numCol="1" anchor="ctr">
              <a:no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数据统计分析</a:t>
              </a:r>
            </a:p>
          </p:txBody>
        </p:sp>
        <p:sp>
          <p:nvSpPr>
            <p:cNvPr id="598" name="Shape 598"/>
            <p:cNvSpPr/>
            <p:nvPr/>
          </p:nvSpPr>
          <p:spPr>
            <a:xfrm>
              <a:off x="5691824" y="716754"/>
              <a:ext cx="1032604" cy="628766"/>
            </a:xfrm>
            <a:prstGeom prst="rect">
              <a:avLst/>
            </a:prstGeom>
            <a:solidFill>
              <a:srgbClr val="67A4E3"/>
            </a:solidFill>
            <a:ln w="12700" cap="flat">
              <a:noFill/>
              <a:miter lim="400000"/>
            </a:ln>
            <a:effectLst/>
          </p:spPr>
          <p:txBody>
            <a:bodyPr wrap="square" lIns="50800" tIns="50800" rIns="50800" bIns="50800" numCol="1" anchor="ctr">
              <a:no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参数配置</a:t>
              </a:r>
            </a:p>
          </p:txBody>
        </p:sp>
      </p:grpSp>
      <p:grpSp>
        <p:nvGrpSpPr>
          <p:cNvPr id="606" name="Group 606"/>
          <p:cNvGrpSpPr/>
          <p:nvPr/>
        </p:nvGrpSpPr>
        <p:grpSpPr>
          <a:xfrm>
            <a:off x="7958439" y="7280599"/>
            <a:ext cx="4217308" cy="1595671"/>
            <a:chOff x="0" y="0"/>
            <a:chExt cx="4217306" cy="1595670"/>
          </a:xfrm>
        </p:grpSpPr>
        <p:sp>
          <p:nvSpPr>
            <p:cNvPr id="600" name="Shape 600"/>
            <p:cNvSpPr/>
            <p:nvPr/>
          </p:nvSpPr>
          <p:spPr>
            <a:xfrm>
              <a:off x="0" y="0"/>
              <a:ext cx="4217307" cy="1595671"/>
            </a:xfrm>
            <a:prstGeom prst="roundRect">
              <a:avLst>
                <a:gd name="adj" fmla="val 11939"/>
              </a:avLst>
            </a:prstGeom>
            <a:solidFill>
              <a:srgbClr val="FFFFFF"/>
            </a:solidFill>
            <a:ln w="19050" cap="flat">
              <a:solidFill>
                <a:srgbClr val="4869A7"/>
              </a:solidFill>
              <a:prstDash val="solid"/>
              <a:miter lim="400000"/>
            </a:ln>
            <a:effectLst/>
          </p:spPr>
          <p:txBody>
            <a:bodyPr wrap="square" lIns="50800" tIns="50800" rIns="50800" bIns="50800" numCol="1" anchor="ctr">
              <a:noAutofit/>
            </a:bodyPr>
            <a:lstStyle/>
            <a:p>
              <a:pPr>
                <a:defRPr sz="3800">
                  <a:solidFill>
                    <a:srgbClr val="4869A7"/>
                  </a:solidFill>
                  <a:latin typeface="Cochin"/>
                  <a:ea typeface="Cochin"/>
                  <a:cs typeface="Cochin"/>
                  <a:sym typeface="Cochin"/>
                </a:defRPr>
              </a:pPr>
            </a:p>
          </p:txBody>
        </p:sp>
        <p:sp>
          <p:nvSpPr>
            <p:cNvPr id="601" name="Shape 601"/>
            <p:cNvSpPr/>
            <p:nvPr/>
          </p:nvSpPr>
          <p:spPr>
            <a:xfrm>
              <a:off x="257670" y="715867"/>
              <a:ext cx="918267" cy="628766"/>
            </a:xfrm>
            <a:prstGeom prst="rect">
              <a:avLst/>
            </a:prstGeom>
            <a:solidFill>
              <a:srgbClr val="67A4E3"/>
            </a:solidFill>
            <a:ln w="12700" cap="flat">
              <a:noFill/>
              <a:miter lim="400000"/>
            </a:ln>
            <a:effectLst/>
          </p:spPr>
          <p:txBody>
            <a:bodyPr wrap="square" lIns="50800" tIns="50800" rIns="50800" bIns="50800" numCol="1" anchor="ctr">
              <a:no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门户配置</a:t>
              </a:r>
            </a:p>
          </p:txBody>
        </p:sp>
        <p:sp>
          <p:nvSpPr>
            <p:cNvPr id="602" name="Shape 602"/>
            <p:cNvSpPr/>
            <p:nvPr/>
          </p:nvSpPr>
          <p:spPr>
            <a:xfrm>
              <a:off x="1191823" y="716754"/>
              <a:ext cx="812801" cy="628766"/>
            </a:xfrm>
            <a:prstGeom prst="rect">
              <a:avLst/>
            </a:prstGeom>
            <a:solidFill>
              <a:srgbClr val="67A4E3"/>
            </a:solidFill>
            <a:ln w="12700" cap="flat">
              <a:noFill/>
              <a:miter lim="400000"/>
            </a:ln>
            <a:effectLst/>
          </p:spPr>
          <p:txBody>
            <a:bodyPr wrap="square" lIns="50800" tIns="50800" rIns="50800" bIns="50800" numCol="1" anchor="ctr">
              <a:no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新闻通知</a:t>
              </a:r>
            </a:p>
          </p:txBody>
        </p:sp>
        <p:sp>
          <p:nvSpPr>
            <p:cNvPr id="603" name="Shape 603"/>
            <p:cNvSpPr/>
            <p:nvPr/>
          </p:nvSpPr>
          <p:spPr>
            <a:xfrm>
              <a:off x="2024376" y="701430"/>
              <a:ext cx="918268" cy="628767"/>
            </a:xfrm>
            <a:prstGeom prst="rect">
              <a:avLst/>
            </a:prstGeom>
            <a:solidFill>
              <a:srgbClr val="67A4E3"/>
            </a:solidFill>
            <a:ln w="12700" cap="flat">
              <a:noFill/>
              <a:miter lim="400000"/>
            </a:ln>
            <a:effectLst/>
          </p:spPr>
          <p:txBody>
            <a:bodyPr wrap="square" lIns="50800" tIns="50800" rIns="50800" bIns="50800" numCol="1" anchor="ctr">
              <a:no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应用商店</a:t>
              </a:r>
            </a:p>
          </p:txBody>
        </p:sp>
        <p:sp>
          <p:nvSpPr>
            <p:cNvPr id="604" name="Shape 604"/>
            <p:cNvSpPr/>
            <p:nvPr/>
          </p:nvSpPr>
          <p:spPr>
            <a:xfrm>
              <a:off x="2962396" y="703231"/>
              <a:ext cx="918268" cy="628766"/>
            </a:xfrm>
            <a:prstGeom prst="rect">
              <a:avLst/>
            </a:prstGeom>
            <a:solidFill>
              <a:srgbClr val="67A4E3"/>
            </a:solidFill>
            <a:ln w="12700" cap="flat">
              <a:noFill/>
              <a:miter lim="400000"/>
            </a:ln>
            <a:effectLst/>
          </p:spPr>
          <p:txBody>
            <a:bodyPr wrap="square" lIns="50800" tIns="50800" rIns="50800" bIns="50800" numCol="1" anchor="ctr">
              <a:no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用户中心</a:t>
              </a:r>
            </a:p>
          </p:txBody>
        </p:sp>
        <p:sp>
          <p:nvSpPr>
            <p:cNvPr id="605" name="Shape 605"/>
            <p:cNvSpPr/>
            <p:nvPr/>
          </p:nvSpPr>
          <p:spPr>
            <a:xfrm>
              <a:off x="117423" y="110760"/>
              <a:ext cx="1907243" cy="419101"/>
            </a:xfrm>
            <a:prstGeom prst="rect">
              <a:avLst/>
            </a:prstGeom>
            <a:noFill/>
            <a:ln w="12700" cap="flat">
              <a:noFill/>
              <a:miter lim="400000"/>
            </a:ln>
            <a:effectLst/>
          </p:spPr>
          <p:txBody>
            <a:bodyPr wrap="square" lIns="50800" tIns="50800" rIns="50800" bIns="50800" numCol="1" anchor="ctr">
              <a:spAutoFit/>
            </a:bodyPr>
            <a:lstStyle>
              <a:lvl1pPr>
                <a:defRPr sz="1800">
                  <a:latin typeface="Helvetica Neue Bold Condensed"/>
                  <a:ea typeface="Helvetica Neue Bold Condensed"/>
                  <a:cs typeface="Helvetica Neue Bold Condensed"/>
                  <a:sym typeface="Helvetica Neue Bold Condensed"/>
                </a:defRPr>
              </a:lvl1pPr>
            </a:lstStyle>
            <a:p>
              <a:r>
                <a:t>APP NEST管理后台</a:t>
              </a:r>
            </a:p>
          </p:txBody>
        </p:sp>
      </p:grpSp>
      <p:grpSp>
        <p:nvGrpSpPr>
          <p:cNvPr id="618" name="Group 618"/>
          <p:cNvGrpSpPr/>
          <p:nvPr/>
        </p:nvGrpSpPr>
        <p:grpSpPr>
          <a:xfrm>
            <a:off x="6991182" y="1690121"/>
            <a:ext cx="4971381" cy="2445383"/>
            <a:chOff x="0" y="0"/>
            <a:chExt cx="4971379" cy="2445381"/>
          </a:xfrm>
        </p:grpSpPr>
        <p:sp>
          <p:nvSpPr>
            <p:cNvPr id="607" name="Shape 607"/>
            <p:cNvSpPr/>
            <p:nvPr/>
          </p:nvSpPr>
          <p:spPr>
            <a:xfrm>
              <a:off x="0" y="0"/>
              <a:ext cx="4971380" cy="2445382"/>
            </a:xfrm>
            <a:prstGeom prst="roundRect">
              <a:avLst>
                <a:gd name="adj" fmla="val 7790"/>
              </a:avLst>
            </a:prstGeom>
            <a:solidFill>
              <a:srgbClr val="FFFFFF"/>
            </a:solidFill>
            <a:ln w="19050" cap="flat">
              <a:solidFill>
                <a:srgbClr val="4869A7"/>
              </a:solidFill>
              <a:prstDash val="solid"/>
              <a:miter lim="400000"/>
            </a:ln>
            <a:effectLst/>
          </p:spPr>
          <p:txBody>
            <a:bodyPr wrap="square" lIns="50800" tIns="50800" rIns="50800" bIns="50800" numCol="1" anchor="ctr">
              <a:noAutofit/>
            </a:bodyPr>
            <a:lstStyle/>
            <a:p>
              <a:pPr>
                <a:defRPr sz="3800">
                  <a:solidFill>
                    <a:srgbClr val="C2DA6A"/>
                  </a:solidFill>
                  <a:latin typeface="Cochin"/>
                  <a:ea typeface="Cochin"/>
                  <a:cs typeface="Cochin"/>
                  <a:sym typeface="Cochin"/>
                </a:defRPr>
              </a:pPr>
            </a:p>
          </p:txBody>
        </p:sp>
        <p:sp>
          <p:nvSpPr>
            <p:cNvPr id="608" name="Shape 608"/>
            <p:cNvSpPr/>
            <p:nvPr/>
          </p:nvSpPr>
          <p:spPr>
            <a:xfrm>
              <a:off x="168866" y="59450"/>
              <a:ext cx="1954660" cy="419101"/>
            </a:xfrm>
            <a:prstGeom prst="rect">
              <a:avLst/>
            </a:prstGeom>
            <a:noFill/>
            <a:ln w="12700" cap="flat">
              <a:noFill/>
              <a:miter lim="400000"/>
            </a:ln>
            <a:effectLst/>
          </p:spPr>
          <p:txBody>
            <a:bodyPr wrap="square" lIns="50800" tIns="50800" rIns="50800" bIns="50800" numCol="1" anchor="ctr">
              <a:spAutoFit/>
            </a:bodyPr>
            <a:lstStyle>
              <a:lvl1pPr>
                <a:defRPr sz="1800">
                  <a:latin typeface="Helvetica Neue Bold Condensed"/>
                  <a:ea typeface="Helvetica Neue Bold Condensed"/>
                  <a:cs typeface="Helvetica Neue Bold Condensed"/>
                  <a:sym typeface="Helvetica Neue Bold Condensed"/>
                </a:defRPr>
              </a:lvl1pPr>
            </a:lstStyle>
            <a:p>
              <a:r>
                <a:t>APP NEST 客户端</a:t>
              </a:r>
            </a:p>
          </p:txBody>
        </p:sp>
        <p:sp>
          <p:nvSpPr>
            <p:cNvPr id="609" name="Shape 609"/>
            <p:cNvSpPr/>
            <p:nvPr/>
          </p:nvSpPr>
          <p:spPr>
            <a:xfrm>
              <a:off x="254166" y="921514"/>
              <a:ext cx="1394208" cy="374601"/>
            </a:xfrm>
            <a:prstGeom prst="rect">
              <a:avLst/>
            </a:prstGeom>
            <a:solidFill>
              <a:srgbClr val="4BACC6"/>
            </a:solidFill>
            <a:ln w="12700" cap="flat">
              <a:noFill/>
              <a:miter lim="400000"/>
            </a:ln>
            <a:effectLst/>
          </p:spPr>
          <p:txBody>
            <a:bodyPr wrap="square" lIns="50800" tIns="50800" rIns="50800" bIns="50800" numCol="1" anchor="ctr">
              <a:no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企业首页入口</a:t>
              </a:r>
            </a:p>
          </p:txBody>
        </p:sp>
        <p:sp>
          <p:nvSpPr>
            <p:cNvPr id="610" name="Shape 610"/>
            <p:cNvSpPr/>
            <p:nvPr/>
          </p:nvSpPr>
          <p:spPr>
            <a:xfrm>
              <a:off x="254166" y="1400256"/>
              <a:ext cx="1394208" cy="374600"/>
            </a:xfrm>
            <a:prstGeom prst="rect">
              <a:avLst/>
            </a:prstGeom>
            <a:solidFill>
              <a:srgbClr val="4BACC6"/>
            </a:solidFill>
            <a:ln w="12700" cap="flat">
              <a:noFill/>
              <a:miter lim="400000"/>
            </a:ln>
            <a:effectLst/>
          </p:spPr>
          <p:txBody>
            <a:bodyPr wrap="square" lIns="50800" tIns="50800" rIns="50800" bIns="50800" numCol="1" anchor="ctr">
              <a:no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移动应用商店</a:t>
              </a:r>
            </a:p>
          </p:txBody>
        </p:sp>
        <p:sp>
          <p:nvSpPr>
            <p:cNvPr id="611" name="Shape 611"/>
            <p:cNvSpPr/>
            <p:nvPr/>
          </p:nvSpPr>
          <p:spPr>
            <a:xfrm>
              <a:off x="268501" y="1886960"/>
              <a:ext cx="1394208" cy="374600"/>
            </a:xfrm>
            <a:prstGeom prst="rect">
              <a:avLst/>
            </a:prstGeom>
            <a:solidFill>
              <a:srgbClr val="4BACC6"/>
            </a:solidFill>
            <a:ln w="12700" cap="flat">
              <a:noFill/>
              <a:miter lim="400000"/>
            </a:ln>
            <a:effectLst/>
          </p:spPr>
          <p:txBody>
            <a:bodyPr wrap="square" lIns="50800" tIns="50800" rIns="50800" bIns="50800" numCol="1" anchor="ctr">
              <a:no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动态插件管理</a:t>
              </a:r>
            </a:p>
          </p:txBody>
        </p:sp>
        <p:sp>
          <p:nvSpPr>
            <p:cNvPr id="612" name="Shape 612"/>
            <p:cNvSpPr/>
            <p:nvPr/>
          </p:nvSpPr>
          <p:spPr>
            <a:xfrm>
              <a:off x="1788586" y="921514"/>
              <a:ext cx="1394208" cy="374601"/>
            </a:xfrm>
            <a:prstGeom prst="rect">
              <a:avLst/>
            </a:prstGeom>
            <a:solidFill>
              <a:srgbClr val="49ABFE"/>
            </a:solidFill>
            <a:ln w="12700" cap="flat">
              <a:noFill/>
              <a:miter lim="400000"/>
            </a:ln>
            <a:effectLst/>
          </p:spPr>
          <p:txBody>
            <a:bodyPr wrap="square" lIns="50800" tIns="50800" rIns="50800" bIns="50800" numCol="1" anchor="ctr">
              <a:no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通讯录</a:t>
              </a:r>
            </a:p>
          </p:txBody>
        </p:sp>
        <p:sp>
          <p:nvSpPr>
            <p:cNvPr id="613" name="Shape 613"/>
            <p:cNvSpPr/>
            <p:nvPr/>
          </p:nvSpPr>
          <p:spPr>
            <a:xfrm>
              <a:off x="1788586" y="1400256"/>
              <a:ext cx="1394208" cy="374600"/>
            </a:xfrm>
            <a:prstGeom prst="rect">
              <a:avLst/>
            </a:prstGeom>
            <a:solidFill>
              <a:srgbClr val="49ABFE"/>
            </a:solidFill>
            <a:ln w="12700" cap="flat">
              <a:noFill/>
              <a:miter lim="400000"/>
            </a:ln>
            <a:effectLst/>
          </p:spPr>
          <p:txBody>
            <a:bodyPr wrap="square" lIns="50800" tIns="50800" rIns="50800" bIns="50800" numCol="1" anchor="ctr">
              <a:no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组织架构</a:t>
              </a:r>
            </a:p>
          </p:txBody>
        </p:sp>
        <p:sp>
          <p:nvSpPr>
            <p:cNvPr id="614" name="Shape 614"/>
            <p:cNvSpPr/>
            <p:nvPr/>
          </p:nvSpPr>
          <p:spPr>
            <a:xfrm>
              <a:off x="1788586" y="1886960"/>
              <a:ext cx="1394208" cy="374600"/>
            </a:xfrm>
            <a:prstGeom prst="rect">
              <a:avLst/>
            </a:prstGeom>
            <a:solidFill>
              <a:srgbClr val="49ABFE"/>
            </a:solidFill>
            <a:ln w="12700" cap="flat">
              <a:noFill/>
              <a:miter lim="400000"/>
            </a:ln>
            <a:effectLst/>
          </p:spPr>
          <p:txBody>
            <a:bodyPr wrap="square" lIns="50800" tIns="50800" rIns="50800" bIns="50800" numCol="1" anchor="ctr">
              <a:no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集成IM</a:t>
              </a:r>
            </a:p>
          </p:txBody>
        </p:sp>
        <p:sp>
          <p:nvSpPr>
            <p:cNvPr id="615" name="Shape 615"/>
            <p:cNvSpPr/>
            <p:nvPr/>
          </p:nvSpPr>
          <p:spPr>
            <a:xfrm>
              <a:off x="3323006" y="921514"/>
              <a:ext cx="1394208" cy="374601"/>
            </a:xfrm>
            <a:prstGeom prst="rect">
              <a:avLst/>
            </a:prstGeom>
            <a:solidFill>
              <a:srgbClr val="49ABFE"/>
            </a:solidFill>
            <a:ln w="12700" cap="flat">
              <a:noFill/>
              <a:miter lim="400000"/>
            </a:ln>
            <a:effectLst/>
          </p:spPr>
          <p:txBody>
            <a:bodyPr wrap="square" lIns="50800" tIns="50800" rIns="50800" bIns="50800" numCol="1" anchor="ctr">
              <a:no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轻应用基座</a:t>
              </a:r>
            </a:p>
          </p:txBody>
        </p:sp>
        <p:sp>
          <p:nvSpPr>
            <p:cNvPr id="616" name="Shape 616"/>
            <p:cNvSpPr/>
            <p:nvPr/>
          </p:nvSpPr>
          <p:spPr>
            <a:xfrm>
              <a:off x="3323006" y="1400256"/>
              <a:ext cx="1394208" cy="374600"/>
            </a:xfrm>
            <a:prstGeom prst="rect">
              <a:avLst/>
            </a:prstGeom>
            <a:solidFill>
              <a:srgbClr val="49ABFE"/>
            </a:solidFill>
            <a:ln w="12700" cap="flat">
              <a:noFill/>
              <a:miter lim="400000"/>
            </a:ln>
            <a:effectLst/>
          </p:spPr>
          <p:txBody>
            <a:bodyPr wrap="square" lIns="50800" tIns="50800" rIns="50800" bIns="50800" numCol="1" anchor="ctr">
              <a:no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集成安全组件</a:t>
              </a:r>
            </a:p>
          </p:txBody>
        </p:sp>
        <p:sp>
          <p:nvSpPr>
            <p:cNvPr id="617" name="Shape 617"/>
            <p:cNvSpPr/>
            <p:nvPr/>
          </p:nvSpPr>
          <p:spPr>
            <a:xfrm>
              <a:off x="3320287" y="1886960"/>
              <a:ext cx="1394208" cy="374600"/>
            </a:xfrm>
            <a:prstGeom prst="rect">
              <a:avLst/>
            </a:prstGeom>
            <a:solidFill>
              <a:srgbClr val="49ABFE"/>
            </a:solidFill>
            <a:ln w="12700" cap="flat">
              <a:noFill/>
              <a:miter lim="400000"/>
            </a:ln>
            <a:effectLst/>
          </p:spPr>
          <p:txBody>
            <a:bodyPr wrap="square" lIns="50800" tIns="50800" rIns="50800" bIns="50800" numCol="1" anchor="ctr">
              <a:noAutofit/>
            </a:bodyPr>
            <a:lstStyle>
              <a:lvl1pPr>
                <a:defRPr sz="1400">
                  <a:solidFill>
                    <a:srgbClr val="FFFFFF"/>
                  </a:solidFill>
                  <a:latin typeface="Helvetica Neue Bold Condensed"/>
                  <a:ea typeface="Helvetica Neue Bold Condensed"/>
                  <a:cs typeface="Helvetica Neue Bold Condensed"/>
                  <a:sym typeface="Helvetica Neue Bold Condensed"/>
                </a:defRPr>
              </a:lvl1pPr>
            </a:lstStyle>
            <a:p>
              <a:r>
                <a:t>集成存储云盘</a:t>
              </a:r>
            </a:p>
          </p:txBody>
        </p:sp>
      </p:gr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p:nvPr>
            <p:ph type="title"/>
          </p:nvPr>
        </p:nvSpPr>
        <p:spPr>
          <a:xfrm>
            <a:off x="381000" y="88900"/>
            <a:ext cx="6311900" cy="393700"/>
          </a:xfrm>
          <a:prstGeom prst="rect">
            <a:avLst/>
          </a:prstGeom>
        </p:spPr>
        <p:txBody>
          <a:bodyPr/>
          <a:lstStyle/>
          <a:p>
            <a:r>
              <a:t>NQSky MEAP 技术架构 （APP NEST）</a:t>
            </a:r>
          </a:p>
        </p:txBody>
      </p:sp>
      <p:sp>
        <p:nvSpPr>
          <p:cNvPr id="552" name="Shape 552"/>
          <p:cNvSpPr/>
          <p:nvPr>
            <p:ph type="sldNum" sz="quarter" idx="2"/>
          </p:nvPr>
        </p:nvSpPr>
        <p:spPr>
          <a:xfrm>
            <a:off x="12396708" y="9220200"/>
            <a:ext cx="213157" cy="317500"/>
          </a:xfrm>
          <a:prstGeom prst="rect">
            <a:avLst/>
          </a:prstGeom>
        </p:spPr>
        <p:txBody>
          <a:bodyPr/>
          <a:lstStyle/>
          <a:p>
            <a:fld id="{86CB4B4D-7CA3-9044-876B-883B54F8677D}" type="slidenum">
              <a:rPr/>
            </a:fld>
            <a:endParaRPr/>
          </a:p>
        </p:txBody>
      </p:sp>
      <p:sp>
        <p:nvSpPr>
          <p:cNvPr id="553" name="Shape 553"/>
          <p:cNvSpPr/>
          <p:nvPr/>
        </p:nvSpPr>
        <p:spPr>
          <a:xfrm>
            <a:off x="7897786" y="9220200"/>
            <a:ext cx="4427470" cy="304801"/>
          </a:xfrm>
          <a:prstGeom prst="rect">
            <a:avLst/>
          </a:prstGeom>
          <a:ln w="12700">
            <a:miter lim="400000"/>
          </a:ln>
        </p:spPr>
        <p:txBody>
          <a:bodyPr wrap="none" lIns="50800" tIns="50800" rIns="50800" bIns="50800" anchor="ctr">
            <a:spAutoFit/>
          </a:bodyPr>
          <a:lstStyle>
            <a:lvl1pPr algn="l" defTabSz="457200">
              <a:defRPr sz="1100">
                <a:solidFill>
                  <a:srgbClr val="323333"/>
                </a:solidFill>
                <a:latin typeface="Arial"/>
                <a:ea typeface="Arial"/>
                <a:cs typeface="Arial"/>
                <a:sym typeface="Arial"/>
              </a:defRPr>
            </a:lvl1pPr>
          </a:lstStyle>
          <a:p>
            <a:r>
              <a:t>4A=认证Authentication、账号Account、授权Authorization、审计Audit</a:t>
            </a:r>
          </a:p>
        </p:txBody>
      </p:sp>
      <p:pic>
        <p:nvPicPr>
          <p:cNvPr id="554" name="pasted-image.pdf"/>
          <p:cNvPicPr>
            <a:picLocks noChangeAspect="1"/>
          </p:cNvPicPr>
          <p:nvPr/>
        </p:nvPicPr>
        <p:blipFill>
          <a:blip r:embed="rId1"/>
          <a:stretch>
            <a:fillRect/>
          </a:stretch>
        </p:blipFill>
        <p:spPr>
          <a:xfrm>
            <a:off x="342900" y="1589526"/>
            <a:ext cx="12255477" cy="6657098"/>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hape 642"/>
          <p:cNvSpPr/>
          <p:nvPr>
            <p:ph type="ctrTitle"/>
          </p:nvPr>
        </p:nvSpPr>
        <p:spPr>
          <a:xfrm>
            <a:off x="4670523" y="4193492"/>
            <a:ext cx="3663754" cy="839695"/>
          </a:xfrm>
          <a:prstGeom prst="rect">
            <a:avLst/>
          </a:prstGeom>
        </p:spPr>
        <p:txBody>
          <a:bodyPr lIns="139700" tIns="139700" rIns="139700" bIns="139700"/>
          <a:lstStyle>
            <a:lvl1pPr algn="ctr">
              <a:defRPr sz="3800" b="1">
                <a:latin typeface="Helvetica Neue"/>
                <a:ea typeface="Helvetica Neue"/>
                <a:cs typeface="Helvetica Neue"/>
                <a:sym typeface="Helvetica Neue"/>
              </a:defRPr>
            </a:lvl1pPr>
          </a:lstStyle>
          <a:p>
            <a:r>
              <a:t>客户端功能介绍</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642"/>
                                        </p:tgtEl>
                                        <p:attrNameLst>
                                          <p:attrName>style.visibility</p:attrName>
                                        </p:attrNameLst>
                                      </p:cBhvr>
                                      <p:to>
                                        <p:strVal val="visible"/>
                                      </p:to>
                                    </p:set>
                                    <p:animEffect transition="in" filter="dissolve">
                                      <p:cBhvr>
                                        <p:cTn id="7" dur="1000"/>
                                        <p:tgtEl>
                                          <p:spTgt spid="6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642" grpId="1"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4.png"/></Relationships>
</file>

<file path=ppt/theme/_rels/theme2.xml.rels><?xml version="1.0" encoding="UTF-8" standalone="yes"?>
<Relationships xmlns="http://schemas.openxmlformats.org/package/2006/relationships"><Relationship Id="rId1" Type="http://schemas.openxmlformats.org/officeDocument/2006/relationships/image" Target="../media/image4.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iti SC Medium"/>
        <a:ea typeface="Heiti SC Medium"/>
        <a:cs typeface="Heiti SC Medium"/>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defRPr kumimoji="0" sz="42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iti SC Medium"/>
        <a:ea typeface="Heiti SC Medium"/>
        <a:cs typeface="Heiti SC Medium"/>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defRPr kumimoji="0" sz="42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5314</Words>
  <Application>WPS 演示</Application>
  <PresentationFormat/>
  <Paragraphs>1151</Paragraphs>
  <Slides>49</Slides>
  <Notes>0</Notes>
  <HiddenSlides>0</HiddenSlides>
  <MMClips>0</MMClips>
  <ScaleCrop>false</ScaleCrop>
  <HeadingPairs>
    <vt:vector size="4" baseType="variant">
      <vt:variant>
        <vt:lpstr>主题</vt:lpstr>
      </vt:variant>
      <vt:variant>
        <vt:i4>1</vt:i4>
      </vt:variant>
      <vt:variant>
        <vt:lpstr>幻灯片标题</vt:lpstr>
      </vt:variant>
      <vt:variant>
        <vt:i4>49</vt:i4>
      </vt:variant>
    </vt:vector>
  </HeadingPairs>
  <TitlesOfParts>
    <vt:vector size="50" baseType="lpstr">
      <vt:lpstr>White</vt:lpstr>
      <vt:lpstr>NQSky APP NEST 2.0</vt:lpstr>
      <vt:lpstr>APP NEST 产品定义</vt:lpstr>
      <vt:lpstr>APP NEST - 移动门户形态的MEAP产品</vt:lpstr>
      <vt:lpstr>APP NEST 产品体系与生态环境</vt:lpstr>
      <vt:lpstr>APP NEST 在企业移动化架构的位置</vt:lpstr>
      <vt:lpstr>APP NEST 构建企业移动应用支撑架构</vt:lpstr>
      <vt:lpstr>NQSky MEAP + APP NEST</vt:lpstr>
      <vt:lpstr>NQSky MEAP 技术架构 （APP NEST）</vt:lpstr>
      <vt:lpstr>客户端功能介绍</vt:lpstr>
      <vt:lpstr>NQSky App Nest 2.0 首页入口</vt:lpstr>
      <vt:lpstr>NQSky App Nest 2.0 统一消息通知</vt:lpstr>
      <vt:lpstr>NQSky App Nest 2.0 企业通讯录</vt:lpstr>
      <vt:lpstr>NQSky App Nest 2.0 企业组织架构</vt:lpstr>
      <vt:lpstr>NQSky App Nest 2.0 企业应用商店</vt:lpstr>
      <vt:lpstr>NQSky App Nest 2.0 企业文档</vt:lpstr>
      <vt:lpstr>NQSky App Nest 2.0 扩展配置及个性化</vt:lpstr>
      <vt:lpstr>管理后台介绍</vt:lpstr>
      <vt:lpstr>NQSky App Nest 2.0 管理后台</vt:lpstr>
      <vt:lpstr>开发套件介绍</vt:lpstr>
      <vt:lpstr>NQSky App Nest 2.0 开发工具</vt:lpstr>
      <vt:lpstr>NQSky App Nest 2.0 开发组件</vt:lpstr>
      <vt:lpstr>NQSky App Nest 2.0 应用开发模板</vt:lpstr>
      <vt:lpstr>NQSky App Nest 2.0 银行-产品预约</vt:lpstr>
      <vt:lpstr>NQSky App Nest 2.0 银行-移动开卡</vt:lpstr>
      <vt:lpstr>NQSky App Nest 2.0 银行-资产资金</vt:lpstr>
      <vt:lpstr>NQSky App Nest 2.0 日程</vt:lpstr>
      <vt:lpstr>NQSky App Nest 2.0 考勤</vt:lpstr>
      <vt:lpstr>NQSky App Nest 2.0 请假</vt:lpstr>
      <vt:lpstr>NQSky App Nest 2.0 派车、审批、会议室</vt:lpstr>
      <vt:lpstr>NQSky App Nest 2.0 办公审批</vt:lpstr>
      <vt:lpstr>平台部署架构</vt:lpstr>
      <vt:lpstr>NQSky APP NEST网络拓扑架构（有MESB）</vt:lpstr>
      <vt:lpstr>NQSky APP NEST网络拓扑架构（无MESB）</vt:lpstr>
      <vt:lpstr>NQSky 产品总体网络拓扑架构</vt:lpstr>
      <vt:lpstr>平台特色优势</vt:lpstr>
      <vt:lpstr>NQSky App Nest 2.0 产品优势</vt:lpstr>
      <vt:lpstr>NQSky APP NEST 2.0 性能指标（预评估）</vt:lpstr>
      <vt:lpstr>平台适用场景</vt:lpstr>
      <vt:lpstr>企业移动化建设过程中遇到的痛点</vt:lpstr>
      <vt:lpstr>NQSky App Nest 2.0 产品主要能力</vt:lpstr>
      <vt:lpstr>NQSky App Nest 2.0 应用场景分析</vt:lpstr>
      <vt:lpstr>实施案例</vt:lpstr>
      <vt:lpstr>NQSky APP NEST 案例分析—MEAP的开始</vt:lpstr>
      <vt:lpstr>NQSky APP NEST 案例分析—MEAP的过去</vt:lpstr>
      <vt:lpstr>NQSky APP NEST 案例分析—MEAP的现在</vt:lpstr>
      <vt:lpstr>NQSky APP NEST 案例分析—MEAP的未来</vt:lpstr>
      <vt:lpstr>APP NEST 3.0 即将到来</vt:lpstr>
      <vt:lpstr>NQSky APP NEST 2016 RoadMap</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NQSky APP NEST 2.0</dc:title>
  <dc:creator/>
  <cp:lastModifiedBy>海龙</cp:lastModifiedBy>
  <cp:revision>1</cp:revision>
  <dcterms:created xsi:type="dcterms:W3CDTF">2016-04-01T03:07:05Z</dcterms:created>
  <dcterms:modified xsi:type="dcterms:W3CDTF">2016-04-01T03:07:06Z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2052-10.1.0.5559</vt:lpwstr>
  </property>
</Properties>
</file>